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F92E"/>
    <a:srgbClr val="DEF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ACF94-3B38-4C9A-AB32-4D0BDCBEF43D}" type="datetimeFigureOut">
              <a:rPr lang="fr-FR" smtClean="0"/>
              <a:pPr/>
              <a:t>20/10/2015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D469B-02A9-4D25-BB18-574DA68AC2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438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Source : Population et sociétés, n°346, mai 1999</a:t>
            </a:r>
          </a:p>
        </p:txBody>
      </p:sp>
      <p:sp>
        <p:nvSpPr>
          <p:cNvPr id="337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D5AAE4-C155-4CE1-9ADA-0187B0DD03AD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15BB-9C3A-4CFC-A8BD-C211011D0330}" type="datetimeFigureOut">
              <a:rPr lang="fr-FR" smtClean="0"/>
              <a:pPr/>
              <a:t>20/10/2015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6430-1AA3-4B36-8BAB-95EE53BB5C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15BB-9C3A-4CFC-A8BD-C211011D0330}" type="datetimeFigureOut">
              <a:rPr lang="fr-FR" smtClean="0"/>
              <a:pPr/>
              <a:t>20/10/2015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6430-1AA3-4B36-8BAB-95EE53BB5C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15BB-9C3A-4CFC-A8BD-C211011D0330}" type="datetimeFigureOut">
              <a:rPr lang="fr-FR" smtClean="0"/>
              <a:pPr/>
              <a:t>20/10/2015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6430-1AA3-4B36-8BAB-95EE53BB5C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15BB-9C3A-4CFC-A8BD-C211011D0330}" type="datetimeFigureOut">
              <a:rPr lang="fr-FR" smtClean="0"/>
              <a:pPr/>
              <a:t>20/10/2015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6430-1AA3-4B36-8BAB-95EE53BB5C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15BB-9C3A-4CFC-A8BD-C211011D0330}" type="datetimeFigureOut">
              <a:rPr lang="fr-FR" smtClean="0"/>
              <a:pPr/>
              <a:t>20/10/2015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6430-1AA3-4B36-8BAB-95EE53BB5C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15BB-9C3A-4CFC-A8BD-C211011D0330}" type="datetimeFigureOut">
              <a:rPr lang="fr-FR" smtClean="0"/>
              <a:pPr/>
              <a:t>20/10/2015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6430-1AA3-4B36-8BAB-95EE53BB5C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15BB-9C3A-4CFC-A8BD-C211011D0330}" type="datetimeFigureOut">
              <a:rPr lang="fr-FR" smtClean="0"/>
              <a:pPr/>
              <a:t>20/10/2015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6430-1AA3-4B36-8BAB-95EE53BB5C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15BB-9C3A-4CFC-A8BD-C211011D0330}" type="datetimeFigureOut">
              <a:rPr lang="fr-FR" smtClean="0"/>
              <a:pPr/>
              <a:t>20/10/2015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6430-1AA3-4B36-8BAB-95EE53BB5C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15BB-9C3A-4CFC-A8BD-C211011D0330}" type="datetimeFigureOut">
              <a:rPr lang="fr-FR" smtClean="0"/>
              <a:pPr/>
              <a:t>20/10/2015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6430-1AA3-4B36-8BAB-95EE53BB5C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15BB-9C3A-4CFC-A8BD-C211011D0330}" type="datetimeFigureOut">
              <a:rPr lang="fr-FR" smtClean="0"/>
              <a:pPr/>
              <a:t>20/10/2015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6430-1AA3-4B36-8BAB-95EE53BB5C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15BB-9C3A-4CFC-A8BD-C211011D0330}" type="datetimeFigureOut">
              <a:rPr lang="fr-FR" smtClean="0"/>
              <a:pPr/>
              <a:t>20/10/2015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6430-1AA3-4B36-8BAB-95EE53BB5C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E15BB-9C3A-4CFC-A8BD-C211011D0330}" type="datetimeFigureOut">
              <a:rPr lang="fr-FR" smtClean="0"/>
              <a:pPr/>
              <a:t>20/10/2015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26430-1AA3-4B36-8BAB-95EE53BB5C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87220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Quelques ressources pour la première leçon d’histoire du nouveau programme de seconde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400800" cy="2016224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fr-FR" sz="2000" b="1" dirty="0" smtClean="0">
                <a:solidFill>
                  <a:srgbClr val="C00000"/>
                </a:solidFill>
              </a:rPr>
              <a:t>Diaporamas animés </a:t>
            </a:r>
            <a:r>
              <a:rPr lang="fr-FR" sz="2000" dirty="0" smtClean="0">
                <a:solidFill>
                  <a:srgbClr val="C00000"/>
                </a:solidFill>
              </a:rPr>
              <a:t>:</a:t>
            </a:r>
            <a:endParaRPr lang="fr-FR" sz="2000" dirty="0">
              <a:solidFill>
                <a:srgbClr val="C00000"/>
              </a:solidFill>
            </a:endParaRPr>
          </a:p>
          <a:p>
            <a:pPr algn="l">
              <a:buFontTx/>
              <a:buChar char="-"/>
            </a:pPr>
            <a:r>
              <a:rPr lang="fr-FR" sz="2400" dirty="0" smtClean="0">
                <a:solidFill>
                  <a:srgbClr val="C00000"/>
                </a:solidFill>
              </a:rPr>
              <a:t>La transition démographique (exemple français et anglais-gallois.)</a:t>
            </a:r>
          </a:p>
          <a:p>
            <a:pPr algn="l">
              <a:buFontTx/>
              <a:buChar char="-"/>
            </a:pPr>
            <a:r>
              <a:rPr lang="fr-FR" sz="2400" dirty="0">
                <a:solidFill>
                  <a:srgbClr val="C00000"/>
                </a:solidFill>
              </a:rPr>
              <a:t> </a:t>
            </a:r>
            <a:r>
              <a:rPr lang="fr-FR" sz="2400" dirty="0" smtClean="0">
                <a:solidFill>
                  <a:srgbClr val="C00000"/>
                </a:solidFill>
              </a:rPr>
              <a:t>Mécanismes des migrations internationales de masse au XIXe siècle</a:t>
            </a:r>
          </a:p>
          <a:p>
            <a:pPr algn="l">
              <a:buFontTx/>
              <a:buChar char="-"/>
            </a:pPr>
            <a:endParaRPr lang="fr-FR" sz="2000" dirty="0" smtClean="0">
              <a:solidFill>
                <a:srgbClr val="C00000"/>
              </a:solidFill>
            </a:endParaRPr>
          </a:p>
          <a:p>
            <a:pPr algn="l">
              <a:buFontTx/>
              <a:buChar char="-"/>
            </a:pPr>
            <a:endParaRPr lang="fr-FR" sz="2000" dirty="0" smtClean="0"/>
          </a:p>
          <a:p>
            <a:pPr algn="l">
              <a:buFontTx/>
              <a:buChar char="-"/>
            </a:pPr>
            <a:endParaRPr lang="fr-FR" sz="2000" dirty="0" smtClean="0"/>
          </a:p>
          <a:p>
            <a:pPr>
              <a:buFontTx/>
              <a:buChar char="-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pop_F_GB_1750_2000000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5575300" cy="568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age 2" descr="pop_F_GB_1750_2000000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908050"/>
            <a:ext cx="5483225" cy="5329238"/>
          </a:xfrm>
          <a:prstGeom prst="rect">
            <a:avLst/>
          </a:prstGeom>
          <a:solidFill>
            <a:schemeClr val="bg1">
              <a:alpha val="14117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23850" y="188913"/>
            <a:ext cx="5400675" cy="7191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076056" y="188640"/>
            <a:ext cx="3898776" cy="5040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3200" dirty="0">
                <a:solidFill>
                  <a:schemeClr val="bg1"/>
                </a:solidFill>
              </a:rPr>
              <a:t>La transition démographique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940425" y="2133600"/>
            <a:ext cx="2975045" cy="2308324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rgbClr val="C00000"/>
                </a:solidFill>
                <a:latin typeface="+mn-lt"/>
                <a:cs typeface="+mn-cs"/>
              </a:rPr>
              <a:t>- Qu’est ce que la transition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rgbClr val="C00000"/>
                </a:solidFill>
                <a:latin typeface="+mn-lt"/>
                <a:cs typeface="+mn-cs"/>
              </a:rPr>
              <a:t> démographique?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rgbClr val="C00000"/>
                </a:solidFill>
                <a:latin typeface="+mn-lt"/>
                <a:cs typeface="+mn-cs"/>
              </a:rPr>
              <a:t>- Comment explique-t-elle</a:t>
            </a:r>
            <a:endParaRPr lang="fr-FR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C00000"/>
                </a:solidFill>
                <a:latin typeface="+mn-lt"/>
                <a:cs typeface="+mn-cs"/>
              </a:rPr>
              <a:t> la croissance démographique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C00000"/>
                </a:solidFill>
                <a:latin typeface="+mn-lt"/>
                <a:cs typeface="+mn-cs"/>
              </a:rPr>
              <a:t> européenne </a:t>
            </a:r>
            <a:r>
              <a:rPr lang="fr-FR" dirty="0" smtClean="0">
                <a:solidFill>
                  <a:srgbClr val="C00000"/>
                </a:solidFill>
                <a:latin typeface="+mn-lt"/>
                <a:cs typeface="+mn-cs"/>
              </a:rPr>
              <a:t>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rgbClr val="C00000"/>
                </a:solidFill>
              </a:rPr>
              <a:t>- Qu’est ce qui explique ces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rgbClr val="C00000"/>
                </a:solidFill>
              </a:rPr>
              <a:t> changements de natalité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rgbClr val="C00000"/>
                </a:solidFill>
              </a:rPr>
              <a:t> et de mortalité?</a:t>
            </a:r>
            <a:endParaRPr lang="fr-FR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076825" y="836613"/>
            <a:ext cx="3897313" cy="431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5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200" dirty="0"/>
              <a:t>Exemples : France et Angleterre-Galles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194175" y="6488113"/>
            <a:ext cx="4949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i="1" dirty="0">
                <a:latin typeface="Calibri" pitchFamily="34" charset="0"/>
              </a:rPr>
              <a:t>Source : Population et sociétés, n°346, mai 1999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allAtOnce" bldLvl="4" animBg="1"/>
      <p:bldP spid="7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pop_F_GB_1750_200000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908050"/>
            <a:ext cx="5483225" cy="5329238"/>
          </a:xfrm>
          <a:prstGeom prst="rect">
            <a:avLst/>
          </a:prstGeom>
          <a:solidFill>
            <a:schemeClr val="bg1">
              <a:alpha val="14117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5724525" y="476250"/>
            <a:ext cx="3091680" cy="923330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  <a:cs typeface="+mn-cs"/>
              </a:rPr>
              <a:t>La population anglaise connaît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  <a:cs typeface="+mn-cs"/>
              </a:rPr>
              <a:t>une transition </a:t>
            </a:r>
            <a:r>
              <a:rPr lang="fr-FR" dirty="0" smtClean="0">
                <a:latin typeface="+mn-lt"/>
                <a:cs typeface="+mn-cs"/>
              </a:rPr>
              <a:t>longue.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/>
              <a:t>- </a:t>
            </a:r>
            <a:r>
              <a:rPr lang="fr-FR" dirty="0" smtClean="0">
                <a:solidFill>
                  <a:srgbClr val="C00000"/>
                </a:solidFill>
              </a:rPr>
              <a:t>Quelle est sa durée?</a:t>
            </a:r>
            <a:endParaRPr lang="fr-FR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8" name="Ellipse 7"/>
          <p:cNvSpPr/>
          <p:nvPr/>
        </p:nvSpPr>
        <p:spPr>
          <a:xfrm rot="565313">
            <a:off x="962421" y="2262429"/>
            <a:ext cx="1162830" cy="1387475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 rot="16200000" flipV="1">
            <a:off x="971550" y="4076700"/>
            <a:ext cx="936625" cy="730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1042988" y="4581525"/>
            <a:ext cx="5630862" cy="6461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fr-FR" baseline="30000">
                <a:solidFill>
                  <a:srgbClr val="FF0000"/>
                </a:solidFill>
                <a:latin typeface="Calibri" pitchFamily="34" charset="0"/>
              </a:rPr>
              <a:t>ère</a:t>
            </a:r>
            <a:r>
              <a:rPr lang="fr-FR">
                <a:solidFill>
                  <a:srgbClr val="FF0000"/>
                </a:solidFill>
                <a:latin typeface="Calibri" pitchFamily="34" charset="0"/>
              </a:rPr>
              <a:t> étape de la transition : </a:t>
            </a:r>
          </a:p>
          <a:p>
            <a:r>
              <a:rPr lang="fr-FR">
                <a:solidFill>
                  <a:srgbClr val="FF0000"/>
                </a:solidFill>
                <a:latin typeface="Calibri" pitchFamily="34" charset="0"/>
              </a:rPr>
              <a:t>mortalité en baisse, mais la natalité continue à augmenter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755650" y="2852738"/>
            <a:ext cx="1684338" cy="4619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CC0066"/>
                </a:solidFill>
                <a:latin typeface="Calibri" pitchFamily="34" charset="0"/>
              </a:rPr>
              <a:t>L’accroissement naturel </a:t>
            </a:r>
          </a:p>
          <a:p>
            <a:r>
              <a:rPr lang="fr-FR" sz="1200" dirty="0">
                <a:solidFill>
                  <a:srgbClr val="CC0066"/>
                </a:solidFill>
                <a:latin typeface="Calibri" pitchFamily="34" charset="0"/>
              </a:rPr>
              <a:t>augmente vite</a:t>
            </a:r>
          </a:p>
        </p:txBody>
      </p:sp>
      <p:sp>
        <p:nvSpPr>
          <p:cNvPr id="10" name="Ellipse 9"/>
          <p:cNvSpPr/>
          <p:nvPr/>
        </p:nvSpPr>
        <p:spPr>
          <a:xfrm rot="1037828">
            <a:off x="1998663" y="2724150"/>
            <a:ext cx="1763712" cy="1368425"/>
          </a:xfrm>
          <a:prstGeom prst="ellipse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3" name="Connecteur droit 12"/>
          <p:cNvCxnSpPr/>
          <p:nvPr/>
        </p:nvCxnSpPr>
        <p:spPr>
          <a:xfrm rot="10800000">
            <a:off x="3563938" y="3068638"/>
            <a:ext cx="237648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5940425" y="3068638"/>
            <a:ext cx="2952750" cy="92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Calibri" pitchFamily="34" charset="0"/>
              </a:rPr>
              <a:t>2ème étape de la transition : </a:t>
            </a:r>
          </a:p>
          <a:p>
            <a:r>
              <a:rPr lang="fr-FR" dirty="0">
                <a:solidFill>
                  <a:srgbClr val="FF0000"/>
                </a:solidFill>
                <a:latin typeface="Calibri" pitchFamily="34" charset="0"/>
              </a:rPr>
              <a:t>la natalité baisse et rejoint le rythme de la mortalité.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19872" y="2060848"/>
            <a:ext cx="1656184" cy="432048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 rot="1037828">
            <a:off x="3859746" y="3785975"/>
            <a:ext cx="1387396" cy="1061408"/>
          </a:xfrm>
          <a:prstGeom prst="ellipse">
            <a:avLst/>
          </a:prstGeom>
          <a:solidFill>
            <a:srgbClr val="FFFF00">
              <a:alpha val="25000"/>
            </a:srgbClr>
          </a:solidFill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2051720" y="3212976"/>
            <a:ext cx="1861728" cy="46166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CC0066"/>
                </a:solidFill>
                <a:latin typeface="Calibri" pitchFamily="34" charset="0"/>
              </a:rPr>
              <a:t>L’accroissement naturel </a:t>
            </a:r>
          </a:p>
          <a:p>
            <a:r>
              <a:rPr lang="fr-FR" sz="1200" dirty="0">
                <a:solidFill>
                  <a:srgbClr val="CC0066"/>
                </a:solidFill>
                <a:latin typeface="Calibri" pitchFamily="34" charset="0"/>
              </a:rPr>
              <a:t>augmente </a:t>
            </a:r>
            <a:r>
              <a:rPr lang="fr-FR" sz="1200" dirty="0" smtClean="0">
                <a:solidFill>
                  <a:srgbClr val="CC0066"/>
                </a:solidFill>
                <a:latin typeface="Calibri" pitchFamily="34" charset="0"/>
              </a:rPr>
              <a:t>vite puis ralentit</a:t>
            </a:r>
            <a:endParaRPr lang="fr-FR" sz="1200" dirty="0">
              <a:solidFill>
                <a:srgbClr val="CC0066"/>
              </a:solidFill>
              <a:latin typeface="Calibri" pitchFamily="34" charset="0"/>
            </a:endParaRP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3923928" y="4221088"/>
            <a:ext cx="1322413" cy="27699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dirty="0" smtClean="0">
                <a:solidFill>
                  <a:srgbClr val="CC0066"/>
                </a:solidFill>
                <a:latin typeface="Calibri" pitchFamily="34" charset="0"/>
              </a:rPr>
              <a:t>Après la transition</a:t>
            </a:r>
            <a:endParaRPr lang="fr-FR" sz="1200" dirty="0">
              <a:solidFill>
                <a:srgbClr val="CC0066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8" grpId="0" animBg="1"/>
      <p:bldP spid="11" grpId="0" animBg="1"/>
      <p:bldP spid="12" grpId="0" animBg="1"/>
      <p:bldP spid="10" grpId="0" animBg="1"/>
      <p:bldP spid="15" grpId="0" animBg="1"/>
      <p:bldP spid="14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 1" descr="pop_F_GB_1750_200000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549275"/>
            <a:ext cx="5573713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llipse 7"/>
          <p:cNvSpPr/>
          <p:nvPr/>
        </p:nvSpPr>
        <p:spPr>
          <a:xfrm>
            <a:off x="395288" y="2492375"/>
            <a:ext cx="647700" cy="792163"/>
          </a:xfrm>
          <a:prstGeom prst="ellipse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0" name="Connecteur droit 9"/>
          <p:cNvCxnSpPr>
            <a:stCxn id="8" idx="7"/>
            <a:endCxn id="11" idx="1"/>
          </p:cNvCxnSpPr>
          <p:nvPr/>
        </p:nvCxnSpPr>
        <p:spPr>
          <a:xfrm rot="5400000" flipH="1" flipV="1">
            <a:off x="1028700" y="1728788"/>
            <a:ext cx="800100" cy="95885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908175" y="1484313"/>
            <a:ext cx="2843213" cy="64611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Avant la transition 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Natalité et mortalité élevées</a:t>
            </a:r>
          </a:p>
        </p:txBody>
      </p:sp>
      <p:sp>
        <p:nvSpPr>
          <p:cNvPr id="14" name="Ellipse 13"/>
          <p:cNvSpPr/>
          <p:nvPr/>
        </p:nvSpPr>
        <p:spPr>
          <a:xfrm>
            <a:off x="755650" y="2924175"/>
            <a:ext cx="1008063" cy="649288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6" name="Connecteur droit 15"/>
          <p:cNvCxnSpPr/>
          <p:nvPr/>
        </p:nvCxnSpPr>
        <p:spPr>
          <a:xfrm rot="16200000" flipV="1">
            <a:off x="646906" y="4185445"/>
            <a:ext cx="1368425" cy="1444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1116013" y="4941888"/>
            <a:ext cx="2716769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Calibri" pitchFamily="34" charset="0"/>
              </a:rPr>
              <a:t>mortalité </a:t>
            </a:r>
            <a:r>
              <a:rPr lang="fr-FR" dirty="0">
                <a:solidFill>
                  <a:srgbClr val="FF0000"/>
                </a:solidFill>
                <a:latin typeface="Calibri" pitchFamily="34" charset="0"/>
              </a:rPr>
              <a:t>en </a:t>
            </a:r>
            <a:r>
              <a:rPr lang="fr-FR" dirty="0" smtClean="0">
                <a:solidFill>
                  <a:srgbClr val="FF0000"/>
                </a:solidFill>
                <a:latin typeface="Calibri" pitchFamily="34" charset="0"/>
              </a:rPr>
              <a:t> légère baisse</a:t>
            </a:r>
            <a:endParaRPr lang="fr-FR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5940425" y="2420938"/>
            <a:ext cx="2724150" cy="12001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>
                <a:latin typeface="Calibri" pitchFamily="34" charset="0"/>
              </a:rPr>
              <a:t>Originalité française : </a:t>
            </a:r>
          </a:p>
          <a:p>
            <a:r>
              <a:rPr lang="fr-FR" dirty="0">
                <a:latin typeface="Calibri" pitchFamily="34" charset="0"/>
              </a:rPr>
              <a:t>la baisse de mortalité </a:t>
            </a:r>
          </a:p>
          <a:p>
            <a:r>
              <a:rPr lang="fr-FR" dirty="0">
                <a:latin typeface="Calibri" pitchFamily="34" charset="0"/>
              </a:rPr>
              <a:t>s’accompagne d’une baisse</a:t>
            </a:r>
          </a:p>
          <a:p>
            <a:r>
              <a:rPr lang="fr-FR" dirty="0">
                <a:latin typeface="Calibri" pitchFamily="34" charset="0"/>
              </a:rPr>
              <a:t>de natalité aussi forte.</a:t>
            </a:r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1403648" y="2492896"/>
            <a:ext cx="2448272" cy="1152128"/>
          </a:xfrm>
          <a:prstGeom prst="straightConnector1">
            <a:avLst/>
          </a:prstGeom>
          <a:ln w="76200">
            <a:solidFill>
              <a:srgbClr val="FFFF00">
                <a:alpha val="49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356100" y="4292600"/>
            <a:ext cx="61912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Baby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boom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35896" y="2204864"/>
            <a:ext cx="1440160" cy="36004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 rot="1500885">
            <a:off x="1682023" y="2547647"/>
            <a:ext cx="3127385" cy="648072"/>
          </a:xfrm>
          <a:prstGeom prst="rect">
            <a:avLst/>
          </a:prstGeom>
          <a:solidFill>
            <a:schemeClr val="accent2">
              <a:lumMod val="20000"/>
              <a:lumOff val="80000"/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La transition est brutale, car la natalité baisse en même temps que la mortalité</a:t>
            </a:r>
            <a:endParaRPr lang="fr-FR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4" grpId="0" animBg="1"/>
      <p:bldP spid="21" grpId="0" animBg="1"/>
      <p:bldP spid="22" grpId="0" animBg="1"/>
      <p:bldP spid="12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avec flèche 2"/>
          <p:cNvCxnSpPr>
            <a:endCxn id="4" idx="1"/>
          </p:cNvCxnSpPr>
          <p:nvPr/>
        </p:nvCxnSpPr>
        <p:spPr>
          <a:xfrm flipV="1">
            <a:off x="1187450" y="5702300"/>
            <a:ext cx="6921500" cy="30163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8108950" y="5516563"/>
            <a:ext cx="1035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Calibri" pitchFamily="34" charset="0"/>
              </a:rPr>
              <a:t>Le temps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 rot="16200000" flipV="1">
            <a:off x="-1225550" y="3321050"/>
            <a:ext cx="4833938" cy="793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95288" y="1844675"/>
            <a:ext cx="912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b="1">
                <a:solidFill>
                  <a:srgbClr val="0066FF"/>
                </a:solidFill>
                <a:latin typeface="Calibri" pitchFamily="34" charset="0"/>
              </a:rPr>
              <a:t> </a:t>
            </a:r>
            <a:r>
              <a:rPr lang="fr-FR" sz="1400">
                <a:solidFill>
                  <a:srgbClr val="0066FF"/>
                </a:solidFill>
                <a:latin typeface="Calibri" pitchFamily="34" charset="0"/>
              </a:rPr>
              <a:t>Natalité</a:t>
            </a:r>
          </a:p>
          <a:p>
            <a:pPr algn="ctr"/>
            <a:r>
              <a:rPr lang="fr-FR" sz="1400">
                <a:latin typeface="Calibri" pitchFamily="34" charset="0"/>
              </a:rPr>
              <a:t> Mortalité</a:t>
            </a:r>
          </a:p>
        </p:txBody>
      </p:sp>
      <p:cxnSp>
        <p:nvCxnSpPr>
          <p:cNvPr id="9" name="Connecteur droit 8"/>
          <p:cNvCxnSpPr/>
          <p:nvPr/>
        </p:nvCxnSpPr>
        <p:spPr>
          <a:xfrm>
            <a:off x="179388" y="2060575"/>
            <a:ext cx="360362" cy="0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79388" y="2276475"/>
            <a:ext cx="3603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1331913" y="5949950"/>
            <a:ext cx="1090612" cy="522288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>
                <a:latin typeface="Calibri" pitchFamily="34" charset="0"/>
              </a:rPr>
              <a:t>Avant </a:t>
            </a:r>
          </a:p>
          <a:p>
            <a:r>
              <a:rPr lang="fr-FR" sz="1400" dirty="0">
                <a:latin typeface="Calibri" pitchFamily="34" charset="0"/>
              </a:rPr>
              <a:t>La transition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1258888" y="908050"/>
            <a:ext cx="1930400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>
                <a:latin typeface="Calibri" pitchFamily="34" charset="0"/>
              </a:rPr>
              <a:t>Régime démographique</a:t>
            </a:r>
          </a:p>
          <a:p>
            <a:r>
              <a:rPr lang="fr-FR" sz="1400">
                <a:latin typeface="Calibri" pitchFamily="34" charset="0"/>
              </a:rPr>
              <a:t>traditionnel</a:t>
            </a:r>
          </a:p>
        </p:txBody>
      </p:sp>
      <p:sp>
        <p:nvSpPr>
          <p:cNvPr id="16" name="Forme libre 15"/>
          <p:cNvSpPr/>
          <p:nvPr/>
        </p:nvSpPr>
        <p:spPr>
          <a:xfrm>
            <a:off x="1274763" y="1411288"/>
            <a:ext cx="1995487" cy="482600"/>
          </a:xfrm>
          <a:custGeom>
            <a:avLst/>
            <a:gdLst>
              <a:gd name="connsiteX0" fmla="*/ 0 w 1995055"/>
              <a:gd name="connsiteY0" fmla="*/ 362528 h 482600"/>
              <a:gd name="connsiteX1" fmla="*/ 360218 w 1995055"/>
              <a:gd name="connsiteY1" fmla="*/ 113146 h 482600"/>
              <a:gd name="connsiteX2" fmla="*/ 637309 w 1995055"/>
              <a:gd name="connsiteY2" fmla="*/ 307110 h 482600"/>
              <a:gd name="connsiteX3" fmla="*/ 1025237 w 1995055"/>
              <a:gd name="connsiteY3" fmla="*/ 99291 h 482600"/>
              <a:gd name="connsiteX4" fmla="*/ 1371600 w 1995055"/>
              <a:gd name="connsiteY4" fmla="*/ 473364 h 482600"/>
              <a:gd name="connsiteX5" fmla="*/ 1690255 w 1995055"/>
              <a:gd name="connsiteY5" fmla="*/ 43873 h 482600"/>
              <a:gd name="connsiteX6" fmla="*/ 1995055 w 1995055"/>
              <a:gd name="connsiteY6" fmla="*/ 210128 h 48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5055" h="482600">
                <a:moveTo>
                  <a:pt x="0" y="362528"/>
                </a:moveTo>
                <a:cubicBezTo>
                  <a:pt x="127000" y="242455"/>
                  <a:pt x="254000" y="122382"/>
                  <a:pt x="360218" y="113146"/>
                </a:cubicBezTo>
                <a:cubicBezTo>
                  <a:pt x="466436" y="103910"/>
                  <a:pt x="526473" y="309419"/>
                  <a:pt x="637309" y="307110"/>
                </a:cubicBezTo>
                <a:cubicBezTo>
                  <a:pt x="748145" y="304801"/>
                  <a:pt x="902855" y="71582"/>
                  <a:pt x="1025237" y="99291"/>
                </a:cubicBezTo>
                <a:cubicBezTo>
                  <a:pt x="1147619" y="127000"/>
                  <a:pt x="1260764" y="482600"/>
                  <a:pt x="1371600" y="473364"/>
                </a:cubicBezTo>
                <a:cubicBezTo>
                  <a:pt x="1482436" y="464128"/>
                  <a:pt x="1586346" y="87746"/>
                  <a:pt x="1690255" y="43873"/>
                </a:cubicBezTo>
                <a:cubicBezTo>
                  <a:pt x="1794164" y="0"/>
                  <a:pt x="1995055" y="210128"/>
                  <a:pt x="1995055" y="210128"/>
                </a:cubicBezTo>
              </a:path>
            </a:pathLst>
          </a:cu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7" name="Forme libre 16"/>
          <p:cNvSpPr/>
          <p:nvPr/>
        </p:nvSpPr>
        <p:spPr>
          <a:xfrm>
            <a:off x="1258888" y="1412875"/>
            <a:ext cx="1944687" cy="455613"/>
          </a:xfrm>
          <a:custGeom>
            <a:avLst/>
            <a:gdLst>
              <a:gd name="connsiteX0" fmla="*/ 0 w 1995055"/>
              <a:gd name="connsiteY0" fmla="*/ 362528 h 482600"/>
              <a:gd name="connsiteX1" fmla="*/ 360218 w 1995055"/>
              <a:gd name="connsiteY1" fmla="*/ 113146 h 482600"/>
              <a:gd name="connsiteX2" fmla="*/ 637309 w 1995055"/>
              <a:gd name="connsiteY2" fmla="*/ 307110 h 482600"/>
              <a:gd name="connsiteX3" fmla="*/ 1025237 w 1995055"/>
              <a:gd name="connsiteY3" fmla="*/ 99291 h 482600"/>
              <a:gd name="connsiteX4" fmla="*/ 1371600 w 1995055"/>
              <a:gd name="connsiteY4" fmla="*/ 473364 h 482600"/>
              <a:gd name="connsiteX5" fmla="*/ 1690255 w 1995055"/>
              <a:gd name="connsiteY5" fmla="*/ 43873 h 482600"/>
              <a:gd name="connsiteX6" fmla="*/ 1995055 w 1995055"/>
              <a:gd name="connsiteY6" fmla="*/ 210128 h 482600"/>
              <a:gd name="connsiteX0" fmla="*/ 0 w 1995055"/>
              <a:gd name="connsiteY0" fmla="*/ 371764 h 491836"/>
              <a:gd name="connsiteX1" fmla="*/ 360040 w 1995055"/>
              <a:gd name="connsiteY1" fmla="*/ 9236 h 491836"/>
              <a:gd name="connsiteX2" fmla="*/ 637309 w 1995055"/>
              <a:gd name="connsiteY2" fmla="*/ 316346 h 491836"/>
              <a:gd name="connsiteX3" fmla="*/ 1025237 w 1995055"/>
              <a:gd name="connsiteY3" fmla="*/ 108527 h 491836"/>
              <a:gd name="connsiteX4" fmla="*/ 1371600 w 1995055"/>
              <a:gd name="connsiteY4" fmla="*/ 482600 h 491836"/>
              <a:gd name="connsiteX5" fmla="*/ 1690255 w 1995055"/>
              <a:gd name="connsiteY5" fmla="*/ 53109 h 491836"/>
              <a:gd name="connsiteX6" fmla="*/ 1995055 w 1995055"/>
              <a:gd name="connsiteY6" fmla="*/ 219364 h 491836"/>
              <a:gd name="connsiteX0" fmla="*/ 0 w 1995055"/>
              <a:gd name="connsiteY0" fmla="*/ 362943 h 483015"/>
              <a:gd name="connsiteX1" fmla="*/ 360040 w 1995055"/>
              <a:gd name="connsiteY1" fmla="*/ 415 h 483015"/>
              <a:gd name="connsiteX2" fmla="*/ 648072 w 1995055"/>
              <a:gd name="connsiteY2" fmla="*/ 360455 h 483015"/>
              <a:gd name="connsiteX3" fmla="*/ 1025237 w 1995055"/>
              <a:gd name="connsiteY3" fmla="*/ 99706 h 483015"/>
              <a:gd name="connsiteX4" fmla="*/ 1371600 w 1995055"/>
              <a:gd name="connsiteY4" fmla="*/ 473779 h 483015"/>
              <a:gd name="connsiteX5" fmla="*/ 1690255 w 1995055"/>
              <a:gd name="connsiteY5" fmla="*/ 44288 h 483015"/>
              <a:gd name="connsiteX6" fmla="*/ 1995055 w 1995055"/>
              <a:gd name="connsiteY6" fmla="*/ 210543 h 483015"/>
              <a:gd name="connsiteX0" fmla="*/ 0 w 1995055"/>
              <a:gd name="connsiteY0" fmla="*/ 443772 h 457833"/>
              <a:gd name="connsiteX1" fmla="*/ 360040 w 1995055"/>
              <a:gd name="connsiteY1" fmla="*/ 81244 h 457833"/>
              <a:gd name="connsiteX2" fmla="*/ 648072 w 1995055"/>
              <a:gd name="connsiteY2" fmla="*/ 441284 h 457833"/>
              <a:gd name="connsiteX3" fmla="*/ 1025237 w 1995055"/>
              <a:gd name="connsiteY3" fmla="*/ 180535 h 457833"/>
              <a:gd name="connsiteX4" fmla="*/ 1368152 w 1995055"/>
              <a:gd name="connsiteY4" fmla="*/ 9236 h 457833"/>
              <a:gd name="connsiteX5" fmla="*/ 1690255 w 1995055"/>
              <a:gd name="connsiteY5" fmla="*/ 125117 h 457833"/>
              <a:gd name="connsiteX6" fmla="*/ 1995055 w 1995055"/>
              <a:gd name="connsiteY6" fmla="*/ 291372 h 457833"/>
              <a:gd name="connsiteX0" fmla="*/ 0 w 1995055"/>
              <a:gd name="connsiteY0" fmla="*/ 451227 h 472742"/>
              <a:gd name="connsiteX1" fmla="*/ 360040 w 1995055"/>
              <a:gd name="connsiteY1" fmla="*/ 88699 h 472742"/>
              <a:gd name="connsiteX2" fmla="*/ 648072 w 1995055"/>
              <a:gd name="connsiteY2" fmla="*/ 448739 h 472742"/>
              <a:gd name="connsiteX3" fmla="*/ 1080120 w 1995055"/>
              <a:gd name="connsiteY3" fmla="*/ 232716 h 472742"/>
              <a:gd name="connsiteX4" fmla="*/ 1368152 w 1995055"/>
              <a:gd name="connsiteY4" fmla="*/ 16691 h 472742"/>
              <a:gd name="connsiteX5" fmla="*/ 1690255 w 1995055"/>
              <a:gd name="connsiteY5" fmla="*/ 132572 h 472742"/>
              <a:gd name="connsiteX6" fmla="*/ 1995055 w 1995055"/>
              <a:gd name="connsiteY6" fmla="*/ 298827 h 472742"/>
              <a:gd name="connsiteX0" fmla="*/ 0 w 1995055"/>
              <a:gd name="connsiteY0" fmla="*/ 434536 h 456051"/>
              <a:gd name="connsiteX1" fmla="*/ 360040 w 1995055"/>
              <a:gd name="connsiteY1" fmla="*/ 72008 h 456051"/>
              <a:gd name="connsiteX2" fmla="*/ 648072 w 1995055"/>
              <a:gd name="connsiteY2" fmla="*/ 432048 h 456051"/>
              <a:gd name="connsiteX3" fmla="*/ 1080120 w 1995055"/>
              <a:gd name="connsiteY3" fmla="*/ 216025 h 456051"/>
              <a:gd name="connsiteX4" fmla="*/ 1368152 w 1995055"/>
              <a:gd name="connsiteY4" fmla="*/ 0 h 456051"/>
              <a:gd name="connsiteX5" fmla="*/ 1656184 w 1995055"/>
              <a:gd name="connsiteY5" fmla="*/ 216025 h 456051"/>
              <a:gd name="connsiteX6" fmla="*/ 1995055 w 1995055"/>
              <a:gd name="connsiteY6" fmla="*/ 282136 h 456051"/>
              <a:gd name="connsiteX0" fmla="*/ 0 w 1944216"/>
              <a:gd name="connsiteY0" fmla="*/ 434536 h 456051"/>
              <a:gd name="connsiteX1" fmla="*/ 360040 w 1944216"/>
              <a:gd name="connsiteY1" fmla="*/ 72008 h 456051"/>
              <a:gd name="connsiteX2" fmla="*/ 648072 w 1944216"/>
              <a:gd name="connsiteY2" fmla="*/ 432048 h 456051"/>
              <a:gd name="connsiteX3" fmla="*/ 1080120 w 1944216"/>
              <a:gd name="connsiteY3" fmla="*/ 216025 h 456051"/>
              <a:gd name="connsiteX4" fmla="*/ 1368152 w 1944216"/>
              <a:gd name="connsiteY4" fmla="*/ 0 h 456051"/>
              <a:gd name="connsiteX5" fmla="*/ 1656184 w 1944216"/>
              <a:gd name="connsiteY5" fmla="*/ 216025 h 456051"/>
              <a:gd name="connsiteX6" fmla="*/ 1944216 w 1944216"/>
              <a:gd name="connsiteY6" fmla="*/ 432049 h 456051"/>
              <a:gd name="connsiteX0" fmla="*/ 0 w 1944216"/>
              <a:gd name="connsiteY0" fmla="*/ 434536 h 456051"/>
              <a:gd name="connsiteX1" fmla="*/ 360040 w 1944216"/>
              <a:gd name="connsiteY1" fmla="*/ 72008 h 456051"/>
              <a:gd name="connsiteX2" fmla="*/ 648072 w 1944216"/>
              <a:gd name="connsiteY2" fmla="*/ 432048 h 456051"/>
              <a:gd name="connsiteX3" fmla="*/ 1080120 w 1944216"/>
              <a:gd name="connsiteY3" fmla="*/ 216025 h 456051"/>
              <a:gd name="connsiteX4" fmla="*/ 1368152 w 1944216"/>
              <a:gd name="connsiteY4" fmla="*/ 0 h 456051"/>
              <a:gd name="connsiteX5" fmla="*/ 1656184 w 1944216"/>
              <a:gd name="connsiteY5" fmla="*/ 216025 h 456051"/>
              <a:gd name="connsiteX6" fmla="*/ 1944216 w 1944216"/>
              <a:gd name="connsiteY6" fmla="*/ 288033 h 45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44216" h="456051">
                <a:moveTo>
                  <a:pt x="0" y="434536"/>
                </a:moveTo>
                <a:cubicBezTo>
                  <a:pt x="127000" y="314463"/>
                  <a:pt x="252028" y="72423"/>
                  <a:pt x="360040" y="72008"/>
                </a:cubicBezTo>
                <a:cubicBezTo>
                  <a:pt x="468052" y="71593"/>
                  <a:pt x="528059" y="408045"/>
                  <a:pt x="648072" y="432048"/>
                </a:cubicBezTo>
                <a:cubicBezTo>
                  <a:pt x="768085" y="456051"/>
                  <a:pt x="960107" y="288033"/>
                  <a:pt x="1080120" y="216025"/>
                </a:cubicBezTo>
                <a:cubicBezTo>
                  <a:pt x="1200133" y="144017"/>
                  <a:pt x="1272141" y="0"/>
                  <a:pt x="1368152" y="0"/>
                </a:cubicBezTo>
                <a:cubicBezTo>
                  <a:pt x="1464163" y="0"/>
                  <a:pt x="1560173" y="168020"/>
                  <a:pt x="1656184" y="216025"/>
                </a:cubicBezTo>
                <a:cubicBezTo>
                  <a:pt x="1752195" y="264030"/>
                  <a:pt x="1848205" y="264030"/>
                  <a:pt x="1944216" y="288033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755650" y="5229225"/>
            <a:ext cx="338138" cy="338138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9" name="Ellipse 18"/>
          <p:cNvSpPr/>
          <p:nvPr/>
        </p:nvSpPr>
        <p:spPr>
          <a:xfrm>
            <a:off x="755650" y="1125538"/>
            <a:ext cx="338138" cy="338137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1" name="Forme libre 20"/>
          <p:cNvSpPr/>
          <p:nvPr/>
        </p:nvSpPr>
        <p:spPr>
          <a:xfrm>
            <a:off x="3214688" y="1717675"/>
            <a:ext cx="2119312" cy="1039813"/>
          </a:xfrm>
          <a:custGeom>
            <a:avLst/>
            <a:gdLst>
              <a:gd name="connsiteX0" fmla="*/ 0 w 2119745"/>
              <a:gd name="connsiteY0" fmla="*/ 0 h 1039091"/>
              <a:gd name="connsiteX1" fmla="*/ 346363 w 2119745"/>
              <a:gd name="connsiteY1" fmla="*/ 41563 h 1039091"/>
              <a:gd name="connsiteX2" fmla="*/ 415636 w 2119745"/>
              <a:gd name="connsiteY2" fmla="*/ 166254 h 1039091"/>
              <a:gd name="connsiteX3" fmla="*/ 595745 w 2119745"/>
              <a:gd name="connsiteY3" fmla="*/ 83127 h 1039091"/>
              <a:gd name="connsiteX4" fmla="*/ 720436 w 2119745"/>
              <a:gd name="connsiteY4" fmla="*/ 318654 h 1039091"/>
              <a:gd name="connsiteX5" fmla="*/ 845127 w 2119745"/>
              <a:gd name="connsiteY5" fmla="*/ 249381 h 1039091"/>
              <a:gd name="connsiteX6" fmla="*/ 1052945 w 2119745"/>
              <a:gd name="connsiteY6" fmla="*/ 568036 h 1039091"/>
              <a:gd name="connsiteX7" fmla="*/ 1205345 w 2119745"/>
              <a:gd name="connsiteY7" fmla="*/ 484909 h 1039091"/>
              <a:gd name="connsiteX8" fmla="*/ 1385454 w 2119745"/>
              <a:gd name="connsiteY8" fmla="*/ 734291 h 1039091"/>
              <a:gd name="connsiteX9" fmla="*/ 1607127 w 2119745"/>
              <a:gd name="connsiteY9" fmla="*/ 651163 h 1039091"/>
              <a:gd name="connsiteX10" fmla="*/ 1787236 w 2119745"/>
              <a:gd name="connsiteY10" fmla="*/ 845127 h 1039091"/>
              <a:gd name="connsiteX11" fmla="*/ 1967345 w 2119745"/>
              <a:gd name="connsiteY11" fmla="*/ 748145 h 1039091"/>
              <a:gd name="connsiteX12" fmla="*/ 2119745 w 2119745"/>
              <a:gd name="connsiteY12" fmla="*/ 1039091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19745" h="1039091">
                <a:moveTo>
                  <a:pt x="0" y="0"/>
                </a:moveTo>
                <a:cubicBezTo>
                  <a:pt x="138545" y="6927"/>
                  <a:pt x="277090" y="13854"/>
                  <a:pt x="346363" y="41563"/>
                </a:cubicBezTo>
                <a:cubicBezTo>
                  <a:pt x="415636" y="69272"/>
                  <a:pt x="374072" y="159327"/>
                  <a:pt x="415636" y="166254"/>
                </a:cubicBezTo>
                <a:cubicBezTo>
                  <a:pt x="457200" y="173181"/>
                  <a:pt x="544945" y="57727"/>
                  <a:pt x="595745" y="83127"/>
                </a:cubicBezTo>
                <a:cubicBezTo>
                  <a:pt x="646545" y="108527"/>
                  <a:pt x="678872" y="290945"/>
                  <a:pt x="720436" y="318654"/>
                </a:cubicBezTo>
                <a:cubicBezTo>
                  <a:pt x="762000" y="346363"/>
                  <a:pt x="789709" y="207817"/>
                  <a:pt x="845127" y="249381"/>
                </a:cubicBezTo>
                <a:cubicBezTo>
                  <a:pt x="900545" y="290945"/>
                  <a:pt x="992909" y="528781"/>
                  <a:pt x="1052945" y="568036"/>
                </a:cubicBezTo>
                <a:cubicBezTo>
                  <a:pt x="1112981" y="607291"/>
                  <a:pt x="1149927" y="457200"/>
                  <a:pt x="1205345" y="484909"/>
                </a:cubicBezTo>
                <a:cubicBezTo>
                  <a:pt x="1260763" y="512618"/>
                  <a:pt x="1318490" y="706582"/>
                  <a:pt x="1385454" y="734291"/>
                </a:cubicBezTo>
                <a:cubicBezTo>
                  <a:pt x="1452418" y="762000"/>
                  <a:pt x="1540163" y="632690"/>
                  <a:pt x="1607127" y="651163"/>
                </a:cubicBezTo>
                <a:cubicBezTo>
                  <a:pt x="1674091" y="669636"/>
                  <a:pt x="1727200" y="828963"/>
                  <a:pt x="1787236" y="845127"/>
                </a:cubicBezTo>
                <a:cubicBezTo>
                  <a:pt x="1847272" y="861291"/>
                  <a:pt x="1911927" y="715818"/>
                  <a:pt x="1967345" y="748145"/>
                </a:cubicBezTo>
                <a:cubicBezTo>
                  <a:pt x="2022763" y="780472"/>
                  <a:pt x="2092036" y="995218"/>
                  <a:pt x="2119745" y="1039091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3" name="Forme libre 22"/>
          <p:cNvSpPr/>
          <p:nvPr/>
        </p:nvSpPr>
        <p:spPr>
          <a:xfrm>
            <a:off x="3297238" y="1508125"/>
            <a:ext cx="1828800" cy="274638"/>
          </a:xfrm>
          <a:custGeom>
            <a:avLst/>
            <a:gdLst>
              <a:gd name="connsiteX0" fmla="*/ 0 w 1828800"/>
              <a:gd name="connsiteY0" fmla="*/ 85437 h 274782"/>
              <a:gd name="connsiteX1" fmla="*/ 277091 w 1828800"/>
              <a:gd name="connsiteY1" fmla="*/ 16164 h 274782"/>
              <a:gd name="connsiteX2" fmla="*/ 457200 w 1828800"/>
              <a:gd name="connsiteY2" fmla="*/ 99291 h 274782"/>
              <a:gd name="connsiteX3" fmla="*/ 748145 w 1828800"/>
              <a:gd name="connsiteY3" fmla="*/ 16164 h 274782"/>
              <a:gd name="connsiteX4" fmla="*/ 969818 w 1828800"/>
              <a:gd name="connsiteY4" fmla="*/ 196273 h 274782"/>
              <a:gd name="connsiteX5" fmla="*/ 1316182 w 1828800"/>
              <a:gd name="connsiteY5" fmla="*/ 71582 h 274782"/>
              <a:gd name="connsiteX6" fmla="*/ 1524000 w 1828800"/>
              <a:gd name="connsiteY6" fmla="*/ 265546 h 274782"/>
              <a:gd name="connsiteX7" fmla="*/ 1828800 w 1828800"/>
              <a:gd name="connsiteY7" fmla="*/ 127000 h 274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28800" h="274782">
                <a:moveTo>
                  <a:pt x="0" y="85437"/>
                </a:moveTo>
                <a:cubicBezTo>
                  <a:pt x="100445" y="49646"/>
                  <a:pt x="200891" y="13855"/>
                  <a:pt x="277091" y="16164"/>
                </a:cubicBezTo>
                <a:cubicBezTo>
                  <a:pt x="353291" y="18473"/>
                  <a:pt x="378691" y="99291"/>
                  <a:pt x="457200" y="99291"/>
                </a:cubicBezTo>
                <a:cubicBezTo>
                  <a:pt x="535709" y="99291"/>
                  <a:pt x="662709" y="0"/>
                  <a:pt x="748145" y="16164"/>
                </a:cubicBezTo>
                <a:cubicBezTo>
                  <a:pt x="833581" y="32328"/>
                  <a:pt x="875145" y="187037"/>
                  <a:pt x="969818" y="196273"/>
                </a:cubicBezTo>
                <a:cubicBezTo>
                  <a:pt x="1064491" y="205509"/>
                  <a:pt x="1223818" y="60037"/>
                  <a:pt x="1316182" y="71582"/>
                </a:cubicBezTo>
                <a:cubicBezTo>
                  <a:pt x="1408546" y="83127"/>
                  <a:pt x="1438564" y="256310"/>
                  <a:pt x="1524000" y="265546"/>
                </a:cubicBezTo>
                <a:cubicBezTo>
                  <a:pt x="1609436" y="274782"/>
                  <a:pt x="1719118" y="200891"/>
                  <a:pt x="1828800" y="127000"/>
                </a:cubicBezTo>
              </a:path>
            </a:pathLst>
          </a:cu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7" name="Forme libre 26"/>
          <p:cNvSpPr/>
          <p:nvPr/>
        </p:nvSpPr>
        <p:spPr>
          <a:xfrm>
            <a:off x="5360988" y="2813050"/>
            <a:ext cx="1587500" cy="1839913"/>
          </a:xfrm>
          <a:custGeom>
            <a:avLst/>
            <a:gdLst>
              <a:gd name="connsiteX0" fmla="*/ 0 w 1496291"/>
              <a:gd name="connsiteY0" fmla="*/ 0 h 1856509"/>
              <a:gd name="connsiteX1" fmla="*/ 180109 w 1496291"/>
              <a:gd name="connsiteY1" fmla="*/ 207818 h 1856509"/>
              <a:gd name="connsiteX2" fmla="*/ 346364 w 1496291"/>
              <a:gd name="connsiteY2" fmla="*/ 138545 h 1856509"/>
              <a:gd name="connsiteX3" fmla="*/ 387927 w 1496291"/>
              <a:gd name="connsiteY3" fmla="*/ 360218 h 1856509"/>
              <a:gd name="connsiteX4" fmla="*/ 484909 w 1496291"/>
              <a:gd name="connsiteY4" fmla="*/ 415636 h 1856509"/>
              <a:gd name="connsiteX5" fmla="*/ 692727 w 1496291"/>
              <a:gd name="connsiteY5" fmla="*/ 581891 h 1856509"/>
              <a:gd name="connsiteX6" fmla="*/ 706582 w 1496291"/>
              <a:gd name="connsiteY6" fmla="*/ 789709 h 1856509"/>
              <a:gd name="connsiteX7" fmla="*/ 914400 w 1496291"/>
              <a:gd name="connsiteY7" fmla="*/ 817418 h 1856509"/>
              <a:gd name="connsiteX8" fmla="*/ 955964 w 1496291"/>
              <a:gd name="connsiteY8" fmla="*/ 997527 h 1856509"/>
              <a:gd name="connsiteX9" fmla="*/ 1066800 w 1496291"/>
              <a:gd name="connsiteY9" fmla="*/ 1108363 h 1856509"/>
              <a:gd name="connsiteX10" fmla="*/ 1163782 w 1496291"/>
              <a:gd name="connsiteY10" fmla="*/ 1399309 h 1856509"/>
              <a:gd name="connsiteX11" fmla="*/ 1274618 w 1496291"/>
              <a:gd name="connsiteY11" fmla="*/ 1413163 h 1856509"/>
              <a:gd name="connsiteX12" fmla="*/ 1385455 w 1496291"/>
              <a:gd name="connsiteY12" fmla="*/ 1579418 h 1856509"/>
              <a:gd name="connsiteX13" fmla="*/ 1496291 w 1496291"/>
              <a:gd name="connsiteY13" fmla="*/ 1856509 h 1856509"/>
              <a:gd name="connsiteX0" fmla="*/ 0 w 1496291"/>
              <a:gd name="connsiteY0" fmla="*/ 0 h 1856509"/>
              <a:gd name="connsiteX1" fmla="*/ 180109 w 1496291"/>
              <a:gd name="connsiteY1" fmla="*/ 207818 h 1856509"/>
              <a:gd name="connsiteX2" fmla="*/ 346364 w 1496291"/>
              <a:gd name="connsiteY2" fmla="*/ 138545 h 1856509"/>
              <a:gd name="connsiteX3" fmla="*/ 387927 w 1496291"/>
              <a:gd name="connsiteY3" fmla="*/ 360218 h 1856509"/>
              <a:gd name="connsiteX4" fmla="*/ 484909 w 1496291"/>
              <a:gd name="connsiteY4" fmla="*/ 415636 h 1856509"/>
              <a:gd name="connsiteX5" fmla="*/ 692727 w 1496291"/>
              <a:gd name="connsiteY5" fmla="*/ 581891 h 1856509"/>
              <a:gd name="connsiteX6" fmla="*/ 794467 w 1496291"/>
              <a:gd name="connsiteY6" fmla="*/ 760543 h 1856509"/>
              <a:gd name="connsiteX7" fmla="*/ 914400 w 1496291"/>
              <a:gd name="connsiteY7" fmla="*/ 817418 h 1856509"/>
              <a:gd name="connsiteX8" fmla="*/ 955964 w 1496291"/>
              <a:gd name="connsiteY8" fmla="*/ 997527 h 1856509"/>
              <a:gd name="connsiteX9" fmla="*/ 1066800 w 1496291"/>
              <a:gd name="connsiteY9" fmla="*/ 1108363 h 1856509"/>
              <a:gd name="connsiteX10" fmla="*/ 1163782 w 1496291"/>
              <a:gd name="connsiteY10" fmla="*/ 1399309 h 1856509"/>
              <a:gd name="connsiteX11" fmla="*/ 1274618 w 1496291"/>
              <a:gd name="connsiteY11" fmla="*/ 1413163 h 1856509"/>
              <a:gd name="connsiteX12" fmla="*/ 1385455 w 1496291"/>
              <a:gd name="connsiteY12" fmla="*/ 1579418 h 1856509"/>
              <a:gd name="connsiteX13" fmla="*/ 1496291 w 1496291"/>
              <a:gd name="connsiteY13" fmla="*/ 1856509 h 1856509"/>
              <a:gd name="connsiteX0" fmla="*/ 0 w 1496291"/>
              <a:gd name="connsiteY0" fmla="*/ 0 h 1856509"/>
              <a:gd name="connsiteX1" fmla="*/ 180109 w 1496291"/>
              <a:gd name="connsiteY1" fmla="*/ 207818 h 1856509"/>
              <a:gd name="connsiteX2" fmla="*/ 346364 w 1496291"/>
              <a:gd name="connsiteY2" fmla="*/ 138545 h 1856509"/>
              <a:gd name="connsiteX3" fmla="*/ 387927 w 1496291"/>
              <a:gd name="connsiteY3" fmla="*/ 360218 h 1856509"/>
              <a:gd name="connsiteX4" fmla="*/ 484909 w 1496291"/>
              <a:gd name="connsiteY4" fmla="*/ 415636 h 1856509"/>
              <a:gd name="connsiteX5" fmla="*/ 692727 w 1496291"/>
              <a:gd name="connsiteY5" fmla="*/ 581891 h 1856509"/>
              <a:gd name="connsiteX6" fmla="*/ 794467 w 1496291"/>
              <a:gd name="connsiteY6" fmla="*/ 760543 h 1856509"/>
              <a:gd name="connsiteX7" fmla="*/ 914400 w 1496291"/>
              <a:gd name="connsiteY7" fmla="*/ 817418 h 1856509"/>
              <a:gd name="connsiteX8" fmla="*/ 955964 w 1496291"/>
              <a:gd name="connsiteY8" fmla="*/ 997527 h 1856509"/>
              <a:gd name="connsiteX9" fmla="*/ 1066800 w 1496291"/>
              <a:gd name="connsiteY9" fmla="*/ 1108363 h 1856509"/>
              <a:gd name="connsiteX10" fmla="*/ 1226515 w 1496291"/>
              <a:gd name="connsiteY10" fmla="*/ 1336607 h 1856509"/>
              <a:gd name="connsiteX11" fmla="*/ 1274618 w 1496291"/>
              <a:gd name="connsiteY11" fmla="*/ 1413163 h 1856509"/>
              <a:gd name="connsiteX12" fmla="*/ 1385455 w 1496291"/>
              <a:gd name="connsiteY12" fmla="*/ 1579418 h 1856509"/>
              <a:gd name="connsiteX13" fmla="*/ 1496291 w 1496291"/>
              <a:gd name="connsiteY13" fmla="*/ 1856509 h 1856509"/>
              <a:gd name="connsiteX0" fmla="*/ 0 w 1496291"/>
              <a:gd name="connsiteY0" fmla="*/ 0 h 1856509"/>
              <a:gd name="connsiteX1" fmla="*/ 180109 w 1496291"/>
              <a:gd name="connsiteY1" fmla="*/ 207818 h 1856509"/>
              <a:gd name="connsiteX2" fmla="*/ 346364 w 1496291"/>
              <a:gd name="connsiteY2" fmla="*/ 138545 h 1856509"/>
              <a:gd name="connsiteX3" fmla="*/ 387927 w 1496291"/>
              <a:gd name="connsiteY3" fmla="*/ 360218 h 1856509"/>
              <a:gd name="connsiteX4" fmla="*/ 484909 w 1496291"/>
              <a:gd name="connsiteY4" fmla="*/ 415636 h 1856509"/>
              <a:gd name="connsiteX5" fmla="*/ 692727 w 1496291"/>
              <a:gd name="connsiteY5" fmla="*/ 581891 h 1856509"/>
              <a:gd name="connsiteX6" fmla="*/ 794467 w 1496291"/>
              <a:gd name="connsiteY6" fmla="*/ 760543 h 1856509"/>
              <a:gd name="connsiteX7" fmla="*/ 914400 w 1496291"/>
              <a:gd name="connsiteY7" fmla="*/ 817418 h 1856509"/>
              <a:gd name="connsiteX8" fmla="*/ 955964 w 1496291"/>
              <a:gd name="connsiteY8" fmla="*/ 997527 h 1856509"/>
              <a:gd name="connsiteX9" fmla="*/ 1066800 w 1496291"/>
              <a:gd name="connsiteY9" fmla="*/ 1108363 h 1856509"/>
              <a:gd name="connsiteX10" fmla="*/ 1226515 w 1496291"/>
              <a:gd name="connsiteY10" fmla="*/ 1336607 h 1856509"/>
              <a:gd name="connsiteX11" fmla="*/ 1274618 w 1496291"/>
              <a:gd name="connsiteY11" fmla="*/ 1413163 h 1856509"/>
              <a:gd name="connsiteX12" fmla="*/ 1442539 w 1496291"/>
              <a:gd name="connsiteY12" fmla="*/ 1480623 h 1856509"/>
              <a:gd name="connsiteX13" fmla="*/ 1496291 w 1496291"/>
              <a:gd name="connsiteY13" fmla="*/ 1856509 h 1856509"/>
              <a:gd name="connsiteX0" fmla="*/ 0 w 1586555"/>
              <a:gd name="connsiteY0" fmla="*/ 0 h 1840663"/>
              <a:gd name="connsiteX1" fmla="*/ 180109 w 1586555"/>
              <a:gd name="connsiteY1" fmla="*/ 207818 h 1840663"/>
              <a:gd name="connsiteX2" fmla="*/ 346364 w 1586555"/>
              <a:gd name="connsiteY2" fmla="*/ 138545 h 1840663"/>
              <a:gd name="connsiteX3" fmla="*/ 387927 w 1586555"/>
              <a:gd name="connsiteY3" fmla="*/ 360218 h 1840663"/>
              <a:gd name="connsiteX4" fmla="*/ 484909 w 1586555"/>
              <a:gd name="connsiteY4" fmla="*/ 415636 h 1840663"/>
              <a:gd name="connsiteX5" fmla="*/ 692727 w 1586555"/>
              <a:gd name="connsiteY5" fmla="*/ 581891 h 1840663"/>
              <a:gd name="connsiteX6" fmla="*/ 794467 w 1586555"/>
              <a:gd name="connsiteY6" fmla="*/ 760543 h 1840663"/>
              <a:gd name="connsiteX7" fmla="*/ 914400 w 1586555"/>
              <a:gd name="connsiteY7" fmla="*/ 817418 h 1840663"/>
              <a:gd name="connsiteX8" fmla="*/ 955964 w 1586555"/>
              <a:gd name="connsiteY8" fmla="*/ 997527 h 1840663"/>
              <a:gd name="connsiteX9" fmla="*/ 1066800 w 1586555"/>
              <a:gd name="connsiteY9" fmla="*/ 1108363 h 1840663"/>
              <a:gd name="connsiteX10" fmla="*/ 1226515 w 1586555"/>
              <a:gd name="connsiteY10" fmla="*/ 1336607 h 1840663"/>
              <a:gd name="connsiteX11" fmla="*/ 1274618 w 1586555"/>
              <a:gd name="connsiteY11" fmla="*/ 1413163 h 1840663"/>
              <a:gd name="connsiteX12" fmla="*/ 1442539 w 1586555"/>
              <a:gd name="connsiteY12" fmla="*/ 1480623 h 1840663"/>
              <a:gd name="connsiteX13" fmla="*/ 1586555 w 1586555"/>
              <a:gd name="connsiteY13" fmla="*/ 1840663 h 1840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586555" h="1840663">
                <a:moveTo>
                  <a:pt x="0" y="0"/>
                </a:moveTo>
                <a:cubicBezTo>
                  <a:pt x="61191" y="92363"/>
                  <a:pt x="122382" y="184727"/>
                  <a:pt x="180109" y="207818"/>
                </a:cubicBezTo>
                <a:cubicBezTo>
                  <a:pt x="237836" y="230909"/>
                  <a:pt x="311728" y="113145"/>
                  <a:pt x="346364" y="138545"/>
                </a:cubicBezTo>
                <a:cubicBezTo>
                  <a:pt x="381000" y="163945"/>
                  <a:pt x="364836" y="314036"/>
                  <a:pt x="387927" y="360218"/>
                </a:cubicBezTo>
                <a:cubicBezTo>
                  <a:pt x="411018" y="406400"/>
                  <a:pt x="434109" y="378691"/>
                  <a:pt x="484909" y="415636"/>
                </a:cubicBezTo>
                <a:cubicBezTo>
                  <a:pt x="535709" y="452581"/>
                  <a:pt x="641134" y="524407"/>
                  <a:pt x="692727" y="581891"/>
                </a:cubicBezTo>
                <a:cubicBezTo>
                  <a:pt x="744320" y="639375"/>
                  <a:pt x="757522" y="721289"/>
                  <a:pt x="794467" y="760543"/>
                </a:cubicBezTo>
                <a:cubicBezTo>
                  <a:pt x="831412" y="799797"/>
                  <a:pt x="887484" y="777921"/>
                  <a:pt x="914400" y="817418"/>
                </a:cubicBezTo>
                <a:cubicBezTo>
                  <a:pt x="941316" y="856915"/>
                  <a:pt x="930564" y="949036"/>
                  <a:pt x="955964" y="997527"/>
                </a:cubicBezTo>
                <a:cubicBezTo>
                  <a:pt x="981364" y="1046018"/>
                  <a:pt x="1021708" y="1051850"/>
                  <a:pt x="1066800" y="1108363"/>
                </a:cubicBezTo>
                <a:cubicBezTo>
                  <a:pt x="1111892" y="1164876"/>
                  <a:pt x="1191879" y="1285807"/>
                  <a:pt x="1226515" y="1336607"/>
                </a:cubicBezTo>
                <a:cubicBezTo>
                  <a:pt x="1261151" y="1387407"/>
                  <a:pt x="1238614" y="1389160"/>
                  <a:pt x="1274618" y="1413163"/>
                </a:cubicBezTo>
                <a:cubicBezTo>
                  <a:pt x="1310622" y="1437166"/>
                  <a:pt x="1390550" y="1409373"/>
                  <a:pt x="1442539" y="1480623"/>
                </a:cubicBezTo>
                <a:cubicBezTo>
                  <a:pt x="1494528" y="1551873"/>
                  <a:pt x="1549610" y="1739063"/>
                  <a:pt x="1586555" y="1840663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8" name="Forme libre 27"/>
          <p:cNvSpPr/>
          <p:nvPr/>
        </p:nvSpPr>
        <p:spPr>
          <a:xfrm>
            <a:off x="5148263" y="1628775"/>
            <a:ext cx="1800225" cy="2376488"/>
          </a:xfrm>
          <a:custGeom>
            <a:avLst/>
            <a:gdLst>
              <a:gd name="connsiteX0" fmla="*/ 0 w 1496291"/>
              <a:gd name="connsiteY0" fmla="*/ 0 h 1856509"/>
              <a:gd name="connsiteX1" fmla="*/ 180109 w 1496291"/>
              <a:gd name="connsiteY1" fmla="*/ 207818 h 1856509"/>
              <a:gd name="connsiteX2" fmla="*/ 346364 w 1496291"/>
              <a:gd name="connsiteY2" fmla="*/ 138545 h 1856509"/>
              <a:gd name="connsiteX3" fmla="*/ 387927 w 1496291"/>
              <a:gd name="connsiteY3" fmla="*/ 360218 h 1856509"/>
              <a:gd name="connsiteX4" fmla="*/ 484909 w 1496291"/>
              <a:gd name="connsiteY4" fmla="*/ 415636 h 1856509"/>
              <a:gd name="connsiteX5" fmla="*/ 692727 w 1496291"/>
              <a:gd name="connsiteY5" fmla="*/ 581891 h 1856509"/>
              <a:gd name="connsiteX6" fmla="*/ 706582 w 1496291"/>
              <a:gd name="connsiteY6" fmla="*/ 789709 h 1856509"/>
              <a:gd name="connsiteX7" fmla="*/ 914400 w 1496291"/>
              <a:gd name="connsiteY7" fmla="*/ 817418 h 1856509"/>
              <a:gd name="connsiteX8" fmla="*/ 955964 w 1496291"/>
              <a:gd name="connsiteY8" fmla="*/ 997527 h 1856509"/>
              <a:gd name="connsiteX9" fmla="*/ 1066800 w 1496291"/>
              <a:gd name="connsiteY9" fmla="*/ 1108363 h 1856509"/>
              <a:gd name="connsiteX10" fmla="*/ 1163782 w 1496291"/>
              <a:gd name="connsiteY10" fmla="*/ 1399309 h 1856509"/>
              <a:gd name="connsiteX11" fmla="*/ 1274618 w 1496291"/>
              <a:gd name="connsiteY11" fmla="*/ 1413163 h 1856509"/>
              <a:gd name="connsiteX12" fmla="*/ 1385455 w 1496291"/>
              <a:gd name="connsiteY12" fmla="*/ 1579418 h 1856509"/>
              <a:gd name="connsiteX13" fmla="*/ 1496291 w 1496291"/>
              <a:gd name="connsiteY13" fmla="*/ 1856509 h 1856509"/>
              <a:gd name="connsiteX0" fmla="*/ 0 w 1496291"/>
              <a:gd name="connsiteY0" fmla="*/ 0 h 1856509"/>
              <a:gd name="connsiteX1" fmla="*/ 180109 w 1496291"/>
              <a:gd name="connsiteY1" fmla="*/ 207818 h 1856509"/>
              <a:gd name="connsiteX2" fmla="*/ 346364 w 1496291"/>
              <a:gd name="connsiteY2" fmla="*/ 138545 h 1856509"/>
              <a:gd name="connsiteX3" fmla="*/ 387927 w 1496291"/>
              <a:gd name="connsiteY3" fmla="*/ 360218 h 1856509"/>
              <a:gd name="connsiteX4" fmla="*/ 484909 w 1496291"/>
              <a:gd name="connsiteY4" fmla="*/ 415636 h 1856509"/>
              <a:gd name="connsiteX5" fmla="*/ 692727 w 1496291"/>
              <a:gd name="connsiteY5" fmla="*/ 581891 h 1856509"/>
              <a:gd name="connsiteX6" fmla="*/ 864096 w 1496291"/>
              <a:gd name="connsiteY6" fmla="*/ 720080 h 1856509"/>
              <a:gd name="connsiteX7" fmla="*/ 914400 w 1496291"/>
              <a:gd name="connsiteY7" fmla="*/ 817418 h 1856509"/>
              <a:gd name="connsiteX8" fmla="*/ 955964 w 1496291"/>
              <a:gd name="connsiteY8" fmla="*/ 997527 h 1856509"/>
              <a:gd name="connsiteX9" fmla="*/ 1066800 w 1496291"/>
              <a:gd name="connsiteY9" fmla="*/ 1108363 h 1856509"/>
              <a:gd name="connsiteX10" fmla="*/ 1163782 w 1496291"/>
              <a:gd name="connsiteY10" fmla="*/ 1399309 h 1856509"/>
              <a:gd name="connsiteX11" fmla="*/ 1274618 w 1496291"/>
              <a:gd name="connsiteY11" fmla="*/ 1413163 h 1856509"/>
              <a:gd name="connsiteX12" fmla="*/ 1385455 w 1496291"/>
              <a:gd name="connsiteY12" fmla="*/ 1579418 h 1856509"/>
              <a:gd name="connsiteX13" fmla="*/ 1496291 w 1496291"/>
              <a:gd name="connsiteY13" fmla="*/ 1856509 h 1856509"/>
              <a:gd name="connsiteX0" fmla="*/ 0 w 1496291"/>
              <a:gd name="connsiteY0" fmla="*/ 0 h 1856509"/>
              <a:gd name="connsiteX1" fmla="*/ 180109 w 1496291"/>
              <a:gd name="connsiteY1" fmla="*/ 207818 h 1856509"/>
              <a:gd name="connsiteX2" fmla="*/ 346364 w 1496291"/>
              <a:gd name="connsiteY2" fmla="*/ 138545 h 1856509"/>
              <a:gd name="connsiteX3" fmla="*/ 387927 w 1496291"/>
              <a:gd name="connsiteY3" fmla="*/ 360218 h 1856509"/>
              <a:gd name="connsiteX4" fmla="*/ 484909 w 1496291"/>
              <a:gd name="connsiteY4" fmla="*/ 415636 h 1856509"/>
              <a:gd name="connsiteX5" fmla="*/ 692727 w 1496291"/>
              <a:gd name="connsiteY5" fmla="*/ 581891 h 1856509"/>
              <a:gd name="connsiteX6" fmla="*/ 864096 w 1496291"/>
              <a:gd name="connsiteY6" fmla="*/ 720080 h 1856509"/>
              <a:gd name="connsiteX7" fmla="*/ 914400 w 1496291"/>
              <a:gd name="connsiteY7" fmla="*/ 817418 h 1856509"/>
              <a:gd name="connsiteX8" fmla="*/ 1080120 w 1496291"/>
              <a:gd name="connsiteY8" fmla="*/ 864096 h 1856509"/>
              <a:gd name="connsiteX9" fmla="*/ 1066800 w 1496291"/>
              <a:gd name="connsiteY9" fmla="*/ 1108363 h 1856509"/>
              <a:gd name="connsiteX10" fmla="*/ 1163782 w 1496291"/>
              <a:gd name="connsiteY10" fmla="*/ 1399309 h 1856509"/>
              <a:gd name="connsiteX11" fmla="*/ 1274618 w 1496291"/>
              <a:gd name="connsiteY11" fmla="*/ 1413163 h 1856509"/>
              <a:gd name="connsiteX12" fmla="*/ 1385455 w 1496291"/>
              <a:gd name="connsiteY12" fmla="*/ 1579418 h 1856509"/>
              <a:gd name="connsiteX13" fmla="*/ 1496291 w 1496291"/>
              <a:gd name="connsiteY13" fmla="*/ 1856509 h 1856509"/>
              <a:gd name="connsiteX0" fmla="*/ 0 w 1496291"/>
              <a:gd name="connsiteY0" fmla="*/ 0 h 1856509"/>
              <a:gd name="connsiteX1" fmla="*/ 180109 w 1496291"/>
              <a:gd name="connsiteY1" fmla="*/ 207818 h 1856509"/>
              <a:gd name="connsiteX2" fmla="*/ 346364 w 1496291"/>
              <a:gd name="connsiteY2" fmla="*/ 138545 h 1856509"/>
              <a:gd name="connsiteX3" fmla="*/ 387927 w 1496291"/>
              <a:gd name="connsiteY3" fmla="*/ 360218 h 1856509"/>
              <a:gd name="connsiteX4" fmla="*/ 484909 w 1496291"/>
              <a:gd name="connsiteY4" fmla="*/ 415636 h 1856509"/>
              <a:gd name="connsiteX5" fmla="*/ 692727 w 1496291"/>
              <a:gd name="connsiteY5" fmla="*/ 581891 h 1856509"/>
              <a:gd name="connsiteX6" fmla="*/ 864096 w 1496291"/>
              <a:gd name="connsiteY6" fmla="*/ 720080 h 1856509"/>
              <a:gd name="connsiteX7" fmla="*/ 914400 w 1496291"/>
              <a:gd name="connsiteY7" fmla="*/ 817418 h 1856509"/>
              <a:gd name="connsiteX8" fmla="*/ 1080120 w 1496291"/>
              <a:gd name="connsiteY8" fmla="*/ 864096 h 1856509"/>
              <a:gd name="connsiteX9" fmla="*/ 1152128 w 1496291"/>
              <a:gd name="connsiteY9" fmla="*/ 1080120 h 1856509"/>
              <a:gd name="connsiteX10" fmla="*/ 1163782 w 1496291"/>
              <a:gd name="connsiteY10" fmla="*/ 1399309 h 1856509"/>
              <a:gd name="connsiteX11" fmla="*/ 1274618 w 1496291"/>
              <a:gd name="connsiteY11" fmla="*/ 1413163 h 1856509"/>
              <a:gd name="connsiteX12" fmla="*/ 1385455 w 1496291"/>
              <a:gd name="connsiteY12" fmla="*/ 1579418 h 1856509"/>
              <a:gd name="connsiteX13" fmla="*/ 1496291 w 1496291"/>
              <a:gd name="connsiteY13" fmla="*/ 1856509 h 1856509"/>
              <a:gd name="connsiteX0" fmla="*/ 0 w 1496291"/>
              <a:gd name="connsiteY0" fmla="*/ 0 h 1856509"/>
              <a:gd name="connsiteX1" fmla="*/ 180109 w 1496291"/>
              <a:gd name="connsiteY1" fmla="*/ 207818 h 1856509"/>
              <a:gd name="connsiteX2" fmla="*/ 346364 w 1496291"/>
              <a:gd name="connsiteY2" fmla="*/ 138545 h 1856509"/>
              <a:gd name="connsiteX3" fmla="*/ 387927 w 1496291"/>
              <a:gd name="connsiteY3" fmla="*/ 360218 h 1856509"/>
              <a:gd name="connsiteX4" fmla="*/ 484909 w 1496291"/>
              <a:gd name="connsiteY4" fmla="*/ 415636 h 1856509"/>
              <a:gd name="connsiteX5" fmla="*/ 692727 w 1496291"/>
              <a:gd name="connsiteY5" fmla="*/ 581891 h 1856509"/>
              <a:gd name="connsiteX6" fmla="*/ 864096 w 1496291"/>
              <a:gd name="connsiteY6" fmla="*/ 720080 h 1856509"/>
              <a:gd name="connsiteX7" fmla="*/ 914400 w 1496291"/>
              <a:gd name="connsiteY7" fmla="*/ 817418 h 1856509"/>
              <a:gd name="connsiteX8" fmla="*/ 1080120 w 1496291"/>
              <a:gd name="connsiteY8" fmla="*/ 864096 h 1856509"/>
              <a:gd name="connsiteX9" fmla="*/ 1152128 w 1496291"/>
              <a:gd name="connsiteY9" fmla="*/ 1080120 h 1856509"/>
              <a:gd name="connsiteX10" fmla="*/ 1224136 w 1496291"/>
              <a:gd name="connsiteY10" fmla="*/ 1296144 h 1856509"/>
              <a:gd name="connsiteX11" fmla="*/ 1274618 w 1496291"/>
              <a:gd name="connsiteY11" fmla="*/ 1413163 h 1856509"/>
              <a:gd name="connsiteX12" fmla="*/ 1385455 w 1496291"/>
              <a:gd name="connsiteY12" fmla="*/ 1579418 h 1856509"/>
              <a:gd name="connsiteX13" fmla="*/ 1496291 w 1496291"/>
              <a:gd name="connsiteY13" fmla="*/ 1856509 h 1856509"/>
              <a:gd name="connsiteX0" fmla="*/ 0 w 1496291"/>
              <a:gd name="connsiteY0" fmla="*/ 0 h 1856509"/>
              <a:gd name="connsiteX1" fmla="*/ 180109 w 1496291"/>
              <a:gd name="connsiteY1" fmla="*/ 207818 h 1856509"/>
              <a:gd name="connsiteX2" fmla="*/ 346364 w 1496291"/>
              <a:gd name="connsiteY2" fmla="*/ 138545 h 1856509"/>
              <a:gd name="connsiteX3" fmla="*/ 387927 w 1496291"/>
              <a:gd name="connsiteY3" fmla="*/ 360218 h 1856509"/>
              <a:gd name="connsiteX4" fmla="*/ 484909 w 1496291"/>
              <a:gd name="connsiteY4" fmla="*/ 415636 h 1856509"/>
              <a:gd name="connsiteX5" fmla="*/ 692727 w 1496291"/>
              <a:gd name="connsiteY5" fmla="*/ 581891 h 1856509"/>
              <a:gd name="connsiteX6" fmla="*/ 864096 w 1496291"/>
              <a:gd name="connsiteY6" fmla="*/ 720080 h 1856509"/>
              <a:gd name="connsiteX7" fmla="*/ 914400 w 1496291"/>
              <a:gd name="connsiteY7" fmla="*/ 817418 h 1856509"/>
              <a:gd name="connsiteX8" fmla="*/ 1080120 w 1496291"/>
              <a:gd name="connsiteY8" fmla="*/ 864096 h 1856509"/>
              <a:gd name="connsiteX9" fmla="*/ 1152128 w 1496291"/>
              <a:gd name="connsiteY9" fmla="*/ 1080120 h 1856509"/>
              <a:gd name="connsiteX10" fmla="*/ 1224136 w 1496291"/>
              <a:gd name="connsiteY10" fmla="*/ 1296144 h 1856509"/>
              <a:gd name="connsiteX11" fmla="*/ 1274618 w 1496291"/>
              <a:gd name="connsiteY11" fmla="*/ 1413163 h 1856509"/>
              <a:gd name="connsiteX12" fmla="*/ 1440160 w 1496291"/>
              <a:gd name="connsiteY12" fmla="*/ 1512168 h 1856509"/>
              <a:gd name="connsiteX13" fmla="*/ 1496291 w 1496291"/>
              <a:gd name="connsiteY13" fmla="*/ 1856509 h 1856509"/>
              <a:gd name="connsiteX0" fmla="*/ 0 w 1584176"/>
              <a:gd name="connsiteY0" fmla="*/ 0 h 1872208"/>
              <a:gd name="connsiteX1" fmla="*/ 180109 w 1584176"/>
              <a:gd name="connsiteY1" fmla="*/ 207818 h 1872208"/>
              <a:gd name="connsiteX2" fmla="*/ 346364 w 1584176"/>
              <a:gd name="connsiteY2" fmla="*/ 138545 h 1872208"/>
              <a:gd name="connsiteX3" fmla="*/ 387927 w 1584176"/>
              <a:gd name="connsiteY3" fmla="*/ 360218 h 1872208"/>
              <a:gd name="connsiteX4" fmla="*/ 484909 w 1584176"/>
              <a:gd name="connsiteY4" fmla="*/ 415636 h 1872208"/>
              <a:gd name="connsiteX5" fmla="*/ 692727 w 1584176"/>
              <a:gd name="connsiteY5" fmla="*/ 581891 h 1872208"/>
              <a:gd name="connsiteX6" fmla="*/ 864096 w 1584176"/>
              <a:gd name="connsiteY6" fmla="*/ 720080 h 1872208"/>
              <a:gd name="connsiteX7" fmla="*/ 914400 w 1584176"/>
              <a:gd name="connsiteY7" fmla="*/ 817418 h 1872208"/>
              <a:gd name="connsiteX8" fmla="*/ 1080120 w 1584176"/>
              <a:gd name="connsiteY8" fmla="*/ 864096 h 1872208"/>
              <a:gd name="connsiteX9" fmla="*/ 1152128 w 1584176"/>
              <a:gd name="connsiteY9" fmla="*/ 1080120 h 1872208"/>
              <a:gd name="connsiteX10" fmla="*/ 1224136 w 1584176"/>
              <a:gd name="connsiteY10" fmla="*/ 1296144 h 1872208"/>
              <a:gd name="connsiteX11" fmla="*/ 1274618 w 1584176"/>
              <a:gd name="connsiteY11" fmla="*/ 1413163 h 1872208"/>
              <a:gd name="connsiteX12" fmla="*/ 1440160 w 1584176"/>
              <a:gd name="connsiteY12" fmla="*/ 1512168 h 1872208"/>
              <a:gd name="connsiteX13" fmla="*/ 1584176 w 1584176"/>
              <a:gd name="connsiteY13" fmla="*/ 1872208 h 1872208"/>
              <a:gd name="connsiteX0" fmla="*/ 0 w 1656183"/>
              <a:gd name="connsiteY0" fmla="*/ 0 h 2088231"/>
              <a:gd name="connsiteX1" fmla="*/ 180109 w 1656183"/>
              <a:gd name="connsiteY1" fmla="*/ 207818 h 2088231"/>
              <a:gd name="connsiteX2" fmla="*/ 346364 w 1656183"/>
              <a:gd name="connsiteY2" fmla="*/ 138545 h 2088231"/>
              <a:gd name="connsiteX3" fmla="*/ 387927 w 1656183"/>
              <a:gd name="connsiteY3" fmla="*/ 360218 h 2088231"/>
              <a:gd name="connsiteX4" fmla="*/ 484909 w 1656183"/>
              <a:gd name="connsiteY4" fmla="*/ 415636 h 2088231"/>
              <a:gd name="connsiteX5" fmla="*/ 692727 w 1656183"/>
              <a:gd name="connsiteY5" fmla="*/ 581891 h 2088231"/>
              <a:gd name="connsiteX6" fmla="*/ 864096 w 1656183"/>
              <a:gd name="connsiteY6" fmla="*/ 720080 h 2088231"/>
              <a:gd name="connsiteX7" fmla="*/ 914400 w 1656183"/>
              <a:gd name="connsiteY7" fmla="*/ 817418 h 2088231"/>
              <a:gd name="connsiteX8" fmla="*/ 1080120 w 1656183"/>
              <a:gd name="connsiteY8" fmla="*/ 864096 h 2088231"/>
              <a:gd name="connsiteX9" fmla="*/ 1152128 w 1656183"/>
              <a:gd name="connsiteY9" fmla="*/ 1080120 h 2088231"/>
              <a:gd name="connsiteX10" fmla="*/ 1224136 w 1656183"/>
              <a:gd name="connsiteY10" fmla="*/ 1296144 h 2088231"/>
              <a:gd name="connsiteX11" fmla="*/ 1274618 w 1656183"/>
              <a:gd name="connsiteY11" fmla="*/ 1413163 h 2088231"/>
              <a:gd name="connsiteX12" fmla="*/ 1440160 w 1656183"/>
              <a:gd name="connsiteY12" fmla="*/ 1512168 h 2088231"/>
              <a:gd name="connsiteX13" fmla="*/ 1656183 w 1656183"/>
              <a:gd name="connsiteY13" fmla="*/ 2088231 h 2088231"/>
              <a:gd name="connsiteX0" fmla="*/ 0 w 1728191"/>
              <a:gd name="connsiteY0" fmla="*/ 0 h 2376263"/>
              <a:gd name="connsiteX1" fmla="*/ 180109 w 1728191"/>
              <a:gd name="connsiteY1" fmla="*/ 207818 h 2376263"/>
              <a:gd name="connsiteX2" fmla="*/ 346364 w 1728191"/>
              <a:gd name="connsiteY2" fmla="*/ 138545 h 2376263"/>
              <a:gd name="connsiteX3" fmla="*/ 387927 w 1728191"/>
              <a:gd name="connsiteY3" fmla="*/ 360218 h 2376263"/>
              <a:gd name="connsiteX4" fmla="*/ 484909 w 1728191"/>
              <a:gd name="connsiteY4" fmla="*/ 415636 h 2376263"/>
              <a:gd name="connsiteX5" fmla="*/ 692727 w 1728191"/>
              <a:gd name="connsiteY5" fmla="*/ 581891 h 2376263"/>
              <a:gd name="connsiteX6" fmla="*/ 864096 w 1728191"/>
              <a:gd name="connsiteY6" fmla="*/ 720080 h 2376263"/>
              <a:gd name="connsiteX7" fmla="*/ 914400 w 1728191"/>
              <a:gd name="connsiteY7" fmla="*/ 817418 h 2376263"/>
              <a:gd name="connsiteX8" fmla="*/ 1080120 w 1728191"/>
              <a:gd name="connsiteY8" fmla="*/ 864096 h 2376263"/>
              <a:gd name="connsiteX9" fmla="*/ 1152128 w 1728191"/>
              <a:gd name="connsiteY9" fmla="*/ 1080120 h 2376263"/>
              <a:gd name="connsiteX10" fmla="*/ 1224136 w 1728191"/>
              <a:gd name="connsiteY10" fmla="*/ 1296144 h 2376263"/>
              <a:gd name="connsiteX11" fmla="*/ 1274618 w 1728191"/>
              <a:gd name="connsiteY11" fmla="*/ 1413163 h 2376263"/>
              <a:gd name="connsiteX12" fmla="*/ 1440160 w 1728191"/>
              <a:gd name="connsiteY12" fmla="*/ 1512168 h 2376263"/>
              <a:gd name="connsiteX13" fmla="*/ 1728191 w 1728191"/>
              <a:gd name="connsiteY13" fmla="*/ 2376263 h 2376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28191" h="2376263">
                <a:moveTo>
                  <a:pt x="0" y="0"/>
                </a:moveTo>
                <a:cubicBezTo>
                  <a:pt x="61191" y="92363"/>
                  <a:pt x="122382" y="184727"/>
                  <a:pt x="180109" y="207818"/>
                </a:cubicBezTo>
                <a:cubicBezTo>
                  <a:pt x="237836" y="230909"/>
                  <a:pt x="311728" y="113145"/>
                  <a:pt x="346364" y="138545"/>
                </a:cubicBezTo>
                <a:cubicBezTo>
                  <a:pt x="381000" y="163945"/>
                  <a:pt x="364836" y="314036"/>
                  <a:pt x="387927" y="360218"/>
                </a:cubicBezTo>
                <a:cubicBezTo>
                  <a:pt x="411018" y="406400"/>
                  <a:pt x="434109" y="378691"/>
                  <a:pt x="484909" y="415636"/>
                </a:cubicBezTo>
                <a:cubicBezTo>
                  <a:pt x="535709" y="452581"/>
                  <a:pt x="629529" y="531150"/>
                  <a:pt x="692727" y="581891"/>
                </a:cubicBezTo>
                <a:cubicBezTo>
                  <a:pt x="755925" y="632632"/>
                  <a:pt x="827151" y="680826"/>
                  <a:pt x="864096" y="720080"/>
                </a:cubicBezTo>
                <a:cubicBezTo>
                  <a:pt x="901041" y="759334"/>
                  <a:pt x="878396" y="793415"/>
                  <a:pt x="914400" y="817418"/>
                </a:cubicBezTo>
                <a:cubicBezTo>
                  <a:pt x="950404" y="841421"/>
                  <a:pt x="1040499" y="820312"/>
                  <a:pt x="1080120" y="864096"/>
                </a:cubicBezTo>
                <a:cubicBezTo>
                  <a:pt x="1119741" y="907880"/>
                  <a:pt x="1128125" y="1008112"/>
                  <a:pt x="1152128" y="1080120"/>
                </a:cubicBezTo>
                <a:cubicBezTo>
                  <a:pt x="1176131" y="1152128"/>
                  <a:pt x="1203721" y="1240637"/>
                  <a:pt x="1224136" y="1296144"/>
                </a:cubicBezTo>
                <a:cubicBezTo>
                  <a:pt x="1244551" y="1351651"/>
                  <a:pt x="1238614" y="1377159"/>
                  <a:pt x="1274618" y="1413163"/>
                </a:cubicBezTo>
                <a:cubicBezTo>
                  <a:pt x="1310622" y="1449167"/>
                  <a:pt x="1364565" y="1351651"/>
                  <a:pt x="1440160" y="1512168"/>
                </a:cubicBezTo>
                <a:cubicBezTo>
                  <a:pt x="1515755" y="1672685"/>
                  <a:pt x="1691246" y="2274663"/>
                  <a:pt x="1728191" y="2376263"/>
                </a:cubicBezTo>
              </a:path>
            </a:pathLst>
          </a:cu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32" name="Connecteur droit 31"/>
          <p:cNvCxnSpPr/>
          <p:nvPr/>
        </p:nvCxnSpPr>
        <p:spPr>
          <a:xfrm rot="5400000">
            <a:off x="2844007" y="3572669"/>
            <a:ext cx="4608512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>
            <a:spLocks noChangeArrowheads="1"/>
          </p:cNvSpPr>
          <p:nvPr/>
        </p:nvSpPr>
        <p:spPr bwMode="auto">
          <a:xfrm>
            <a:off x="7164388" y="908050"/>
            <a:ext cx="1550987" cy="307975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>
                <a:latin typeface="Calibri" pitchFamily="34" charset="0"/>
              </a:rPr>
              <a:t>Après La transition</a:t>
            </a:r>
          </a:p>
        </p:txBody>
      </p:sp>
      <p:sp>
        <p:nvSpPr>
          <p:cNvPr id="36" name="Forme libre 35"/>
          <p:cNvSpPr/>
          <p:nvPr/>
        </p:nvSpPr>
        <p:spPr>
          <a:xfrm>
            <a:off x="6983413" y="4703763"/>
            <a:ext cx="1828800" cy="311150"/>
          </a:xfrm>
          <a:custGeom>
            <a:avLst/>
            <a:gdLst>
              <a:gd name="connsiteX0" fmla="*/ 0 w 1828800"/>
              <a:gd name="connsiteY0" fmla="*/ 6927 h 311727"/>
              <a:gd name="connsiteX1" fmla="*/ 138545 w 1828800"/>
              <a:gd name="connsiteY1" fmla="*/ 76200 h 311727"/>
              <a:gd name="connsiteX2" fmla="*/ 332509 w 1828800"/>
              <a:gd name="connsiteY2" fmla="*/ 6927 h 311727"/>
              <a:gd name="connsiteX3" fmla="*/ 526473 w 1828800"/>
              <a:gd name="connsiteY3" fmla="*/ 117764 h 311727"/>
              <a:gd name="connsiteX4" fmla="*/ 748145 w 1828800"/>
              <a:gd name="connsiteY4" fmla="*/ 117764 h 311727"/>
              <a:gd name="connsiteX5" fmla="*/ 886691 w 1828800"/>
              <a:gd name="connsiteY5" fmla="*/ 214746 h 311727"/>
              <a:gd name="connsiteX6" fmla="*/ 1191491 w 1828800"/>
              <a:gd name="connsiteY6" fmla="*/ 159327 h 311727"/>
              <a:gd name="connsiteX7" fmla="*/ 1316182 w 1828800"/>
              <a:gd name="connsiteY7" fmla="*/ 242455 h 311727"/>
              <a:gd name="connsiteX8" fmla="*/ 1634836 w 1828800"/>
              <a:gd name="connsiteY8" fmla="*/ 200891 h 311727"/>
              <a:gd name="connsiteX9" fmla="*/ 1828800 w 1828800"/>
              <a:gd name="connsiteY9" fmla="*/ 311727 h 31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8800" h="311727">
                <a:moveTo>
                  <a:pt x="0" y="6927"/>
                </a:moveTo>
                <a:cubicBezTo>
                  <a:pt x="41563" y="41563"/>
                  <a:pt x="83127" y="76200"/>
                  <a:pt x="138545" y="76200"/>
                </a:cubicBezTo>
                <a:cubicBezTo>
                  <a:pt x="193963" y="76200"/>
                  <a:pt x="267854" y="0"/>
                  <a:pt x="332509" y="6927"/>
                </a:cubicBezTo>
                <a:cubicBezTo>
                  <a:pt x="397164" y="13854"/>
                  <a:pt x="457200" y="99291"/>
                  <a:pt x="526473" y="117764"/>
                </a:cubicBezTo>
                <a:cubicBezTo>
                  <a:pt x="595746" y="136237"/>
                  <a:pt x="688109" y="101600"/>
                  <a:pt x="748145" y="117764"/>
                </a:cubicBezTo>
                <a:cubicBezTo>
                  <a:pt x="808181" y="133928"/>
                  <a:pt x="812800" y="207819"/>
                  <a:pt x="886691" y="214746"/>
                </a:cubicBezTo>
                <a:cubicBezTo>
                  <a:pt x="960582" y="221673"/>
                  <a:pt x="1119909" y="154709"/>
                  <a:pt x="1191491" y="159327"/>
                </a:cubicBezTo>
                <a:cubicBezTo>
                  <a:pt x="1263073" y="163945"/>
                  <a:pt x="1242291" y="235528"/>
                  <a:pt x="1316182" y="242455"/>
                </a:cubicBezTo>
                <a:cubicBezTo>
                  <a:pt x="1390073" y="249382"/>
                  <a:pt x="1549400" y="189346"/>
                  <a:pt x="1634836" y="200891"/>
                </a:cubicBezTo>
                <a:cubicBezTo>
                  <a:pt x="1720272" y="212436"/>
                  <a:pt x="1774536" y="262081"/>
                  <a:pt x="1828800" y="311727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Forme libre 36"/>
          <p:cNvSpPr/>
          <p:nvPr/>
        </p:nvSpPr>
        <p:spPr>
          <a:xfrm>
            <a:off x="7019925" y="4011613"/>
            <a:ext cx="1800225" cy="785812"/>
          </a:xfrm>
          <a:custGeom>
            <a:avLst/>
            <a:gdLst>
              <a:gd name="connsiteX0" fmla="*/ 0 w 1828800"/>
              <a:gd name="connsiteY0" fmla="*/ 6927 h 311727"/>
              <a:gd name="connsiteX1" fmla="*/ 138545 w 1828800"/>
              <a:gd name="connsiteY1" fmla="*/ 76200 h 311727"/>
              <a:gd name="connsiteX2" fmla="*/ 332509 w 1828800"/>
              <a:gd name="connsiteY2" fmla="*/ 6927 h 311727"/>
              <a:gd name="connsiteX3" fmla="*/ 526473 w 1828800"/>
              <a:gd name="connsiteY3" fmla="*/ 117764 h 311727"/>
              <a:gd name="connsiteX4" fmla="*/ 748145 w 1828800"/>
              <a:gd name="connsiteY4" fmla="*/ 117764 h 311727"/>
              <a:gd name="connsiteX5" fmla="*/ 886691 w 1828800"/>
              <a:gd name="connsiteY5" fmla="*/ 214746 h 311727"/>
              <a:gd name="connsiteX6" fmla="*/ 1191491 w 1828800"/>
              <a:gd name="connsiteY6" fmla="*/ 159327 h 311727"/>
              <a:gd name="connsiteX7" fmla="*/ 1316182 w 1828800"/>
              <a:gd name="connsiteY7" fmla="*/ 242455 h 311727"/>
              <a:gd name="connsiteX8" fmla="*/ 1634836 w 1828800"/>
              <a:gd name="connsiteY8" fmla="*/ 200891 h 311727"/>
              <a:gd name="connsiteX9" fmla="*/ 1828800 w 1828800"/>
              <a:gd name="connsiteY9" fmla="*/ 311727 h 311727"/>
              <a:gd name="connsiteX0" fmla="*/ 0 w 1828800"/>
              <a:gd name="connsiteY0" fmla="*/ 16377 h 321177"/>
              <a:gd name="connsiteX1" fmla="*/ 144016 w 1828800"/>
              <a:gd name="connsiteY1" fmla="*/ 225474 h 321177"/>
              <a:gd name="connsiteX2" fmla="*/ 332509 w 1828800"/>
              <a:gd name="connsiteY2" fmla="*/ 16377 h 321177"/>
              <a:gd name="connsiteX3" fmla="*/ 526473 w 1828800"/>
              <a:gd name="connsiteY3" fmla="*/ 127214 h 321177"/>
              <a:gd name="connsiteX4" fmla="*/ 748145 w 1828800"/>
              <a:gd name="connsiteY4" fmla="*/ 127214 h 321177"/>
              <a:gd name="connsiteX5" fmla="*/ 886691 w 1828800"/>
              <a:gd name="connsiteY5" fmla="*/ 224196 h 321177"/>
              <a:gd name="connsiteX6" fmla="*/ 1191491 w 1828800"/>
              <a:gd name="connsiteY6" fmla="*/ 168777 h 321177"/>
              <a:gd name="connsiteX7" fmla="*/ 1316182 w 1828800"/>
              <a:gd name="connsiteY7" fmla="*/ 251905 h 321177"/>
              <a:gd name="connsiteX8" fmla="*/ 1634836 w 1828800"/>
              <a:gd name="connsiteY8" fmla="*/ 210341 h 321177"/>
              <a:gd name="connsiteX9" fmla="*/ 1828800 w 1828800"/>
              <a:gd name="connsiteY9" fmla="*/ 321177 h 321177"/>
              <a:gd name="connsiteX0" fmla="*/ 0 w 1828800"/>
              <a:gd name="connsiteY0" fmla="*/ 0 h 369490"/>
              <a:gd name="connsiteX1" fmla="*/ 144016 w 1828800"/>
              <a:gd name="connsiteY1" fmla="*/ 209097 h 369490"/>
              <a:gd name="connsiteX2" fmla="*/ 288032 w 1828800"/>
              <a:gd name="connsiteY2" fmla="*/ 353113 h 369490"/>
              <a:gd name="connsiteX3" fmla="*/ 526473 w 1828800"/>
              <a:gd name="connsiteY3" fmla="*/ 110837 h 369490"/>
              <a:gd name="connsiteX4" fmla="*/ 748145 w 1828800"/>
              <a:gd name="connsiteY4" fmla="*/ 110837 h 369490"/>
              <a:gd name="connsiteX5" fmla="*/ 886691 w 1828800"/>
              <a:gd name="connsiteY5" fmla="*/ 207819 h 369490"/>
              <a:gd name="connsiteX6" fmla="*/ 1191491 w 1828800"/>
              <a:gd name="connsiteY6" fmla="*/ 152400 h 369490"/>
              <a:gd name="connsiteX7" fmla="*/ 1316182 w 1828800"/>
              <a:gd name="connsiteY7" fmla="*/ 235528 h 369490"/>
              <a:gd name="connsiteX8" fmla="*/ 1634836 w 1828800"/>
              <a:gd name="connsiteY8" fmla="*/ 193964 h 369490"/>
              <a:gd name="connsiteX9" fmla="*/ 1828800 w 1828800"/>
              <a:gd name="connsiteY9" fmla="*/ 304800 h 369490"/>
              <a:gd name="connsiteX0" fmla="*/ 0 w 1828800"/>
              <a:gd name="connsiteY0" fmla="*/ 0 h 537507"/>
              <a:gd name="connsiteX1" fmla="*/ 144016 w 1828800"/>
              <a:gd name="connsiteY1" fmla="*/ 209097 h 537507"/>
              <a:gd name="connsiteX2" fmla="*/ 288032 w 1828800"/>
              <a:gd name="connsiteY2" fmla="*/ 353113 h 537507"/>
              <a:gd name="connsiteX3" fmla="*/ 432048 w 1828800"/>
              <a:gd name="connsiteY3" fmla="*/ 497128 h 537507"/>
              <a:gd name="connsiteX4" fmla="*/ 748145 w 1828800"/>
              <a:gd name="connsiteY4" fmla="*/ 110837 h 537507"/>
              <a:gd name="connsiteX5" fmla="*/ 886691 w 1828800"/>
              <a:gd name="connsiteY5" fmla="*/ 207819 h 537507"/>
              <a:gd name="connsiteX6" fmla="*/ 1191491 w 1828800"/>
              <a:gd name="connsiteY6" fmla="*/ 152400 h 537507"/>
              <a:gd name="connsiteX7" fmla="*/ 1316182 w 1828800"/>
              <a:gd name="connsiteY7" fmla="*/ 235528 h 537507"/>
              <a:gd name="connsiteX8" fmla="*/ 1634836 w 1828800"/>
              <a:gd name="connsiteY8" fmla="*/ 193964 h 537507"/>
              <a:gd name="connsiteX9" fmla="*/ 1828800 w 1828800"/>
              <a:gd name="connsiteY9" fmla="*/ 304800 h 537507"/>
              <a:gd name="connsiteX0" fmla="*/ 0 w 1828800"/>
              <a:gd name="connsiteY0" fmla="*/ 0 h 617354"/>
              <a:gd name="connsiteX1" fmla="*/ 144016 w 1828800"/>
              <a:gd name="connsiteY1" fmla="*/ 209097 h 617354"/>
              <a:gd name="connsiteX2" fmla="*/ 288032 w 1828800"/>
              <a:gd name="connsiteY2" fmla="*/ 353113 h 617354"/>
              <a:gd name="connsiteX3" fmla="*/ 432048 w 1828800"/>
              <a:gd name="connsiteY3" fmla="*/ 497128 h 617354"/>
              <a:gd name="connsiteX4" fmla="*/ 720080 w 1828800"/>
              <a:gd name="connsiteY4" fmla="*/ 569136 h 617354"/>
              <a:gd name="connsiteX5" fmla="*/ 886691 w 1828800"/>
              <a:gd name="connsiteY5" fmla="*/ 207819 h 617354"/>
              <a:gd name="connsiteX6" fmla="*/ 1191491 w 1828800"/>
              <a:gd name="connsiteY6" fmla="*/ 152400 h 617354"/>
              <a:gd name="connsiteX7" fmla="*/ 1316182 w 1828800"/>
              <a:gd name="connsiteY7" fmla="*/ 235528 h 617354"/>
              <a:gd name="connsiteX8" fmla="*/ 1634836 w 1828800"/>
              <a:gd name="connsiteY8" fmla="*/ 193964 h 617354"/>
              <a:gd name="connsiteX9" fmla="*/ 1828800 w 1828800"/>
              <a:gd name="connsiteY9" fmla="*/ 304800 h 617354"/>
              <a:gd name="connsiteX0" fmla="*/ 0 w 1828800"/>
              <a:gd name="connsiteY0" fmla="*/ 0 h 569136"/>
              <a:gd name="connsiteX1" fmla="*/ 144016 w 1828800"/>
              <a:gd name="connsiteY1" fmla="*/ 209097 h 569136"/>
              <a:gd name="connsiteX2" fmla="*/ 288032 w 1828800"/>
              <a:gd name="connsiteY2" fmla="*/ 353113 h 569136"/>
              <a:gd name="connsiteX3" fmla="*/ 432048 w 1828800"/>
              <a:gd name="connsiteY3" fmla="*/ 497128 h 569136"/>
              <a:gd name="connsiteX4" fmla="*/ 720080 w 1828800"/>
              <a:gd name="connsiteY4" fmla="*/ 569136 h 569136"/>
              <a:gd name="connsiteX5" fmla="*/ 864096 w 1828800"/>
              <a:gd name="connsiteY5" fmla="*/ 497127 h 569136"/>
              <a:gd name="connsiteX6" fmla="*/ 1191491 w 1828800"/>
              <a:gd name="connsiteY6" fmla="*/ 152400 h 569136"/>
              <a:gd name="connsiteX7" fmla="*/ 1316182 w 1828800"/>
              <a:gd name="connsiteY7" fmla="*/ 235528 h 569136"/>
              <a:gd name="connsiteX8" fmla="*/ 1634836 w 1828800"/>
              <a:gd name="connsiteY8" fmla="*/ 193964 h 569136"/>
              <a:gd name="connsiteX9" fmla="*/ 1828800 w 1828800"/>
              <a:gd name="connsiteY9" fmla="*/ 304800 h 569136"/>
              <a:gd name="connsiteX0" fmla="*/ 0 w 1828800"/>
              <a:gd name="connsiteY0" fmla="*/ 0 h 569136"/>
              <a:gd name="connsiteX1" fmla="*/ 144016 w 1828800"/>
              <a:gd name="connsiteY1" fmla="*/ 209097 h 569136"/>
              <a:gd name="connsiteX2" fmla="*/ 288032 w 1828800"/>
              <a:gd name="connsiteY2" fmla="*/ 353113 h 569136"/>
              <a:gd name="connsiteX3" fmla="*/ 432048 w 1828800"/>
              <a:gd name="connsiteY3" fmla="*/ 497128 h 569136"/>
              <a:gd name="connsiteX4" fmla="*/ 720080 w 1828800"/>
              <a:gd name="connsiteY4" fmla="*/ 569136 h 569136"/>
              <a:gd name="connsiteX5" fmla="*/ 864096 w 1828800"/>
              <a:gd name="connsiteY5" fmla="*/ 497127 h 569136"/>
              <a:gd name="connsiteX6" fmla="*/ 1224136 w 1828800"/>
              <a:gd name="connsiteY6" fmla="*/ 497127 h 569136"/>
              <a:gd name="connsiteX7" fmla="*/ 1316182 w 1828800"/>
              <a:gd name="connsiteY7" fmla="*/ 235528 h 569136"/>
              <a:gd name="connsiteX8" fmla="*/ 1634836 w 1828800"/>
              <a:gd name="connsiteY8" fmla="*/ 193964 h 569136"/>
              <a:gd name="connsiteX9" fmla="*/ 1828800 w 1828800"/>
              <a:gd name="connsiteY9" fmla="*/ 304800 h 569136"/>
              <a:gd name="connsiteX0" fmla="*/ 0 w 1828800"/>
              <a:gd name="connsiteY0" fmla="*/ 0 h 569136"/>
              <a:gd name="connsiteX1" fmla="*/ 144016 w 1828800"/>
              <a:gd name="connsiteY1" fmla="*/ 209097 h 569136"/>
              <a:gd name="connsiteX2" fmla="*/ 288032 w 1828800"/>
              <a:gd name="connsiteY2" fmla="*/ 353113 h 569136"/>
              <a:gd name="connsiteX3" fmla="*/ 432048 w 1828800"/>
              <a:gd name="connsiteY3" fmla="*/ 497128 h 569136"/>
              <a:gd name="connsiteX4" fmla="*/ 720080 w 1828800"/>
              <a:gd name="connsiteY4" fmla="*/ 569136 h 569136"/>
              <a:gd name="connsiteX5" fmla="*/ 864096 w 1828800"/>
              <a:gd name="connsiteY5" fmla="*/ 497127 h 569136"/>
              <a:gd name="connsiteX6" fmla="*/ 1224136 w 1828800"/>
              <a:gd name="connsiteY6" fmla="*/ 497127 h 569136"/>
              <a:gd name="connsiteX7" fmla="*/ 1440160 w 1828800"/>
              <a:gd name="connsiteY7" fmla="*/ 497127 h 569136"/>
              <a:gd name="connsiteX8" fmla="*/ 1634836 w 1828800"/>
              <a:gd name="connsiteY8" fmla="*/ 193964 h 569136"/>
              <a:gd name="connsiteX9" fmla="*/ 1828800 w 1828800"/>
              <a:gd name="connsiteY9" fmla="*/ 304800 h 569136"/>
              <a:gd name="connsiteX0" fmla="*/ 0 w 1828800"/>
              <a:gd name="connsiteY0" fmla="*/ 0 h 673197"/>
              <a:gd name="connsiteX1" fmla="*/ 144016 w 1828800"/>
              <a:gd name="connsiteY1" fmla="*/ 209097 h 673197"/>
              <a:gd name="connsiteX2" fmla="*/ 288032 w 1828800"/>
              <a:gd name="connsiteY2" fmla="*/ 353113 h 673197"/>
              <a:gd name="connsiteX3" fmla="*/ 432048 w 1828800"/>
              <a:gd name="connsiteY3" fmla="*/ 497128 h 673197"/>
              <a:gd name="connsiteX4" fmla="*/ 720080 w 1828800"/>
              <a:gd name="connsiteY4" fmla="*/ 569136 h 673197"/>
              <a:gd name="connsiteX5" fmla="*/ 864096 w 1828800"/>
              <a:gd name="connsiteY5" fmla="*/ 497127 h 673197"/>
              <a:gd name="connsiteX6" fmla="*/ 1224136 w 1828800"/>
              <a:gd name="connsiteY6" fmla="*/ 497127 h 673197"/>
              <a:gd name="connsiteX7" fmla="*/ 1440160 w 1828800"/>
              <a:gd name="connsiteY7" fmla="*/ 497127 h 673197"/>
              <a:gd name="connsiteX8" fmla="*/ 1584176 w 1828800"/>
              <a:gd name="connsiteY8" fmla="*/ 641143 h 673197"/>
              <a:gd name="connsiteX9" fmla="*/ 1828800 w 1828800"/>
              <a:gd name="connsiteY9" fmla="*/ 304800 h 673197"/>
              <a:gd name="connsiteX0" fmla="*/ 0 w 1800200"/>
              <a:gd name="connsiteY0" fmla="*/ 0 h 785159"/>
              <a:gd name="connsiteX1" fmla="*/ 144016 w 1800200"/>
              <a:gd name="connsiteY1" fmla="*/ 209097 h 785159"/>
              <a:gd name="connsiteX2" fmla="*/ 288032 w 1800200"/>
              <a:gd name="connsiteY2" fmla="*/ 353113 h 785159"/>
              <a:gd name="connsiteX3" fmla="*/ 432048 w 1800200"/>
              <a:gd name="connsiteY3" fmla="*/ 497128 h 785159"/>
              <a:gd name="connsiteX4" fmla="*/ 720080 w 1800200"/>
              <a:gd name="connsiteY4" fmla="*/ 569136 h 785159"/>
              <a:gd name="connsiteX5" fmla="*/ 864096 w 1800200"/>
              <a:gd name="connsiteY5" fmla="*/ 497127 h 785159"/>
              <a:gd name="connsiteX6" fmla="*/ 1224136 w 1800200"/>
              <a:gd name="connsiteY6" fmla="*/ 497127 h 785159"/>
              <a:gd name="connsiteX7" fmla="*/ 1440160 w 1800200"/>
              <a:gd name="connsiteY7" fmla="*/ 497127 h 785159"/>
              <a:gd name="connsiteX8" fmla="*/ 1584176 w 1800200"/>
              <a:gd name="connsiteY8" fmla="*/ 641143 h 785159"/>
              <a:gd name="connsiteX9" fmla="*/ 1800200 w 1800200"/>
              <a:gd name="connsiteY9" fmla="*/ 785159 h 785159"/>
              <a:gd name="connsiteX0" fmla="*/ 0 w 1800200"/>
              <a:gd name="connsiteY0" fmla="*/ 0 h 785159"/>
              <a:gd name="connsiteX1" fmla="*/ 144016 w 1800200"/>
              <a:gd name="connsiteY1" fmla="*/ 209097 h 785159"/>
              <a:gd name="connsiteX2" fmla="*/ 288032 w 1800200"/>
              <a:gd name="connsiteY2" fmla="*/ 353113 h 785159"/>
              <a:gd name="connsiteX3" fmla="*/ 432048 w 1800200"/>
              <a:gd name="connsiteY3" fmla="*/ 497128 h 785159"/>
              <a:gd name="connsiteX4" fmla="*/ 720080 w 1800200"/>
              <a:gd name="connsiteY4" fmla="*/ 569136 h 785159"/>
              <a:gd name="connsiteX5" fmla="*/ 864096 w 1800200"/>
              <a:gd name="connsiteY5" fmla="*/ 641143 h 785159"/>
              <a:gd name="connsiteX6" fmla="*/ 1224136 w 1800200"/>
              <a:gd name="connsiteY6" fmla="*/ 497127 h 785159"/>
              <a:gd name="connsiteX7" fmla="*/ 1440160 w 1800200"/>
              <a:gd name="connsiteY7" fmla="*/ 497127 h 785159"/>
              <a:gd name="connsiteX8" fmla="*/ 1584176 w 1800200"/>
              <a:gd name="connsiteY8" fmla="*/ 641143 h 785159"/>
              <a:gd name="connsiteX9" fmla="*/ 1800200 w 1800200"/>
              <a:gd name="connsiteY9" fmla="*/ 785159 h 785159"/>
              <a:gd name="connsiteX0" fmla="*/ 0 w 1800200"/>
              <a:gd name="connsiteY0" fmla="*/ 0 h 785159"/>
              <a:gd name="connsiteX1" fmla="*/ 144016 w 1800200"/>
              <a:gd name="connsiteY1" fmla="*/ 209097 h 785159"/>
              <a:gd name="connsiteX2" fmla="*/ 288032 w 1800200"/>
              <a:gd name="connsiteY2" fmla="*/ 353113 h 785159"/>
              <a:gd name="connsiteX3" fmla="*/ 432048 w 1800200"/>
              <a:gd name="connsiteY3" fmla="*/ 497128 h 785159"/>
              <a:gd name="connsiteX4" fmla="*/ 720080 w 1800200"/>
              <a:gd name="connsiteY4" fmla="*/ 569136 h 785159"/>
              <a:gd name="connsiteX5" fmla="*/ 864096 w 1800200"/>
              <a:gd name="connsiteY5" fmla="*/ 641143 h 785159"/>
              <a:gd name="connsiteX6" fmla="*/ 1224136 w 1800200"/>
              <a:gd name="connsiteY6" fmla="*/ 641143 h 785159"/>
              <a:gd name="connsiteX7" fmla="*/ 1440160 w 1800200"/>
              <a:gd name="connsiteY7" fmla="*/ 497127 h 785159"/>
              <a:gd name="connsiteX8" fmla="*/ 1584176 w 1800200"/>
              <a:gd name="connsiteY8" fmla="*/ 641143 h 785159"/>
              <a:gd name="connsiteX9" fmla="*/ 1800200 w 1800200"/>
              <a:gd name="connsiteY9" fmla="*/ 785159 h 785159"/>
              <a:gd name="connsiteX0" fmla="*/ 0 w 1800200"/>
              <a:gd name="connsiteY0" fmla="*/ 0 h 785159"/>
              <a:gd name="connsiteX1" fmla="*/ 144016 w 1800200"/>
              <a:gd name="connsiteY1" fmla="*/ 209097 h 785159"/>
              <a:gd name="connsiteX2" fmla="*/ 288032 w 1800200"/>
              <a:gd name="connsiteY2" fmla="*/ 353113 h 785159"/>
              <a:gd name="connsiteX3" fmla="*/ 432048 w 1800200"/>
              <a:gd name="connsiteY3" fmla="*/ 497128 h 785159"/>
              <a:gd name="connsiteX4" fmla="*/ 720080 w 1800200"/>
              <a:gd name="connsiteY4" fmla="*/ 569136 h 785159"/>
              <a:gd name="connsiteX5" fmla="*/ 864096 w 1800200"/>
              <a:gd name="connsiteY5" fmla="*/ 641143 h 785159"/>
              <a:gd name="connsiteX6" fmla="*/ 1224136 w 1800200"/>
              <a:gd name="connsiteY6" fmla="*/ 641143 h 785159"/>
              <a:gd name="connsiteX7" fmla="*/ 1440160 w 1800200"/>
              <a:gd name="connsiteY7" fmla="*/ 713151 h 785159"/>
              <a:gd name="connsiteX8" fmla="*/ 1584176 w 1800200"/>
              <a:gd name="connsiteY8" fmla="*/ 641143 h 785159"/>
              <a:gd name="connsiteX9" fmla="*/ 1800200 w 1800200"/>
              <a:gd name="connsiteY9" fmla="*/ 785159 h 785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00200" h="785159">
                <a:moveTo>
                  <a:pt x="0" y="0"/>
                </a:moveTo>
                <a:cubicBezTo>
                  <a:pt x="41563" y="34636"/>
                  <a:pt x="96011" y="150245"/>
                  <a:pt x="144016" y="209097"/>
                </a:cubicBezTo>
                <a:cubicBezTo>
                  <a:pt x="192021" y="267949"/>
                  <a:pt x="240027" y="305108"/>
                  <a:pt x="288032" y="353113"/>
                </a:cubicBezTo>
                <a:cubicBezTo>
                  <a:pt x="336037" y="401118"/>
                  <a:pt x="360040" y="461124"/>
                  <a:pt x="432048" y="497128"/>
                </a:cubicBezTo>
                <a:cubicBezTo>
                  <a:pt x="504056" y="533132"/>
                  <a:pt x="648072" y="545134"/>
                  <a:pt x="720080" y="569136"/>
                </a:cubicBezTo>
                <a:cubicBezTo>
                  <a:pt x="792088" y="593138"/>
                  <a:pt x="780087" y="629142"/>
                  <a:pt x="864096" y="641143"/>
                </a:cubicBezTo>
                <a:cubicBezTo>
                  <a:pt x="948105" y="653144"/>
                  <a:pt x="1128125" y="629142"/>
                  <a:pt x="1224136" y="641143"/>
                </a:cubicBezTo>
                <a:cubicBezTo>
                  <a:pt x="1320147" y="653144"/>
                  <a:pt x="1380153" y="713151"/>
                  <a:pt x="1440160" y="713151"/>
                </a:cubicBezTo>
                <a:cubicBezTo>
                  <a:pt x="1500167" y="713151"/>
                  <a:pt x="1524169" y="629142"/>
                  <a:pt x="1584176" y="641143"/>
                </a:cubicBezTo>
                <a:cubicBezTo>
                  <a:pt x="1644183" y="653144"/>
                  <a:pt x="1745936" y="735513"/>
                  <a:pt x="1800200" y="785159"/>
                </a:cubicBezTo>
              </a:path>
            </a:pathLst>
          </a:cu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3276600" y="908050"/>
            <a:ext cx="3743325" cy="4824413"/>
          </a:xfrm>
          <a:prstGeom prst="rect">
            <a:avLst/>
          </a:prstGeom>
          <a:solidFill>
            <a:schemeClr val="accent6">
              <a:lumMod val="20000"/>
              <a:lumOff val="80000"/>
              <a:alpha val="41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C00000"/>
                </a:solidFill>
              </a:rPr>
              <a:t>La </a:t>
            </a:r>
            <a:r>
              <a:rPr lang="fr-FR" b="1" dirty="0" smtClean="0">
                <a:solidFill>
                  <a:srgbClr val="C00000"/>
                </a:solidFill>
              </a:rPr>
              <a:t>transition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C00000"/>
                </a:solidFill>
              </a:rPr>
              <a:t>   Phase 1                    Phase 2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40" name="Titre 39"/>
          <p:cNvSpPr>
            <a:spLocks noGrp="1"/>
          </p:cNvSpPr>
          <p:nvPr>
            <p:ph type="title"/>
          </p:nvPr>
        </p:nvSpPr>
        <p:spPr>
          <a:xfrm>
            <a:off x="323850" y="188913"/>
            <a:ext cx="4140200" cy="49053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2000" dirty="0" smtClean="0"/>
              <a:t>LA TRANSITION DÉMOGRAPHIQUE</a:t>
            </a:r>
            <a:endParaRPr lang="fr-FR" sz="2000" dirty="0"/>
          </a:p>
        </p:txBody>
      </p:sp>
      <p:sp>
        <p:nvSpPr>
          <p:cNvPr id="41" name="ZoneTexte 40"/>
          <p:cNvSpPr txBox="1">
            <a:spLocks noChangeArrowheads="1"/>
          </p:cNvSpPr>
          <p:nvPr/>
        </p:nvSpPr>
        <p:spPr bwMode="auto">
          <a:xfrm>
            <a:off x="7164289" y="1412875"/>
            <a:ext cx="1584176" cy="1169551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i="1" dirty="0">
                <a:latin typeface="Calibri" pitchFamily="34" charset="0"/>
              </a:rPr>
              <a:t>Natalité et </a:t>
            </a:r>
            <a:r>
              <a:rPr lang="fr-FR" sz="1400" i="1" dirty="0" smtClean="0">
                <a:latin typeface="Calibri" pitchFamily="34" charset="0"/>
              </a:rPr>
              <a:t>mortalité basses</a:t>
            </a:r>
            <a:r>
              <a:rPr lang="fr-FR" sz="1400" i="1" dirty="0">
                <a:latin typeface="Calibri" pitchFamily="34" charset="0"/>
              </a:rPr>
              <a:t>.  Accroissement</a:t>
            </a:r>
          </a:p>
          <a:p>
            <a:r>
              <a:rPr lang="fr-FR" sz="1400" i="1" dirty="0">
                <a:latin typeface="Calibri" pitchFamily="34" charset="0"/>
              </a:rPr>
              <a:t>naturel faible, nul ou négatif</a:t>
            </a:r>
            <a:r>
              <a:rPr lang="fr-FR" sz="1400" dirty="0">
                <a:latin typeface="Calibri" pitchFamily="34" charset="0"/>
              </a:rPr>
              <a:t>.</a:t>
            </a:r>
          </a:p>
        </p:txBody>
      </p:sp>
      <p:sp>
        <p:nvSpPr>
          <p:cNvPr id="25" name="ZoneTexte 24"/>
          <p:cNvSpPr txBox="1">
            <a:spLocks noChangeArrowheads="1"/>
          </p:cNvSpPr>
          <p:nvPr/>
        </p:nvSpPr>
        <p:spPr bwMode="auto">
          <a:xfrm>
            <a:off x="3132138" y="5949950"/>
            <a:ext cx="3960812" cy="58420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 i="1">
                <a:latin typeface="Calibri" pitchFamily="34" charset="0"/>
              </a:rPr>
              <a:t>Aujourd’hui, y a-t-il encore des populations en situation de </a:t>
            </a:r>
            <a:r>
              <a:rPr lang="fr-FR" sz="1600" b="1" i="1">
                <a:latin typeface="Calibri" pitchFamily="34" charset="0"/>
              </a:rPr>
              <a:t>pré-</a:t>
            </a:r>
            <a:r>
              <a:rPr lang="fr-FR" sz="1600" i="1">
                <a:latin typeface="Calibri" pitchFamily="34" charset="0"/>
              </a:rPr>
              <a:t>transtion? De transition? </a:t>
            </a:r>
            <a:endParaRPr lang="fr-FR" sz="1600">
              <a:latin typeface="Calibri" pitchFamily="34" charset="0"/>
            </a:endParaRPr>
          </a:p>
        </p:txBody>
      </p:sp>
      <p:sp>
        <p:nvSpPr>
          <p:cNvPr id="26" name="Titre 1"/>
          <p:cNvSpPr txBox="1">
            <a:spLocks/>
          </p:cNvSpPr>
          <p:nvPr/>
        </p:nvSpPr>
        <p:spPr>
          <a:xfrm>
            <a:off x="5292725" y="188913"/>
            <a:ext cx="3203575" cy="42862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1600" dirty="0">
                <a:latin typeface="+mj-lt"/>
                <a:ea typeface="+mj-ea"/>
                <a:cs typeface="+mj-cs"/>
              </a:rPr>
              <a:t>Le processus le plus fréquent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3" grpId="0" animBg="1"/>
      <p:bldP spid="14" grpId="0" animBg="1"/>
      <p:bldP spid="18" grpId="0" animBg="1"/>
      <p:bldP spid="19" grpId="0" animBg="1"/>
      <p:bldP spid="35" grpId="0" animBg="1"/>
      <p:bldP spid="38" grpId="0" animBg="1"/>
      <p:bldP spid="41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>
            <a:normAutofit/>
          </a:bodyPr>
          <a:lstStyle/>
          <a:p>
            <a:r>
              <a:rPr lang="fr-FR" sz="3600" dirty="0" smtClean="0"/>
              <a:t>Mécanismes des migrations internationales de masse au XIXe siècle</a:t>
            </a:r>
            <a:endParaRPr lang="fr-FR" sz="3600" dirty="0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475656" y="4149080"/>
            <a:ext cx="6400800" cy="838944"/>
          </a:xfrm>
        </p:spPr>
        <p:txBody>
          <a:bodyPr>
            <a:normAutofit/>
          </a:bodyPr>
          <a:lstStyle/>
          <a:p>
            <a:r>
              <a:rPr lang="fr-FR" sz="2000" b="1" dirty="0" smtClean="0">
                <a:solidFill>
                  <a:srgbClr val="C00000"/>
                </a:solidFill>
              </a:rPr>
              <a:t>Diaporama animé</a:t>
            </a:r>
            <a:endParaRPr lang="fr-FR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19475" y="3716338"/>
            <a:ext cx="3960813" cy="576262"/>
          </a:xfrm>
          <a:prstGeom prst="rect">
            <a:avLst/>
          </a:prstGeom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b="1" dirty="0"/>
              <a:t>MIGRATIONS EUROPÉENNES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288" y="1052513"/>
            <a:ext cx="2520950" cy="431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/>
              <a:t>Transition démographique</a:t>
            </a:r>
          </a:p>
        </p:txBody>
      </p:sp>
      <p:sp>
        <p:nvSpPr>
          <p:cNvPr id="5" name="Rectangle 4"/>
          <p:cNvSpPr/>
          <p:nvPr/>
        </p:nvSpPr>
        <p:spPr>
          <a:xfrm>
            <a:off x="3563938" y="1052513"/>
            <a:ext cx="2520950" cy="431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2">
                    <a:lumMod val="25000"/>
                  </a:schemeClr>
                </a:solidFill>
              </a:rPr>
              <a:t>Révolution agricole</a:t>
            </a:r>
          </a:p>
        </p:txBody>
      </p:sp>
      <p:sp>
        <p:nvSpPr>
          <p:cNvPr id="6" name="Rectangle 5"/>
          <p:cNvSpPr/>
          <p:nvPr/>
        </p:nvSpPr>
        <p:spPr>
          <a:xfrm>
            <a:off x="6300788" y="1052513"/>
            <a:ext cx="2519362" cy="4318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</a:rPr>
              <a:t>Révolution industrielle</a:t>
            </a:r>
          </a:p>
        </p:txBody>
      </p:sp>
      <p:sp>
        <p:nvSpPr>
          <p:cNvPr id="7" name="Rectangle 6"/>
          <p:cNvSpPr/>
          <p:nvPr/>
        </p:nvSpPr>
        <p:spPr>
          <a:xfrm>
            <a:off x="323850" y="549275"/>
            <a:ext cx="3168650" cy="43180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2">
                    <a:lumMod val="25000"/>
                  </a:schemeClr>
                </a:solidFill>
              </a:rPr>
              <a:t>Causes dans les pays d’origine</a:t>
            </a:r>
          </a:p>
        </p:txBody>
      </p:sp>
      <p:sp>
        <p:nvSpPr>
          <p:cNvPr id="8" name="Rectangle 7"/>
          <p:cNvSpPr/>
          <p:nvPr/>
        </p:nvSpPr>
        <p:spPr>
          <a:xfrm>
            <a:off x="5724525" y="6165850"/>
            <a:ext cx="3168650" cy="4318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2">
                    <a:lumMod val="25000"/>
                  </a:schemeClr>
                </a:solidFill>
              </a:rPr>
              <a:t>Attractivité de pays d’accueil</a:t>
            </a:r>
          </a:p>
        </p:txBody>
      </p:sp>
      <p:sp>
        <p:nvSpPr>
          <p:cNvPr id="9" name="Rectangle 8"/>
          <p:cNvSpPr/>
          <p:nvPr/>
        </p:nvSpPr>
        <p:spPr>
          <a:xfrm>
            <a:off x="1331913" y="0"/>
            <a:ext cx="7127875" cy="43180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2">
                    <a:lumMod val="25000"/>
                  </a:schemeClr>
                </a:solidFill>
              </a:rPr>
              <a:t>Mécanismes des migrations internationales de masse au XIXe siècle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4213" y="1844675"/>
            <a:ext cx="1800225" cy="6477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2">
                    <a:lumMod val="25000"/>
                  </a:schemeClr>
                </a:solidFill>
              </a:rPr>
              <a:t>Forte croissance de population</a:t>
            </a:r>
          </a:p>
        </p:txBody>
      </p:sp>
      <p:cxnSp>
        <p:nvCxnSpPr>
          <p:cNvPr id="12" name="Connecteur droit avec flèche 11"/>
          <p:cNvCxnSpPr/>
          <p:nvPr/>
        </p:nvCxnSpPr>
        <p:spPr>
          <a:xfrm rot="10800000">
            <a:off x="2987675" y="1268413"/>
            <a:ext cx="576263" cy="1587"/>
          </a:xfrm>
          <a:prstGeom prst="straightConnector1">
            <a:avLst/>
          </a:prstGeom>
          <a:ln w="76200">
            <a:solidFill>
              <a:srgbClr val="C6B74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rot="10800000" flipV="1">
            <a:off x="2555875" y="1350963"/>
            <a:ext cx="1016000" cy="565150"/>
          </a:xfrm>
          <a:prstGeom prst="straightConnector1">
            <a:avLst/>
          </a:prstGeom>
          <a:ln w="76200">
            <a:solidFill>
              <a:srgbClr val="C6B74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276600" y="1844675"/>
            <a:ext cx="1800225" cy="5762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2">
                    <a:lumMod val="25000"/>
                  </a:schemeClr>
                </a:solidFill>
              </a:rPr>
              <a:t>surpopulation</a:t>
            </a:r>
          </a:p>
        </p:txBody>
      </p:sp>
      <p:cxnSp>
        <p:nvCxnSpPr>
          <p:cNvPr id="18" name="Connecteur droit avec flèche 17"/>
          <p:cNvCxnSpPr>
            <a:endCxn id="16" idx="1"/>
          </p:cNvCxnSpPr>
          <p:nvPr/>
        </p:nvCxnSpPr>
        <p:spPr>
          <a:xfrm>
            <a:off x="2484438" y="2133600"/>
            <a:ext cx="792162" cy="1588"/>
          </a:xfrm>
          <a:prstGeom prst="straightConnector1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940425" y="1989138"/>
            <a:ext cx="2447925" cy="36036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</a:rPr>
              <a:t>Révolution des transports</a:t>
            </a:r>
          </a:p>
        </p:txBody>
      </p:sp>
      <p:sp>
        <p:nvSpPr>
          <p:cNvPr id="9231" name="ZoneTexte 24"/>
          <p:cNvSpPr txBox="1">
            <a:spLocks noChangeArrowheads="1"/>
          </p:cNvSpPr>
          <p:nvPr/>
        </p:nvSpPr>
        <p:spPr bwMode="auto">
          <a:xfrm>
            <a:off x="0" y="6550025"/>
            <a:ext cx="2841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i="1" dirty="0"/>
              <a:t>D’après le manuel Hachette 2010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067175" y="2565400"/>
            <a:ext cx="2089150" cy="6477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2">
                    <a:lumMod val="25000"/>
                  </a:schemeClr>
                </a:solidFill>
              </a:rPr>
              <a:t>Politique migratoire des gouvernements</a:t>
            </a:r>
          </a:p>
        </p:txBody>
      </p:sp>
      <p:cxnSp>
        <p:nvCxnSpPr>
          <p:cNvPr id="28" name="Connecteur droit avec flèche 27"/>
          <p:cNvCxnSpPr/>
          <p:nvPr/>
        </p:nvCxnSpPr>
        <p:spPr>
          <a:xfrm rot="5400000">
            <a:off x="7237412" y="1700213"/>
            <a:ext cx="430213" cy="1588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rot="5400000">
            <a:off x="6048376" y="3032125"/>
            <a:ext cx="1223962" cy="1587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rot="5400000">
            <a:off x="3167857" y="3032919"/>
            <a:ext cx="1079500" cy="1587"/>
          </a:xfrm>
          <a:prstGeom prst="straightConnector1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2700338" y="3933825"/>
            <a:ext cx="647700" cy="1588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95288" y="3573463"/>
            <a:ext cx="2305050" cy="6477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Persécution politiques et religieuses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95288" y="4652963"/>
            <a:ext cx="2520950" cy="7921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2">
                    <a:lumMod val="25000"/>
                  </a:schemeClr>
                </a:solidFill>
              </a:rPr>
              <a:t>Immenses territoires des pays neufs à mettre en valeur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227763" y="4724400"/>
            <a:ext cx="2520950" cy="6492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</a:rPr>
              <a:t>Essor économique des États-Unis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203575" y="5229225"/>
            <a:ext cx="2808288" cy="7921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Colonisation européenne en Asie et Afrique</a:t>
            </a:r>
          </a:p>
        </p:txBody>
      </p:sp>
      <p:cxnSp>
        <p:nvCxnSpPr>
          <p:cNvPr id="51" name="Connecteur droit avec flèche 50"/>
          <p:cNvCxnSpPr/>
          <p:nvPr/>
        </p:nvCxnSpPr>
        <p:spPr>
          <a:xfrm rot="5400000">
            <a:off x="1443831" y="1659732"/>
            <a:ext cx="352425" cy="1588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 rot="5400000">
            <a:off x="4826000" y="3463925"/>
            <a:ext cx="503238" cy="1588"/>
          </a:xfrm>
          <a:prstGeom prst="straightConnector1">
            <a:avLst/>
          </a:prstGeom>
          <a:ln w="76200">
            <a:solidFill>
              <a:srgbClr val="FF7C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lipse 63"/>
          <p:cNvSpPr/>
          <p:nvPr/>
        </p:nvSpPr>
        <p:spPr>
          <a:xfrm>
            <a:off x="2987824" y="3429000"/>
            <a:ext cx="4824536" cy="1152128"/>
          </a:xfrm>
          <a:prstGeom prst="ellipse">
            <a:avLst/>
          </a:prstGeom>
          <a:solidFill>
            <a:schemeClr val="accent5">
              <a:lumMod val="20000"/>
              <a:lumOff val="80000"/>
              <a:alpha val="49000"/>
            </a:schemeClr>
          </a:solidFill>
          <a:ln>
            <a:solidFill>
              <a:srgbClr val="FF0000"/>
            </a:solidFill>
            <a:prstDash val="sysDash"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67" name="Connecteur droit avec flèche 66"/>
          <p:cNvCxnSpPr/>
          <p:nvPr/>
        </p:nvCxnSpPr>
        <p:spPr>
          <a:xfrm flipV="1">
            <a:off x="2987675" y="4365625"/>
            <a:ext cx="288925" cy="2159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rot="16200000" flipV="1">
            <a:off x="7092950" y="4437063"/>
            <a:ext cx="215900" cy="2159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/>
          <p:nvPr/>
        </p:nvCxnSpPr>
        <p:spPr>
          <a:xfrm rot="5400000" flipH="1" flipV="1">
            <a:off x="4283869" y="4868069"/>
            <a:ext cx="576263" cy="3175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23528" y="980728"/>
            <a:ext cx="8568952" cy="3456384"/>
          </a:xfrm>
          <a:prstGeom prst="rect">
            <a:avLst/>
          </a:prstGeom>
          <a:solidFill>
            <a:srgbClr val="DEF319">
              <a:alpha val="1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323528" y="4653136"/>
            <a:ext cx="8568952" cy="1512168"/>
          </a:xfrm>
          <a:prstGeom prst="rect">
            <a:avLst/>
          </a:prstGeom>
          <a:solidFill>
            <a:srgbClr val="13F92E">
              <a:alpha val="1098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6" grpId="0" animBg="1"/>
      <p:bldP spid="24" grpId="0" animBg="1"/>
      <p:bldP spid="26" grpId="0" animBg="1"/>
      <p:bldP spid="38" grpId="0" animBg="1"/>
      <p:bldP spid="48" grpId="0" animBg="1"/>
      <p:bldP spid="49" grpId="0" animBg="1"/>
      <p:bldP spid="50" grpId="0" animBg="1"/>
      <p:bldP spid="35" grpId="0" animBg="1"/>
      <p:bldP spid="3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339</Words>
  <Application>Microsoft Office PowerPoint</Application>
  <PresentationFormat>Affichage à l'écran (4:3)</PresentationFormat>
  <Paragraphs>76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Quelques ressources pour la première leçon d’histoire du nouveau programme de seconde</vt:lpstr>
      <vt:lpstr>Présentation PowerPoint</vt:lpstr>
      <vt:lpstr>Présentation PowerPoint</vt:lpstr>
      <vt:lpstr>Présentation PowerPoint</vt:lpstr>
      <vt:lpstr>LA TRANSITION DÉMOGRAPHIQUE</vt:lpstr>
      <vt:lpstr>Mécanismes des migrations internationales de masse au XIXe siècle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Quelques ressources pour la première leçon d’histoire du nouveau programme de seconde</dc:title>
  <dc:creator>Utilisateur</dc:creator>
  <cp:lastModifiedBy>Luzet</cp:lastModifiedBy>
  <cp:revision>5</cp:revision>
  <dcterms:created xsi:type="dcterms:W3CDTF">2010-08-27T09:40:31Z</dcterms:created>
  <dcterms:modified xsi:type="dcterms:W3CDTF">2015-10-20T09:17:40Z</dcterms:modified>
</cp:coreProperties>
</file>