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6" r:id="rId2"/>
    <p:sldId id="256" r:id="rId3"/>
    <p:sldId id="257" r:id="rId4"/>
    <p:sldId id="258" r:id="rId5"/>
    <p:sldId id="26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8" r:id="rId14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-6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07FC66-3CAC-9F45-81C7-50ACF947DB7F}" type="datetimeFigureOut">
              <a:rPr lang="fr-FR" smtClean="0"/>
              <a:t>17/09/16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88D473-8700-1640-A42C-B38AFCBBC47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38662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DE23D6-128F-4B4A-B354-FBB6352B8BA1}" type="datetimeFigureOut">
              <a:rPr lang="fr-FR" smtClean="0"/>
              <a:t>17/09/16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A355D0-9EC3-6544-BB05-C2F1F6220F9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21333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Relationship Id="rId3" Type="http://schemas.openxmlformats.org/officeDocument/2006/relationships/hyperlink" Target="http://logc2.xiti.com/go.url?xts=43260&amp;xtor=EPR-32280630-%5BAvosmarques%5D-20151115-%5BTitre1%5D&amp;url=http://www.lemonde.fr/sport/article/2015/11/14/brassards-noirs-et-marseillaise-d-hommage-sur-les-terrains-de-sport-dans-le-monde-entier_4810171_3242.html" TargetMode="Externa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Relationship Id="rId3" Type="http://schemas.openxmlformats.org/officeDocument/2006/relationships/hyperlink" Target="http://www.ina.fr/video/CAB7900591601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355D0-9EC3-6544-BB05-C2F1F6220F99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1340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 smtClean="0"/>
              <a:t>Code couleur </a:t>
            </a:r>
            <a:r>
              <a:rPr lang="fr-FR" dirty="0" smtClean="0">
                <a:solidFill>
                  <a:schemeClr val="tx2"/>
                </a:solidFill>
              </a:rPr>
              <a:t>: La menace contre la France en bleu 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355D0-9EC3-6544-BB05-C2F1F6220F99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15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8000"/>
                </a:solidFill>
              </a:rPr>
              <a:t>En vert , ce que les Français défendent ( enjeux du combat )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355D0-9EC3-6544-BB05-C2F1F6220F99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169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En rouge , les sacrifices qu’ils sont prêts à faire.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355D0-9EC3-6544-BB05-C2F1F6220F99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47439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1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15-11-2015 </a:t>
            </a:r>
            <a:r>
              <a:rPr lang="fr-F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http://www.lemonde.fr/sport/article/2015/11/14/brassards-noirs-et-marseillaise-d-hommage-sur-les-terrains-de-sport-dans-le-monde-entier_4810171_3242.html</a:t>
            </a:r>
            <a:endParaRPr lang="fr-FR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14 -11-2015 : chantée par des Français et Anglais à Trafalgar</a:t>
            </a:r>
            <a:r>
              <a:rPr lang="fr-FR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Square à Londres </a:t>
            </a:r>
            <a:endParaRPr lang="fr-FR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355D0-9EC3-6544-BB05-C2F1F6220F99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66234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Pop and Co, R Manzoni, 20/11/2015  : la Marseillaise : </a:t>
            </a:r>
            <a:r>
              <a:rPr lang="pl-PL" dirty="0" smtClean="0"/>
              <a:t>http://</a:t>
            </a:r>
            <a:r>
              <a:rPr lang="pl-PL" dirty="0" err="1" smtClean="0"/>
              <a:t>rf.proxycast.org</a:t>
            </a:r>
            <a:r>
              <a:rPr lang="pl-PL" dirty="0" smtClean="0"/>
              <a:t>/1098024319943974912/13139-20.11.2015-ITEMA_20845611-0.mp3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Laurent </a:t>
            </a:r>
            <a:r>
              <a:rPr lang="pl-PL" dirty="0" err="1" smtClean="0"/>
              <a:t>Balandras</a:t>
            </a:r>
            <a:r>
              <a:rPr lang="pl-PL" b="0" i="1" dirty="0" smtClean="0"/>
              <a:t>,</a:t>
            </a:r>
            <a:r>
              <a:rPr lang="pl-PL" b="0" i="1" baseline="0" dirty="0" smtClean="0"/>
              <a:t> </a:t>
            </a:r>
            <a:r>
              <a:rPr lang="pl-PL" b="0" i="1" dirty="0" smtClean="0"/>
              <a:t>La </a:t>
            </a:r>
            <a:r>
              <a:rPr lang="pl-PL" b="0" i="1" dirty="0" err="1" smtClean="0"/>
              <a:t>Marseillaise</a:t>
            </a:r>
            <a:r>
              <a:rPr lang="pl-PL" b="0" i="1" dirty="0" smtClean="0"/>
              <a:t> de </a:t>
            </a:r>
            <a:r>
              <a:rPr lang="pl-PL" b="0" i="1" dirty="0" err="1" smtClean="0"/>
              <a:t>Serge</a:t>
            </a:r>
            <a:r>
              <a:rPr lang="pl-PL" b="0" i="1" dirty="0" smtClean="0"/>
              <a:t> </a:t>
            </a:r>
            <a:r>
              <a:rPr lang="pl-PL" b="0" i="1" dirty="0" err="1" smtClean="0"/>
              <a:t>Gainsbourg</a:t>
            </a:r>
            <a:r>
              <a:rPr lang="pl-PL" b="0" i="1" dirty="0" smtClean="0"/>
              <a:t> - Anatomie </a:t>
            </a:r>
            <a:r>
              <a:rPr lang="pl-PL" b="0" i="1" dirty="0" err="1" smtClean="0"/>
              <a:t>d'un</a:t>
            </a:r>
            <a:r>
              <a:rPr lang="pl-PL" b="0" i="1" dirty="0" smtClean="0"/>
              <a:t> </a:t>
            </a:r>
            <a:r>
              <a:rPr lang="pl-PL" b="0" i="1" dirty="0" err="1" smtClean="0"/>
              <a:t>scandale</a:t>
            </a:r>
            <a:r>
              <a:rPr lang="pl-PL" b="0" i="1" dirty="0" smtClean="0"/>
              <a:t>, </a:t>
            </a:r>
            <a:r>
              <a:rPr lang="pl-PL" b="0" i="1" dirty="0" err="1" smtClean="0"/>
              <a:t>textuel</a:t>
            </a:r>
            <a:r>
              <a:rPr lang="pl-PL" b="0" i="1" dirty="0" smtClean="0"/>
              <a:t>, 2015</a:t>
            </a:r>
          </a:p>
          <a:p>
            <a:pPr algn="just" eaLnBrk="1" hangingPunct="1">
              <a:spcBef>
                <a:spcPct val="50000"/>
              </a:spcBef>
            </a:pPr>
            <a:r>
              <a:rPr lang="fr-FR" sz="1200" b="0" dirty="0" smtClean="0">
                <a:solidFill>
                  <a:srgbClr val="008000"/>
                </a:solidFill>
              </a:rPr>
              <a:t> Reggae musique qui se veut universelle, refait de la Marseillaise un hymne universel </a:t>
            </a:r>
          </a:p>
          <a:p>
            <a:pPr algn="just" eaLnBrk="1" hangingPunct="1">
              <a:spcBef>
                <a:spcPct val="50000"/>
              </a:spcBef>
            </a:pPr>
            <a:r>
              <a:rPr lang="fr-FR" sz="1200" b="0" dirty="0" smtClean="0">
                <a:solidFill>
                  <a:srgbClr val="008000"/>
                </a:solidFill>
              </a:rPr>
              <a:t>1979 scandale : M Droit « profanation pure et simple(…)de ce que nous avons de plus sacré »</a:t>
            </a:r>
          </a:p>
          <a:p>
            <a:pPr algn="just" eaLnBrk="1" hangingPunct="1">
              <a:spcBef>
                <a:spcPct val="50000"/>
              </a:spcBef>
            </a:pPr>
            <a:r>
              <a:rPr lang="fr-FR" sz="1200" b="0" dirty="0" smtClean="0">
                <a:solidFill>
                  <a:srgbClr val="008000"/>
                </a:solidFill>
              </a:rPr>
              <a:t>Janvier 1980 concert à Strasbourg, alertes à la bombe :  Gainsbourg renvoie ses musiciens et monte seul sur scène pour annoncer annulation concert or salle investie par des parachutistes, il affirme « je suis un insoumis qui a redonné à la Marseillaise son sens initial » puis entonne alors la Marseillaise a capella le poing levé devant les parachutistes se mettent au garde à vous.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b="0" i="1" dirty="0" smtClean="0"/>
          </a:p>
          <a:p>
            <a:r>
              <a:rPr lang="fr-FR" sz="1200" b="0" dirty="0" smtClean="0"/>
              <a:t> </a:t>
            </a:r>
            <a:r>
              <a:rPr lang="fr-FR" sz="1200" b="0" dirty="0" smtClean="0">
                <a:hlinkClick r:id="rId3"/>
              </a:rPr>
              <a:t>http://www.ina.fr/video/CAB7900591601</a:t>
            </a:r>
            <a:endParaRPr lang="pl-PL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355D0-9EC3-6544-BB05-C2F1F6220F99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1156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32039-BBD2-0B47-BE93-E5D76D1388BB}" type="datetime1">
              <a:rPr lang="fr-FR" smtClean="0"/>
              <a:t>17/09/16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043B5-0FC7-B249-B549-5D7B313952D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4208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FA765-8050-FB4B-8805-30D5C0E0F0C4}" type="datetime1">
              <a:rPr lang="fr-FR" smtClean="0"/>
              <a:t>17/09/16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043B5-0FC7-B249-B549-5D7B313952D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8411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57FD7-D75F-3243-8048-DFCD2AE72319}" type="datetime1">
              <a:rPr lang="fr-FR" smtClean="0"/>
              <a:t>17/09/16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043B5-0FC7-B249-B549-5D7B313952D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5959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C7D2E-8CA4-9D4E-9206-059959770760}" type="datetime1">
              <a:rPr lang="fr-FR" smtClean="0"/>
              <a:t>17/09/16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043B5-0FC7-B249-B549-5D7B313952D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4009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10984-48ED-1B42-8BD1-67C61C76C42F}" type="datetime1">
              <a:rPr lang="fr-FR" smtClean="0"/>
              <a:t>17/09/16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043B5-0FC7-B249-B549-5D7B313952D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2481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FE7E7-AF2E-6345-A235-C8127E580EE5}" type="datetime1">
              <a:rPr lang="fr-FR" smtClean="0"/>
              <a:t>17/09/16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043B5-0FC7-B249-B549-5D7B313952D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4954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94DD5-A706-0C41-8500-82C4170B22F6}" type="datetime1">
              <a:rPr lang="fr-FR" smtClean="0"/>
              <a:t>17/09/16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043B5-0FC7-B249-B549-5D7B313952D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8541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D9BB0-7ACF-8D44-8E4E-84268C0EA2E9}" type="datetime1">
              <a:rPr lang="fr-FR" smtClean="0"/>
              <a:t>17/09/16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043B5-0FC7-B249-B549-5D7B313952D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9684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F8F91-A644-4D4C-8519-C8CDD9417C0E}" type="datetime1">
              <a:rPr lang="fr-FR" smtClean="0"/>
              <a:t>17/09/16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043B5-0FC7-B249-B549-5D7B313952D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7432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0D659-0E7B-9A4B-BD00-9639C3956F37}" type="datetime1">
              <a:rPr lang="fr-FR" smtClean="0"/>
              <a:t>17/09/16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043B5-0FC7-B249-B549-5D7B313952D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9574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B7B5D-8FAF-5147-A8AF-6E1CEA7CDD24}" type="datetime1">
              <a:rPr lang="fr-FR" smtClean="0"/>
              <a:t>17/09/16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043B5-0FC7-B249-B549-5D7B313952D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8288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17F60-BAEB-4B44-9044-94757159F897}" type="datetime1">
              <a:rPr lang="fr-FR" smtClean="0"/>
              <a:t>17/09/16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043B5-0FC7-B249-B549-5D7B313952D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3925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eduscol.education.fr/cid97456/2016-annee-de-la-marseillaise.html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dutempsdescerisesauxfeuillesmortes.net/paroles/marseillaise_la.htm" TargetMode="External"/><Relationship Id="rId3" Type="http://schemas.openxmlformats.org/officeDocument/2006/relationships/hyperlink" Target="http://hg.ac-besancon.fr/?s=Marseillais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8850" y="1435292"/>
            <a:ext cx="793774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3200" u="sng" dirty="0" smtClean="0">
              <a:hlinkClick r:id="rId2"/>
            </a:endParaRPr>
          </a:p>
          <a:p>
            <a:r>
              <a:rPr lang="fr-FR" dirty="0" smtClean="0">
                <a:hlinkClick r:id="rId2"/>
              </a:rPr>
              <a:t>http</a:t>
            </a:r>
            <a:r>
              <a:rPr lang="fr-FR" dirty="0">
                <a:hlinkClick r:id="rId2"/>
              </a:rPr>
              <a:t>://eduscol.education.fr/cid97456/2016-annee-de-la-</a:t>
            </a:r>
            <a:r>
              <a:rPr lang="fr-FR" dirty="0" smtClean="0">
                <a:hlinkClick r:id="rId2"/>
              </a:rPr>
              <a:t>marseillaise.html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 flipH="1">
            <a:off x="1235660" y="850516"/>
            <a:ext cx="670208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FF0000"/>
                </a:solidFill>
              </a:rPr>
              <a:t>2016 : année de la Marseillaise </a:t>
            </a:r>
            <a:r>
              <a:rPr lang="fr-FR" dirty="0" smtClean="0"/>
              <a:t>: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65746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" y="0"/>
            <a:ext cx="7810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485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5400"/>
            <a:ext cx="9144000" cy="426319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74700"/>
            <a:ext cx="9144000" cy="530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51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5100"/>
            <a:ext cx="9144000" cy="652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574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230394"/>
            <a:ext cx="841787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Extrait sonore : </a:t>
            </a:r>
            <a:endParaRPr lang="fr-FR" dirty="0" smtClean="0"/>
          </a:p>
          <a:p>
            <a:r>
              <a:rPr lang="fr-FR" dirty="0" smtClean="0">
                <a:hlinkClick r:id="rId2"/>
              </a:rPr>
              <a:t>http</a:t>
            </a:r>
            <a:r>
              <a:rPr lang="fr-FR" dirty="0">
                <a:hlinkClick r:id="rId2"/>
              </a:rPr>
              <a:t>://www.dutempsdescerisesauxfeuillesmortes.net/paroles/</a:t>
            </a:r>
            <a:r>
              <a:rPr lang="fr-FR" dirty="0" smtClean="0">
                <a:hlinkClick r:id="rId2"/>
              </a:rPr>
              <a:t>marseillaise_la.htm</a:t>
            </a:r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Dossier pédagogique de S David </a:t>
            </a:r>
            <a:r>
              <a:rPr lang="fr-FR" dirty="0"/>
              <a:t>: professeur détaché au Service éducatif des musées </a:t>
            </a:r>
            <a:r>
              <a:rPr lang="fr-FR" smtClean="0"/>
              <a:t>de </a:t>
            </a:r>
          </a:p>
          <a:p>
            <a:r>
              <a:rPr lang="fr-FR" smtClean="0"/>
              <a:t>Lons</a:t>
            </a:r>
            <a:r>
              <a:rPr lang="fr-FR" dirty="0"/>
              <a:t>-le-Saunier</a:t>
            </a:r>
            <a:endParaRPr lang="fr-FR" dirty="0" smtClean="0"/>
          </a:p>
          <a:p>
            <a:r>
              <a:rPr lang="fr-FR" dirty="0">
                <a:hlinkClick r:id="rId3"/>
              </a:rPr>
              <a:t>http://hg.ac-besancon.fr/?s=</a:t>
            </a:r>
            <a:r>
              <a:rPr lang="fr-FR" dirty="0" smtClean="0">
                <a:hlinkClick r:id="rId3"/>
              </a:rPr>
              <a:t>Marseillaise</a:t>
            </a:r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5911273" y="6153727"/>
            <a:ext cx="30595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F </a:t>
            </a:r>
            <a:r>
              <a:rPr lang="fr-FR" sz="1200" dirty="0" err="1" smtClean="0"/>
              <a:t>Dalval</a:t>
            </a:r>
            <a:r>
              <a:rPr lang="fr-FR" sz="1200" dirty="0" smtClean="0"/>
              <a:t> Lycée polyvalent de Montbéliard 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395005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300" y="0"/>
            <a:ext cx="83955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682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3654"/>
            <a:ext cx="9144000" cy="142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277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2200"/>
            <a:ext cx="9144000" cy="466659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00100"/>
            <a:ext cx="9144000" cy="523338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00100"/>
            <a:ext cx="9144000" cy="523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881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" y="711211"/>
            <a:ext cx="930923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008000"/>
                </a:solidFill>
              </a:rPr>
              <a:t>Pour quels enjeux, les Français , les Révolutionnaires, sont-ils prêts à sacrifier leur vie et celle de leurs enfants  ? </a:t>
            </a:r>
          </a:p>
          <a:p>
            <a:endParaRPr lang="fr-FR" sz="2000" dirty="0"/>
          </a:p>
          <a:p>
            <a:endParaRPr lang="fr-FR" sz="2000" dirty="0" smtClean="0"/>
          </a:p>
          <a:p>
            <a:endParaRPr lang="fr-FR" sz="2000" dirty="0" smtClean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94376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113" y="0"/>
            <a:ext cx="846548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664731" y="2694532"/>
            <a:ext cx="338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691428" y="4225786"/>
            <a:ext cx="54740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FF0000"/>
                </a:solidFill>
              </a:rPr>
              <a:t>Menacée par</a:t>
            </a:r>
            <a:r>
              <a:rPr lang="fr-FR" sz="1400" dirty="0" smtClean="0"/>
              <a:t> le despotisme, la tyrannie, l’esclavage = </a:t>
            </a:r>
          </a:p>
          <a:p>
            <a:r>
              <a:rPr lang="fr-FR" sz="1400" dirty="0" smtClean="0"/>
              <a:t>monarchies absolues du reste de l’Europe, notamment la Prusse et l’Autriche</a:t>
            </a:r>
          </a:p>
          <a:p>
            <a:r>
              <a:rPr lang="fr-FR" sz="1400" dirty="0" smtClean="0"/>
              <a:t>les soldats mercenaires étrangers égorgeurs conduits notamment par les traitres</a:t>
            </a:r>
          </a:p>
          <a:p>
            <a:r>
              <a:rPr lang="fr-FR" sz="1400" dirty="0" smtClean="0"/>
              <a:t> &gt; émigrés : Français partisans de la Monarchie absolue qui fuient la révolution.</a:t>
            </a:r>
          </a:p>
          <a:p>
            <a:r>
              <a:rPr lang="fr-FR" sz="1400" dirty="0" smtClean="0"/>
              <a:t>    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9266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00" y="0"/>
            <a:ext cx="89440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204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300" y="0"/>
            <a:ext cx="8395590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900" y="0"/>
            <a:ext cx="81919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339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82700"/>
            <a:ext cx="9144000" cy="428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824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324</Words>
  <Application>Microsoft Macintosh PowerPoint</Application>
  <PresentationFormat>Présentation à l'écran (4:3)</PresentationFormat>
  <Paragraphs>38</Paragraphs>
  <Slides>13</Slides>
  <Notes>6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 D</dc:creator>
  <cp:lastModifiedBy>F D</cp:lastModifiedBy>
  <cp:revision>24</cp:revision>
  <dcterms:created xsi:type="dcterms:W3CDTF">2015-10-09T09:58:49Z</dcterms:created>
  <dcterms:modified xsi:type="dcterms:W3CDTF">2016-09-17T16:03:03Z</dcterms:modified>
</cp:coreProperties>
</file>