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57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844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110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44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850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128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02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8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69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254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16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581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43634DF-BCB2-524F-988F-668A9FB8EE4E}" type="datetimeFigureOut">
              <a:rPr lang="fr-FR" smtClean="0"/>
              <a:t>08/04/2021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91CE9CC-A245-9F4A-A2C4-86FCBE3060C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506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ysee.fr/emmanuel-macron/2018/09/26/discours-du-president-de-la-republique-emmanuel-macron-a-la-73e-assemblee-generale-des-nations-un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-oral.net/" TargetMode="External"/><Relationship Id="rId2" Type="http://schemas.openxmlformats.org/officeDocument/2006/relationships/hyperlink" Target="https://www.elysee.fr/emmanuel-macron/2018/09/26/discours-du-president-de-la-republique-emmanuel-macron-a-la-73e-assemblee-generale-des-nations-uni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ocaroo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36C04-CD89-4D41-8900-C5CD15E6F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5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HGGSP Terminale</a:t>
            </a:r>
            <a:br>
              <a:rPr lang="fr-FR" b="1" dirty="0"/>
            </a:br>
            <a:br>
              <a:rPr lang="fr-FR" dirty="0"/>
            </a:br>
            <a:r>
              <a:rPr lang="fr-FR" dirty="0"/>
              <a:t>THÈME 2 Faire la guerre, faire la paix, formes de conflits et modes de résolution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19BE59-FC41-D946-8AFC-F84125AF3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fr-FR" dirty="0"/>
              <a:t>Proposition de travail de l’oral dans la perspective du Grand Oral</a:t>
            </a:r>
          </a:p>
        </p:txBody>
      </p:sp>
    </p:spTree>
    <p:extLst>
      <p:ext uri="{BB962C8B-B14F-4D97-AF65-F5344CB8AC3E}">
        <p14:creationId xmlns:p14="http://schemas.microsoft.com/office/powerpoint/2010/main" val="416486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0FD02-9BD5-EA4B-9A6D-16519848F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5" y="782570"/>
            <a:ext cx="4076900" cy="1188720"/>
          </a:xfrm>
        </p:spPr>
        <p:txBody>
          <a:bodyPr>
            <a:normAutofit fontScale="90000"/>
          </a:bodyPr>
          <a:lstStyle/>
          <a:p>
            <a:r>
              <a:rPr lang="fr-FR" dirty="0"/>
              <a:t>Points du programme abordés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1012D8-1277-F747-9B0D-9A29FF63F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281" y="707689"/>
            <a:ext cx="5527421" cy="5442621"/>
          </a:xfrm>
          <a:prstGeom prst="rect">
            <a:avLst/>
          </a:prstGeom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3BCD530A-F0C9-9343-9E6A-1C4A1B67FF67}"/>
              </a:ext>
            </a:extLst>
          </p:cNvPr>
          <p:cNvSpPr/>
          <p:nvPr/>
        </p:nvSpPr>
        <p:spPr>
          <a:xfrm>
            <a:off x="6885955" y="4118733"/>
            <a:ext cx="3444747" cy="542008"/>
          </a:xfrm>
          <a:prstGeom prst="ellipse">
            <a:avLst/>
          </a:prstGeom>
          <a:solidFill>
            <a:srgbClr val="FFFF00">
              <a:alpha val="15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692B797-4B49-D14B-9875-C8B5C7E26E7D}"/>
              </a:ext>
            </a:extLst>
          </p:cNvPr>
          <p:cNvSpPr/>
          <p:nvPr/>
        </p:nvSpPr>
        <p:spPr>
          <a:xfrm>
            <a:off x="4803281" y="1813181"/>
            <a:ext cx="5646676" cy="664916"/>
          </a:xfrm>
          <a:prstGeom prst="ellipse">
            <a:avLst/>
          </a:prstGeom>
          <a:solidFill>
            <a:srgbClr val="FFFF00">
              <a:alpha val="15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63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081C1-33D4-564B-B41E-0FFB3E05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la séquence (2h)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0DB5EB-4838-FD45-B5C3-63EE6AD7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Evaluation du Jalon1 de l’Axe 2 : les traités de Westphalie</a:t>
            </a:r>
          </a:p>
          <a:p>
            <a:endParaRPr lang="fr-FR" dirty="0"/>
          </a:p>
          <a:p>
            <a:pPr lvl="2"/>
            <a:r>
              <a:rPr lang="fr-FR" dirty="0"/>
              <a:t>Evaluation de la compréhension du jalon travaillé et des notions associées</a:t>
            </a:r>
          </a:p>
          <a:p>
            <a:pPr lvl="2"/>
            <a:endParaRPr lang="fr-FR" dirty="0"/>
          </a:p>
          <a:p>
            <a:pPr lvl="2"/>
            <a:r>
              <a:rPr lang="fr-FR" dirty="0"/>
              <a:t>Travail des compétences de choix, de synthèse d’informations dans un contexte nouveau.</a:t>
            </a:r>
          </a:p>
          <a:p>
            <a:pPr marL="914400" lvl="2" indent="0">
              <a:buNone/>
            </a:pPr>
            <a:endParaRPr lang="fr-FR" dirty="0"/>
          </a:p>
          <a:p>
            <a:pPr lvl="2"/>
            <a:r>
              <a:rPr lang="fr-FR" dirty="0"/>
              <a:t>Volonté de commencer le travail sur l’oral avec les élèves</a:t>
            </a:r>
          </a:p>
          <a:p>
            <a:pPr lvl="3"/>
            <a:r>
              <a:rPr lang="fr-FR" dirty="0"/>
              <a:t>Réflexion sur les compétences à travailler et qui seront évaluées lors du Grand Oral</a:t>
            </a:r>
          </a:p>
          <a:p>
            <a:pPr lvl="3"/>
            <a:r>
              <a:rPr lang="fr-FR" dirty="0"/>
              <a:t>Première tentative pour prendre en compte ces compétences dans la réalisation d’un audio court</a:t>
            </a:r>
          </a:p>
          <a:p>
            <a:pPr lvl="3"/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30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7BD50-B13A-8B42-A2DE-55BDE0F4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du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EF21BC-09E2-244A-A6AF-A86491A6F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Présentation de la vidéo </a:t>
            </a:r>
            <a:r>
              <a:rPr lang="fr-FR" dirty="0"/>
              <a:t>: discours d’Emmanuel Macron à l’ONU du 25 septembre 2018 (début-1’17) </a:t>
            </a:r>
          </a:p>
          <a:p>
            <a:r>
              <a:rPr lang="fr-FR" dirty="0">
                <a:hlinkClick r:id="rId2"/>
              </a:rPr>
              <a:t>https://www.elysee.fr/emmanuel-macron/2018/09/26/discours-du-president-de-la-republique-emmanuel-macron-a-la-73e-assemblee-generale-des-nations-unies</a:t>
            </a:r>
            <a:r>
              <a:rPr lang="fr-FR" dirty="0"/>
              <a:t>  (fichier joint)</a:t>
            </a:r>
          </a:p>
          <a:p>
            <a:endParaRPr lang="fr-FR" dirty="0"/>
          </a:p>
          <a:p>
            <a:r>
              <a:rPr lang="fr-FR" dirty="0"/>
              <a:t>Reprise par l’enseignant de la dernière phrase : « Nous vivons aujourd’hui une crise profonde de l’ordre international libéral westphalien que nous avons connu »</a:t>
            </a:r>
          </a:p>
        </p:txBody>
      </p:sp>
    </p:spTree>
    <p:extLst>
      <p:ext uri="{BB962C8B-B14F-4D97-AF65-F5344CB8AC3E}">
        <p14:creationId xmlns:p14="http://schemas.microsoft.com/office/powerpoint/2010/main" val="343583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AB915-CADC-9847-842D-77F31762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du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B87E71-7DF9-6A44-AF35-CE45B5FAD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Présentation de la tâche scénarisée </a:t>
            </a:r>
            <a:r>
              <a:rPr lang="fr-FR" dirty="0"/>
              <a:t>: </a:t>
            </a:r>
            <a:r>
              <a:rPr lang="fr-FR" i="1" dirty="0"/>
              <a:t>Vous êtes deux journalistes en poste à New York et vous devez commenter le discours du Président français aux auditeurs de votre radio. </a:t>
            </a:r>
          </a:p>
          <a:p>
            <a:pPr marL="0" indent="0">
              <a:buNone/>
            </a:pPr>
            <a:r>
              <a:rPr lang="fr-FR" i="1" dirty="0"/>
              <a:t>Vous craignez que la référence à l’ordre westphalien ne soit pas comprise par ceux-ci et décidez de mettre l’accent sur son explication.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Réflexion sur l’évaluation : </a:t>
            </a:r>
            <a:r>
              <a:rPr lang="fr-FR" dirty="0"/>
              <a:t>avant de laisser les élèves travailler, une mise en commun de ce qui fait une bonne vidéo permet de constituer la grille qui permettra l’évaluation</a:t>
            </a:r>
          </a:p>
        </p:txBody>
      </p:sp>
    </p:spTree>
    <p:extLst>
      <p:ext uri="{BB962C8B-B14F-4D97-AF65-F5344CB8AC3E}">
        <p14:creationId xmlns:p14="http://schemas.microsoft.com/office/powerpoint/2010/main" val="331770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BBAB0-6671-934D-A562-1E6C8F2D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11576"/>
            <a:ext cx="7729728" cy="1188720"/>
          </a:xfrm>
        </p:spPr>
        <p:txBody>
          <a:bodyPr/>
          <a:lstStyle/>
          <a:p>
            <a:r>
              <a:rPr lang="fr-FR" dirty="0"/>
              <a:t>Exemple de grille d’évaluation produite avec les élèves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CBFD85B-6773-C34D-A524-BD215C85948B}"/>
              </a:ext>
            </a:extLst>
          </p:cNvPr>
          <p:cNvSpPr txBox="1"/>
          <p:nvPr/>
        </p:nvSpPr>
        <p:spPr>
          <a:xfrm>
            <a:off x="410817" y="2030222"/>
            <a:ext cx="899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Qu’est ce qu’un oral réussi ? </a:t>
            </a:r>
          </a:p>
          <a:p>
            <a:r>
              <a:rPr lang="fr-FR" dirty="0"/>
              <a:t>Quels critères pouvons-nous définir pour voir ce qui a été réussi et ce qui peut être amélioré ?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B37C2F0-F477-FF4C-986D-8DD4F4570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728311"/>
              </p:ext>
            </p:extLst>
          </p:nvPr>
        </p:nvGraphicFramePr>
        <p:xfrm>
          <a:off x="410817" y="2827917"/>
          <a:ext cx="5221355" cy="345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4271">
                  <a:extLst>
                    <a:ext uri="{9D8B030D-6E8A-4147-A177-3AD203B41FA5}">
                      <a16:colId xmlns:a16="http://schemas.microsoft.com/office/drawing/2014/main" val="2036771781"/>
                    </a:ext>
                  </a:extLst>
                </a:gridCol>
                <a:gridCol w="1044271">
                  <a:extLst>
                    <a:ext uri="{9D8B030D-6E8A-4147-A177-3AD203B41FA5}">
                      <a16:colId xmlns:a16="http://schemas.microsoft.com/office/drawing/2014/main" val="461132979"/>
                    </a:ext>
                  </a:extLst>
                </a:gridCol>
                <a:gridCol w="1044271">
                  <a:extLst>
                    <a:ext uri="{9D8B030D-6E8A-4147-A177-3AD203B41FA5}">
                      <a16:colId xmlns:a16="http://schemas.microsoft.com/office/drawing/2014/main" val="3343448361"/>
                    </a:ext>
                  </a:extLst>
                </a:gridCol>
                <a:gridCol w="1044271">
                  <a:extLst>
                    <a:ext uri="{9D8B030D-6E8A-4147-A177-3AD203B41FA5}">
                      <a16:colId xmlns:a16="http://schemas.microsoft.com/office/drawing/2014/main" val="2314396106"/>
                    </a:ext>
                  </a:extLst>
                </a:gridCol>
                <a:gridCol w="1044271">
                  <a:extLst>
                    <a:ext uri="{9D8B030D-6E8A-4147-A177-3AD203B41FA5}">
                      <a16:colId xmlns:a16="http://schemas.microsoft.com/office/drawing/2014/main" val="92145275"/>
                    </a:ext>
                  </a:extLst>
                </a:gridCol>
              </a:tblGrid>
              <a:tr h="476500">
                <a:tc>
                  <a:txBody>
                    <a:bodyPr/>
                    <a:lstStyle/>
                    <a:p>
                      <a:r>
                        <a:rPr lang="fr-FR" sz="1200" dirty="0"/>
                        <a:t>Compétences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1-Maîtrise insuffisante</a:t>
                      </a: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2-Maîtrise fragile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3-Maîtrise satisfaisante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4--Très bonne maîtrise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extLst>
                  <a:ext uri="{0D108BD9-81ED-4DB2-BD59-A6C34878D82A}">
                    <a16:rowId xmlns:a16="http://schemas.microsoft.com/office/drawing/2014/main" val="562354143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sommes bien réparti le travail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35704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avons repéré les informations principales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633229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avons mis en relation, classer des informations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247440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avons répondu à une problématique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186695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Notre réponse était organisée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49213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A8549CF-E396-EC4E-AD7C-DDB476179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28955"/>
              </p:ext>
            </p:extLst>
          </p:nvPr>
        </p:nvGraphicFramePr>
        <p:xfrm>
          <a:off x="5989985" y="2868084"/>
          <a:ext cx="5363815" cy="298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2763">
                  <a:extLst>
                    <a:ext uri="{9D8B030D-6E8A-4147-A177-3AD203B41FA5}">
                      <a16:colId xmlns:a16="http://schemas.microsoft.com/office/drawing/2014/main" val="2036771781"/>
                    </a:ext>
                  </a:extLst>
                </a:gridCol>
                <a:gridCol w="1072763">
                  <a:extLst>
                    <a:ext uri="{9D8B030D-6E8A-4147-A177-3AD203B41FA5}">
                      <a16:colId xmlns:a16="http://schemas.microsoft.com/office/drawing/2014/main" val="461132979"/>
                    </a:ext>
                  </a:extLst>
                </a:gridCol>
                <a:gridCol w="1072763">
                  <a:extLst>
                    <a:ext uri="{9D8B030D-6E8A-4147-A177-3AD203B41FA5}">
                      <a16:colId xmlns:a16="http://schemas.microsoft.com/office/drawing/2014/main" val="3343448361"/>
                    </a:ext>
                  </a:extLst>
                </a:gridCol>
                <a:gridCol w="1072763">
                  <a:extLst>
                    <a:ext uri="{9D8B030D-6E8A-4147-A177-3AD203B41FA5}">
                      <a16:colId xmlns:a16="http://schemas.microsoft.com/office/drawing/2014/main" val="2314396106"/>
                    </a:ext>
                  </a:extLst>
                </a:gridCol>
                <a:gridCol w="1072763">
                  <a:extLst>
                    <a:ext uri="{9D8B030D-6E8A-4147-A177-3AD203B41FA5}">
                      <a16:colId xmlns:a16="http://schemas.microsoft.com/office/drawing/2014/main" val="92145275"/>
                    </a:ext>
                  </a:extLst>
                </a:gridCol>
              </a:tblGrid>
              <a:tr h="476500">
                <a:tc>
                  <a:txBody>
                    <a:bodyPr/>
                    <a:lstStyle/>
                    <a:p>
                      <a:r>
                        <a:rPr lang="fr-FR" sz="1200" dirty="0"/>
                        <a:t>Compétences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1-Maîtrise insuffisante</a:t>
                      </a: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</a:rPr>
                        <a:t>2-Maîtrise fragile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</a:rPr>
                        <a:t>3-Maîtrise satisfaisante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</a:rPr>
                        <a:t>4--Très bonne maîtrise</a:t>
                      </a:r>
                      <a:endParaRPr lang="fr-FR" sz="1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/>
                </a:tc>
                <a:extLst>
                  <a:ext uri="{0D108BD9-81ED-4DB2-BD59-A6C34878D82A}">
                    <a16:rowId xmlns:a16="http://schemas.microsoft.com/office/drawing/2014/main" val="562354143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avons utilisé un langage adapté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35704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sommes audibles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633229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sommes compréhensibles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247440"/>
                  </a:ext>
                </a:extLst>
              </a:tr>
              <a:tr h="476500">
                <a:tc>
                  <a:txBody>
                    <a:bodyPr/>
                    <a:lstStyle/>
                    <a:p>
                      <a:r>
                        <a:rPr lang="fr-FR" sz="1000" dirty="0"/>
                        <a:t>Nous avons mis le ton, l’intonation pour ne pas donner l’impression de lire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18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46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AB915-CADC-9847-842D-77F31762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du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B87E71-7DF9-6A44-AF35-CE45B5FAD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Reprise du travail après correction</a:t>
            </a:r>
          </a:p>
          <a:p>
            <a:endParaRPr lang="fr-FR" b="1" dirty="0"/>
          </a:p>
          <a:p>
            <a:pPr marL="0" indent="0">
              <a:buNone/>
            </a:pPr>
            <a:r>
              <a:rPr lang="fr-FR" dirty="0"/>
              <a:t>	- Écoute des capsules produites par le groupe : repérage par les autres élèves des points forts et formulation de conseils pour chaque groupe par écrit.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- Mise en commun et reprise des principaux conseils (ceux qui reviennent à plusieurs reprises dans ce qu’ils ont écrit)</a:t>
            </a:r>
          </a:p>
        </p:txBody>
      </p:sp>
    </p:spTree>
    <p:extLst>
      <p:ext uri="{BB962C8B-B14F-4D97-AF65-F5344CB8AC3E}">
        <p14:creationId xmlns:p14="http://schemas.microsoft.com/office/powerpoint/2010/main" val="70294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65B108-7364-844E-98D0-6370A0C2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B507FB-A9A5-A64F-A886-14287A5BB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Texte du discours et vidéo :  </a:t>
            </a:r>
            <a:r>
              <a:rPr lang="fr-FR" dirty="0">
                <a:hlinkClick r:id="rId2"/>
              </a:rPr>
              <a:t>https://www.elysee.fr/emmanuel-macron/2018/09/26/discours-du-president-de-la-republique-emmanuel-macron-a-la-73e-assemblee-generale-des-nations-unies</a:t>
            </a:r>
            <a:endParaRPr lang="fr-FR" dirty="0"/>
          </a:p>
          <a:p>
            <a:endParaRPr lang="fr-FR" dirty="0"/>
          </a:p>
          <a:p>
            <a:r>
              <a:rPr lang="fr-FR" dirty="0"/>
              <a:t>Possibilité de proposer des outils aux élèves (en plus de leur téléphone):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https://www.mon-oral.net/</a:t>
            </a:r>
            <a:endParaRPr lang="fr-FR" dirty="0"/>
          </a:p>
          <a:p>
            <a:pPr marL="0" indent="0">
              <a:buNone/>
            </a:pPr>
            <a:r>
              <a:rPr lang="fr-FR" dirty="0">
                <a:hlinkClick r:id="rId4"/>
              </a:rPr>
              <a:t>https://vocaroo.com/</a:t>
            </a:r>
            <a:r>
              <a:rPr lang="fr-FR" dirty="0"/>
              <a:t>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32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C5525-AC90-F346-A7C7-5FFF8F14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Exemples de réalisations d’élèves 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DD279F-1114-F740-BEF8-7481599D2F2A}"/>
              </a:ext>
            </a:extLst>
          </p:cNvPr>
          <p:cNvSpPr txBox="1"/>
          <p:nvPr/>
        </p:nvSpPr>
        <p:spPr>
          <a:xfrm>
            <a:off x="1325218" y="2756452"/>
            <a:ext cx="17629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Extrait n°1 : M</a:t>
            </a:r>
          </a:p>
          <a:p>
            <a:endParaRPr lang="fr-FR" dirty="0"/>
          </a:p>
          <a:p>
            <a:r>
              <a:rPr lang="fr-FR" dirty="0"/>
              <a:t>Voir fichier joint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230414E-8508-604E-8F48-741E7F906381}"/>
              </a:ext>
            </a:extLst>
          </p:cNvPr>
          <p:cNvSpPr txBox="1"/>
          <p:nvPr/>
        </p:nvSpPr>
        <p:spPr>
          <a:xfrm>
            <a:off x="7620000" y="2715831"/>
            <a:ext cx="19627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Extrait n°2 : C et A</a:t>
            </a:r>
          </a:p>
          <a:p>
            <a:endParaRPr lang="fr-FR" dirty="0"/>
          </a:p>
          <a:p>
            <a:r>
              <a:rPr lang="fr-FR" dirty="0"/>
              <a:t>Voir fichier joint  </a:t>
            </a:r>
          </a:p>
        </p:txBody>
      </p:sp>
    </p:spTree>
    <p:extLst>
      <p:ext uri="{BB962C8B-B14F-4D97-AF65-F5344CB8AC3E}">
        <p14:creationId xmlns:p14="http://schemas.microsoft.com/office/powerpoint/2010/main" val="3465388208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{0D87CBCC-D365-014A-A76D-96D3672E45EF}tf10001120</Template>
  <TotalTime>99</TotalTime>
  <Words>511</Words>
  <Application>Microsoft Macintosh PowerPoint</Application>
  <PresentationFormat>Grand écran</PresentationFormat>
  <Paragraphs>66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Cambria</vt:lpstr>
      <vt:lpstr>Gill Sans MT</vt:lpstr>
      <vt:lpstr>Colis</vt:lpstr>
      <vt:lpstr>HGGSP Terminale  THÈME 2 Faire la guerre, faire la paix, formes de conflits et modes de résolution</vt:lpstr>
      <vt:lpstr>Points du programme abordés</vt:lpstr>
      <vt:lpstr>Objectifs de la séquence (2h)</vt:lpstr>
      <vt:lpstr>Déroulement du travail</vt:lpstr>
      <vt:lpstr>Déroulement du travail</vt:lpstr>
      <vt:lpstr>Exemple de grille d’évaluation produite avec les élèves </vt:lpstr>
      <vt:lpstr>Déroulement du travail</vt:lpstr>
      <vt:lpstr>Ressources </vt:lpstr>
      <vt:lpstr>Exemples de réalisations d’élèves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Celine Gechter</dc:creator>
  <cp:lastModifiedBy>Françoise Changeux - Claus</cp:lastModifiedBy>
  <cp:revision>31</cp:revision>
  <dcterms:created xsi:type="dcterms:W3CDTF">2021-03-18T15:07:44Z</dcterms:created>
  <dcterms:modified xsi:type="dcterms:W3CDTF">2021-04-08T08:26:57Z</dcterms:modified>
</cp:coreProperties>
</file>