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6" r:id="rId3"/>
    <p:sldId id="257" r:id="rId4"/>
    <p:sldId id="258" r:id="rId5"/>
    <p:sldId id="259" r:id="rId6"/>
    <p:sldId id="260" r:id="rId7"/>
    <p:sldId id="261" r:id="rId8"/>
    <p:sldId id="263" r:id="rId9"/>
    <p:sldId id="264" r:id="rId10"/>
    <p:sldId id="265" r:id="rId11"/>
    <p:sldId id="269" r:id="rId12"/>
    <p:sldId id="262" r:id="rId13"/>
    <p:sldId id="266" r:id="rId14"/>
    <p:sldId id="267" r:id="rId15"/>
    <p:sldId id="268" r:id="rId16"/>
    <p:sldId id="280" r:id="rId17"/>
    <p:sldId id="270" r:id="rId18"/>
    <p:sldId id="271" r:id="rId19"/>
    <p:sldId id="272" r:id="rId20"/>
    <p:sldId id="281" r:id="rId21"/>
    <p:sldId id="273" r:id="rId22"/>
    <p:sldId id="274" r:id="rId23"/>
    <p:sldId id="275" r:id="rId24"/>
    <p:sldId id="276" r:id="rId25"/>
    <p:sldId id="277" r:id="rId26"/>
    <p:sldId id="278"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AD54B8-DC4A-4F2E-B4DB-B0EAD47C06CE}" type="doc">
      <dgm:prSet loTypeId="urn:microsoft.com/office/officeart/2018/2/layout/Icon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790F1FA5-932F-4815-98B0-B403A725EEB9}">
      <dgm:prSet/>
      <dgm:spPr/>
      <dgm:t>
        <a:bodyPr/>
        <a:lstStyle/>
        <a:p>
          <a:r>
            <a:rPr lang="fr-FR"/>
            <a:t>- Les phrases sont correctes et le lexique disciplinaire utilisé </a:t>
          </a:r>
          <a:endParaRPr lang="en-US"/>
        </a:p>
      </dgm:t>
    </dgm:pt>
    <dgm:pt modelId="{D26F1E9A-07E7-460D-82C8-C6517FE921E3}" type="parTrans" cxnId="{79F39802-DBCA-4F3A-94AE-303A0689898F}">
      <dgm:prSet/>
      <dgm:spPr/>
      <dgm:t>
        <a:bodyPr/>
        <a:lstStyle/>
        <a:p>
          <a:endParaRPr lang="en-US"/>
        </a:p>
      </dgm:t>
    </dgm:pt>
    <dgm:pt modelId="{80382752-F950-4C7B-9C0B-807049EBF611}" type="sibTrans" cxnId="{79F39802-DBCA-4F3A-94AE-303A0689898F}">
      <dgm:prSet/>
      <dgm:spPr/>
      <dgm:t>
        <a:bodyPr/>
        <a:lstStyle/>
        <a:p>
          <a:endParaRPr lang="en-US"/>
        </a:p>
      </dgm:t>
    </dgm:pt>
    <dgm:pt modelId="{C424DD1A-74D3-48E3-9588-4038F3820996}">
      <dgm:prSet/>
      <dgm:spPr/>
      <dgm:t>
        <a:bodyPr/>
        <a:lstStyle/>
        <a:p>
          <a:r>
            <a:rPr lang="fr-FR"/>
            <a:t>- L’époque et les lieux sont précisés </a:t>
          </a:r>
          <a:endParaRPr lang="en-US"/>
        </a:p>
      </dgm:t>
    </dgm:pt>
    <dgm:pt modelId="{99B9F319-AF7F-41DD-8314-4D766446D533}" type="parTrans" cxnId="{03115F75-8FDC-488C-A806-96B46BE086EB}">
      <dgm:prSet/>
      <dgm:spPr/>
      <dgm:t>
        <a:bodyPr/>
        <a:lstStyle/>
        <a:p>
          <a:endParaRPr lang="en-US"/>
        </a:p>
      </dgm:t>
    </dgm:pt>
    <dgm:pt modelId="{4644751F-06CB-4D6D-A806-DE374ED6B3FA}" type="sibTrans" cxnId="{03115F75-8FDC-488C-A806-96B46BE086EB}">
      <dgm:prSet/>
      <dgm:spPr/>
      <dgm:t>
        <a:bodyPr/>
        <a:lstStyle/>
        <a:p>
          <a:endParaRPr lang="en-US"/>
        </a:p>
      </dgm:t>
    </dgm:pt>
    <dgm:pt modelId="{DF24493D-FD32-4B76-AFAC-34A183A529F7}">
      <dgm:prSet/>
      <dgm:spPr/>
      <dgm:t>
        <a:bodyPr/>
        <a:lstStyle/>
        <a:p>
          <a:r>
            <a:rPr lang="fr-FR" dirty="0"/>
            <a:t>- Le contexte, le déroulement sont présentés</a:t>
          </a:r>
          <a:endParaRPr lang="en-US" dirty="0"/>
        </a:p>
      </dgm:t>
    </dgm:pt>
    <dgm:pt modelId="{C27A38E9-6855-40D9-8990-4E151454DA6B}" type="parTrans" cxnId="{240683E7-4B54-45E9-817A-87885F6435C9}">
      <dgm:prSet/>
      <dgm:spPr/>
      <dgm:t>
        <a:bodyPr/>
        <a:lstStyle/>
        <a:p>
          <a:endParaRPr lang="en-US"/>
        </a:p>
      </dgm:t>
    </dgm:pt>
    <dgm:pt modelId="{8370D3D0-513A-4C58-B6B1-552A7B2CCF3D}" type="sibTrans" cxnId="{240683E7-4B54-45E9-817A-87885F6435C9}">
      <dgm:prSet/>
      <dgm:spPr/>
      <dgm:t>
        <a:bodyPr/>
        <a:lstStyle/>
        <a:p>
          <a:endParaRPr lang="en-US"/>
        </a:p>
      </dgm:t>
    </dgm:pt>
    <dgm:pt modelId="{6C06D0D2-E092-48B3-8242-FBC020B2C29B}">
      <dgm:prSet/>
      <dgm:spPr/>
      <dgm:t>
        <a:bodyPr/>
        <a:lstStyle/>
        <a:p>
          <a:r>
            <a:rPr lang="fr-FR"/>
            <a:t>- Le rôle des acteurs sont clairement identifiés.</a:t>
          </a:r>
          <a:endParaRPr lang="en-US"/>
        </a:p>
      </dgm:t>
    </dgm:pt>
    <dgm:pt modelId="{9F089B96-88A6-48FA-886C-B0F66EBF197D}" type="parTrans" cxnId="{633D2176-0206-4DCB-B75C-7D40688A0E9F}">
      <dgm:prSet/>
      <dgm:spPr/>
      <dgm:t>
        <a:bodyPr/>
        <a:lstStyle/>
        <a:p>
          <a:endParaRPr lang="en-US"/>
        </a:p>
      </dgm:t>
    </dgm:pt>
    <dgm:pt modelId="{5AE15284-4E33-4BF4-A80B-0A67F25715E3}" type="sibTrans" cxnId="{633D2176-0206-4DCB-B75C-7D40688A0E9F}">
      <dgm:prSet/>
      <dgm:spPr/>
      <dgm:t>
        <a:bodyPr/>
        <a:lstStyle/>
        <a:p>
          <a:endParaRPr lang="en-US"/>
        </a:p>
      </dgm:t>
    </dgm:pt>
    <dgm:pt modelId="{7C7E68D3-BEA4-49DD-8E75-669375D61D89}">
      <dgm:prSet/>
      <dgm:spPr/>
      <dgm:t>
        <a:bodyPr/>
        <a:lstStyle/>
        <a:p>
          <a:r>
            <a:rPr lang="fr-FR"/>
            <a:t>- L’abolition de l’esclavage et le mémorial sont mentionnés</a:t>
          </a:r>
          <a:endParaRPr lang="en-US"/>
        </a:p>
      </dgm:t>
    </dgm:pt>
    <dgm:pt modelId="{3E51D68B-3927-416C-BBCF-07892C60EBB3}" type="parTrans" cxnId="{BA2B471A-DCE4-4FAB-8E50-45375B5BEEDF}">
      <dgm:prSet/>
      <dgm:spPr/>
      <dgm:t>
        <a:bodyPr/>
        <a:lstStyle/>
        <a:p>
          <a:endParaRPr lang="en-US"/>
        </a:p>
      </dgm:t>
    </dgm:pt>
    <dgm:pt modelId="{F35421F7-7803-411C-AB08-D210566D0C3D}" type="sibTrans" cxnId="{BA2B471A-DCE4-4FAB-8E50-45375B5BEEDF}">
      <dgm:prSet/>
      <dgm:spPr/>
      <dgm:t>
        <a:bodyPr/>
        <a:lstStyle/>
        <a:p>
          <a:endParaRPr lang="en-US"/>
        </a:p>
      </dgm:t>
    </dgm:pt>
    <dgm:pt modelId="{199E6980-CEF2-4C06-8753-33E54FF6A8A0}" type="pres">
      <dgm:prSet presAssocID="{3CAD54B8-DC4A-4F2E-B4DB-B0EAD47C06CE}" presName="root" presStyleCnt="0">
        <dgm:presLayoutVars>
          <dgm:dir/>
          <dgm:resizeHandles val="exact"/>
        </dgm:presLayoutVars>
      </dgm:prSet>
      <dgm:spPr/>
    </dgm:pt>
    <dgm:pt modelId="{45E9F6DF-9687-4C56-AEA5-811665F93191}" type="pres">
      <dgm:prSet presAssocID="{790F1FA5-932F-4815-98B0-B403A725EEB9}" presName="compNode" presStyleCnt="0"/>
      <dgm:spPr/>
    </dgm:pt>
    <dgm:pt modelId="{7F08A0B4-ACB6-465A-8297-3FAA27F205C3}" type="pres">
      <dgm:prSet presAssocID="{790F1FA5-932F-4815-98B0-B403A725EEB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ayon"/>
        </a:ext>
      </dgm:extLst>
    </dgm:pt>
    <dgm:pt modelId="{0E8F25EE-1871-4F8C-9A71-A2187DC4315C}" type="pres">
      <dgm:prSet presAssocID="{790F1FA5-932F-4815-98B0-B403A725EEB9}" presName="spaceRect" presStyleCnt="0"/>
      <dgm:spPr/>
    </dgm:pt>
    <dgm:pt modelId="{E6A76250-5CFA-47F5-8948-52A066969118}" type="pres">
      <dgm:prSet presAssocID="{790F1FA5-932F-4815-98B0-B403A725EEB9}" presName="textRect" presStyleLbl="revTx" presStyleIdx="0" presStyleCnt="5">
        <dgm:presLayoutVars>
          <dgm:chMax val="1"/>
          <dgm:chPref val="1"/>
        </dgm:presLayoutVars>
      </dgm:prSet>
      <dgm:spPr/>
    </dgm:pt>
    <dgm:pt modelId="{832F1147-4E8F-4D02-A592-1B1261193308}" type="pres">
      <dgm:prSet presAssocID="{80382752-F950-4C7B-9C0B-807049EBF611}" presName="sibTrans" presStyleCnt="0"/>
      <dgm:spPr/>
    </dgm:pt>
    <dgm:pt modelId="{BF7BD2A0-E66E-41E1-BD7D-743EE85EF3AB}" type="pres">
      <dgm:prSet presAssocID="{C424DD1A-74D3-48E3-9588-4038F3820996}" presName="compNode" presStyleCnt="0"/>
      <dgm:spPr/>
    </dgm:pt>
    <dgm:pt modelId="{3039A10B-DAD9-4577-A9B5-97C5339B87D0}" type="pres">
      <dgm:prSet presAssocID="{C424DD1A-74D3-48E3-9588-4038F382099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père"/>
        </a:ext>
      </dgm:extLst>
    </dgm:pt>
    <dgm:pt modelId="{16F89C09-1D18-4F5A-8C96-99FBCA8C5E43}" type="pres">
      <dgm:prSet presAssocID="{C424DD1A-74D3-48E3-9588-4038F3820996}" presName="spaceRect" presStyleCnt="0"/>
      <dgm:spPr/>
    </dgm:pt>
    <dgm:pt modelId="{514C3D82-0B55-4FA8-AEB5-4929C6878AE8}" type="pres">
      <dgm:prSet presAssocID="{C424DD1A-74D3-48E3-9588-4038F3820996}" presName="textRect" presStyleLbl="revTx" presStyleIdx="1" presStyleCnt="5">
        <dgm:presLayoutVars>
          <dgm:chMax val="1"/>
          <dgm:chPref val="1"/>
        </dgm:presLayoutVars>
      </dgm:prSet>
      <dgm:spPr/>
    </dgm:pt>
    <dgm:pt modelId="{116F8AC1-35EC-475C-8A78-9F274910D4FB}" type="pres">
      <dgm:prSet presAssocID="{4644751F-06CB-4D6D-A806-DE374ED6B3FA}" presName="sibTrans" presStyleCnt="0"/>
      <dgm:spPr/>
    </dgm:pt>
    <dgm:pt modelId="{9AA02F54-4108-49D4-9851-AE413FDEBDC7}" type="pres">
      <dgm:prSet presAssocID="{DF24493D-FD32-4B76-AFAC-34A183A529F7}" presName="compNode" presStyleCnt="0"/>
      <dgm:spPr/>
    </dgm:pt>
    <dgm:pt modelId="{CAF9C216-D036-4192-A061-AEDCAAD5D3F9}" type="pres">
      <dgm:prSet presAssocID="{DF24493D-FD32-4B76-AFAC-34A183A529F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D4C56253-CA49-4046-9A75-13A8DE5228CF}" type="pres">
      <dgm:prSet presAssocID="{DF24493D-FD32-4B76-AFAC-34A183A529F7}" presName="spaceRect" presStyleCnt="0"/>
      <dgm:spPr/>
    </dgm:pt>
    <dgm:pt modelId="{57561D64-FFAD-4118-A3E0-588866850C3C}" type="pres">
      <dgm:prSet presAssocID="{DF24493D-FD32-4B76-AFAC-34A183A529F7}" presName="textRect" presStyleLbl="revTx" presStyleIdx="2" presStyleCnt="5">
        <dgm:presLayoutVars>
          <dgm:chMax val="1"/>
          <dgm:chPref val="1"/>
        </dgm:presLayoutVars>
      </dgm:prSet>
      <dgm:spPr/>
    </dgm:pt>
    <dgm:pt modelId="{B454653D-3EB5-4E2D-B9CD-4DEFFE431A0D}" type="pres">
      <dgm:prSet presAssocID="{8370D3D0-513A-4C58-B6B1-552A7B2CCF3D}" presName="sibTrans" presStyleCnt="0"/>
      <dgm:spPr/>
    </dgm:pt>
    <dgm:pt modelId="{7E2FD467-D21A-45B2-BF9B-A73241C3DDCB}" type="pres">
      <dgm:prSet presAssocID="{6C06D0D2-E092-48B3-8242-FBC020B2C29B}" presName="compNode" presStyleCnt="0"/>
      <dgm:spPr/>
    </dgm:pt>
    <dgm:pt modelId="{A0973A3C-FBFE-456B-8148-E9A1B1502185}" type="pres">
      <dgm:prSet presAssocID="{6C06D0D2-E092-48B3-8242-FBC020B2C29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pitaine"/>
        </a:ext>
      </dgm:extLst>
    </dgm:pt>
    <dgm:pt modelId="{AB537705-BE52-4EAB-8B82-E8F24C21B8D8}" type="pres">
      <dgm:prSet presAssocID="{6C06D0D2-E092-48B3-8242-FBC020B2C29B}" presName="spaceRect" presStyleCnt="0"/>
      <dgm:spPr/>
    </dgm:pt>
    <dgm:pt modelId="{098A7F6D-28D5-4FEE-951B-2764F1132D47}" type="pres">
      <dgm:prSet presAssocID="{6C06D0D2-E092-48B3-8242-FBC020B2C29B}" presName="textRect" presStyleLbl="revTx" presStyleIdx="3" presStyleCnt="5">
        <dgm:presLayoutVars>
          <dgm:chMax val="1"/>
          <dgm:chPref val="1"/>
        </dgm:presLayoutVars>
      </dgm:prSet>
      <dgm:spPr/>
    </dgm:pt>
    <dgm:pt modelId="{A6825C04-3982-4396-8B78-6A2A3B6E8A81}" type="pres">
      <dgm:prSet presAssocID="{5AE15284-4E33-4BF4-A80B-0A67F25715E3}" presName="sibTrans" presStyleCnt="0"/>
      <dgm:spPr/>
    </dgm:pt>
    <dgm:pt modelId="{345AE2E3-271F-4E56-803C-B362C31E200F}" type="pres">
      <dgm:prSet presAssocID="{7C7E68D3-BEA4-49DD-8E75-669375D61D89}" presName="compNode" presStyleCnt="0"/>
      <dgm:spPr/>
    </dgm:pt>
    <dgm:pt modelId="{FDD58200-9683-4C25-BB65-FEDBE6C9D5C6}" type="pres">
      <dgm:prSet presAssocID="{7C7E68D3-BEA4-49DD-8E75-669375D61D8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che"/>
        </a:ext>
      </dgm:extLst>
    </dgm:pt>
    <dgm:pt modelId="{53987D79-E4BA-493A-98AC-4EC7F14B043B}" type="pres">
      <dgm:prSet presAssocID="{7C7E68D3-BEA4-49DD-8E75-669375D61D89}" presName="spaceRect" presStyleCnt="0"/>
      <dgm:spPr/>
    </dgm:pt>
    <dgm:pt modelId="{1CCFC2DD-048D-4565-A224-41F46EF59A4C}" type="pres">
      <dgm:prSet presAssocID="{7C7E68D3-BEA4-49DD-8E75-669375D61D89}" presName="textRect" presStyleLbl="revTx" presStyleIdx="4" presStyleCnt="5">
        <dgm:presLayoutVars>
          <dgm:chMax val="1"/>
          <dgm:chPref val="1"/>
        </dgm:presLayoutVars>
      </dgm:prSet>
      <dgm:spPr/>
    </dgm:pt>
  </dgm:ptLst>
  <dgm:cxnLst>
    <dgm:cxn modelId="{79F39802-DBCA-4F3A-94AE-303A0689898F}" srcId="{3CAD54B8-DC4A-4F2E-B4DB-B0EAD47C06CE}" destId="{790F1FA5-932F-4815-98B0-B403A725EEB9}" srcOrd="0" destOrd="0" parTransId="{D26F1E9A-07E7-460D-82C8-C6517FE921E3}" sibTransId="{80382752-F950-4C7B-9C0B-807049EBF611}"/>
    <dgm:cxn modelId="{BA2B471A-DCE4-4FAB-8E50-45375B5BEEDF}" srcId="{3CAD54B8-DC4A-4F2E-B4DB-B0EAD47C06CE}" destId="{7C7E68D3-BEA4-49DD-8E75-669375D61D89}" srcOrd="4" destOrd="0" parTransId="{3E51D68B-3927-416C-BBCF-07892C60EBB3}" sibTransId="{F35421F7-7803-411C-AB08-D210566D0C3D}"/>
    <dgm:cxn modelId="{169FB270-B20C-4D84-A85D-1B70EC23A80E}" type="presOf" srcId="{790F1FA5-932F-4815-98B0-B403A725EEB9}" destId="{E6A76250-5CFA-47F5-8948-52A066969118}" srcOrd="0" destOrd="0" presId="urn:microsoft.com/office/officeart/2018/2/layout/IconLabelList"/>
    <dgm:cxn modelId="{03115F75-8FDC-488C-A806-96B46BE086EB}" srcId="{3CAD54B8-DC4A-4F2E-B4DB-B0EAD47C06CE}" destId="{C424DD1A-74D3-48E3-9588-4038F3820996}" srcOrd="1" destOrd="0" parTransId="{99B9F319-AF7F-41DD-8314-4D766446D533}" sibTransId="{4644751F-06CB-4D6D-A806-DE374ED6B3FA}"/>
    <dgm:cxn modelId="{633D2176-0206-4DCB-B75C-7D40688A0E9F}" srcId="{3CAD54B8-DC4A-4F2E-B4DB-B0EAD47C06CE}" destId="{6C06D0D2-E092-48B3-8242-FBC020B2C29B}" srcOrd="3" destOrd="0" parTransId="{9F089B96-88A6-48FA-886C-B0F66EBF197D}" sibTransId="{5AE15284-4E33-4BF4-A80B-0A67F25715E3}"/>
    <dgm:cxn modelId="{03B344C3-067F-4B5B-9471-6764162E3730}" type="presOf" srcId="{C424DD1A-74D3-48E3-9588-4038F3820996}" destId="{514C3D82-0B55-4FA8-AEB5-4929C6878AE8}" srcOrd="0" destOrd="0" presId="urn:microsoft.com/office/officeart/2018/2/layout/IconLabelList"/>
    <dgm:cxn modelId="{C4D198C4-5F87-4EFE-8717-583578526444}" type="presOf" srcId="{3CAD54B8-DC4A-4F2E-B4DB-B0EAD47C06CE}" destId="{199E6980-CEF2-4C06-8753-33E54FF6A8A0}" srcOrd="0" destOrd="0" presId="urn:microsoft.com/office/officeart/2018/2/layout/IconLabelList"/>
    <dgm:cxn modelId="{405520C5-E436-4967-B942-E8515DA8750E}" type="presOf" srcId="{7C7E68D3-BEA4-49DD-8E75-669375D61D89}" destId="{1CCFC2DD-048D-4565-A224-41F46EF59A4C}" srcOrd="0" destOrd="0" presId="urn:microsoft.com/office/officeart/2018/2/layout/IconLabelList"/>
    <dgm:cxn modelId="{394B5CD6-EA66-4CEB-8700-AEC4F53C5C38}" type="presOf" srcId="{DF24493D-FD32-4B76-AFAC-34A183A529F7}" destId="{57561D64-FFAD-4118-A3E0-588866850C3C}" srcOrd="0" destOrd="0" presId="urn:microsoft.com/office/officeart/2018/2/layout/IconLabelList"/>
    <dgm:cxn modelId="{C6A390DE-81B8-467D-B09F-BAEEFE7D7B5D}" type="presOf" srcId="{6C06D0D2-E092-48B3-8242-FBC020B2C29B}" destId="{098A7F6D-28D5-4FEE-951B-2764F1132D47}" srcOrd="0" destOrd="0" presId="urn:microsoft.com/office/officeart/2018/2/layout/IconLabelList"/>
    <dgm:cxn modelId="{240683E7-4B54-45E9-817A-87885F6435C9}" srcId="{3CAD54B8-DC4A-4F2E-B4DB-B0EAD47C06CE}" destId="{DF24493D-FD32-4B76-AFAC-34A183A529F7}" srcOrd="2" destOrd="0" parTransId="{C27A38E9-6855-40D9-8990-4E151454DA6B}" sibTransId="{8370D3D0-513A-4C58-B6B1-552A7B2CCF3D}"/>
    <dgm:cxn modelId="{6FC62973-709C-4812-A1A8-9E4176112F06}" type="presParOf" srcId="{199E6980-CEF2-4C06-8753-33E54FF6A8A0}" destId="{45E9F6DF-9687-4C56-AEA5-811665F93191}" srcOrd="0" destOrd="0" presId="urn:microsoft.com/office/officeart/2018/2/layout/IconLabelList"/>
    <dgm:cxn modelId="{6A80E93C-CC6E-4B3E-B0A8-79CDA4EB35A2}" type="presParOf" srcId="{45E9F6DF-9687-4C56-AEA5-811665F93191}" destId="{7F08A0B4-ACB6-465A-8297-3FAA27F205C3}" srcOrd="0" destOrd="0" presId="urn:microsoft.com/office/officeart/2018/2/layout/IconLabelList"/>
    <dgm:cxn modelId="{42130439-C255-4321-8066-85AADB879205}" type="presParOf" srcId="{45E9F6DF-9687-4C56-AEA5-811665F93191}" destId="{0E8F25EE-1871-4F8C-9A71-A2187DC4315C}" srcOrd="1" destOrd="0" presId="urn:microsoft.com/office/officeart/2018/2/layout/IconLabelList"/>
    <dgm:cxn modelId="{7744D4AA-73C6-4E9E-9DD4-EE2ED69C5C6C}" type="presParOf" srcId="{45E9F6DF-9687-4C56-AEA5-811665F93191}" destId="{E6A76250-5CFA-47F5-8948-52A066969118}" srcOrd="2" destOrd="0" presId="urn:microsoft.com/office/officeart/2018/2/layout/IconLabelList"/>
    <dgm:cxn modelId="{F26491FC-BD83-4815-A95E-F7C917B65FB1}" type="presParOf" srcId="{199E6980-CEF2-4C06-8753-33E54FF6A8A0}" destId="{832F1147-4E8F-4D02-A592-1B1261193308}" srcOrd="1" destOrd="0" presId="urn:microsoft.com/office/officeart/2018/2/layout/IconLabelList"/>
    <dgm:cxn modelId="{97F12498-82C4-4963-8E6D-5C0CCA7020A9}" type="presParOf" srcId="{199E6980-CEF2-4C06-8753-33E54FF6A8A0}" destId="{BF7BD2A0-E66E-41E1-BD7D-743EE85EF3AB}" srcOrd="2" destOrd="0" presId="urn:microsoft.com/office/officeart/2018/2/layout/IconLabelList"/>
    <dgm:cxn modelId="{F718598D-ED0C-4A75-A38D-07202CC3F559}" type="presParOf" srcId="{BF7BD2A0-E66E-41E1-BD7D-743EE85EF3AB}" destId="{3039A10B-DAD9-4577-A9B5-97C5339B87D0}" srcOrd="0" destOrd="0" presId="urn:microsoft.com/office/officeart/2018/2/layout/IconLabelList"/>
    <dgm:cxn modelId="{535EEF9D-00C0-486E-BB0B-3B565386A287}" type="presParOf" srcId="{BF7BD2A0-E66E-41E1-BD7D-743EE85EF3AB}" destId="{16F89C09-1D18-4F5A-8C96-99FBCA8C5E43}" srcOrd="1" destOrd="0" presId="urn:microsoft.com/office/officeart/2018/2/layout/IconLabelList"/>
    <dgm:cxn modelId="{18071A02-5BB3-4E8F-BD65-832CB0DF9212}" type="presParOf" srcId="{BF7BD2A0-E66E-41E1-BD7D-743EE85EF3AB}" destId="{514C3D82-0B55-4FA8-AEB5-4929C6878AE8}" srcOrd="2" destOrd="0" presId="urn:microsoft.com/office/officeart/2018/2/layout/IconLabelList"/>
    <dgm:cxn modelId="{8DBB1BFD-F4D2-43F4-96AB-7C29FBE2BEA0}" type="presParOf" srcId="{199E6980-CEF2-4C06-8753-33E54FF6A8A0}" destId="{116F8AC1-35EC-475C-8A78-9F274910D4FB}" srcOrd="3" destOrd="0" presId="urn:microsoft.com/office/officeart/2018/2/layout/IconLabelList"/>
    <dgm:cxn modelId="{2D0F15F1-8919-4A91-BBD8-0CD7DD7C41A9}" type="presParOf" srcId="{199E6980-CEF2-4C06-8753-33E54FF6A8A0}" destId="{9AA02F54-4108-49D4-9851-AE413FDEBDC7}" srcOrd="4" destOrd="0" presId="urn:microsoft.com/office/officeart/2018/2/layout/IconLabelList"/>
    <dgm:cxn modelId="{0F6C0852-5114-4072-B007-F8E6C5763FDC}" type="presParOf" srcId="{9AA02F54-4108-49D4-9851-AE413FDEBDC7}" destId="{CAF9C216-D036-4192-A061-AEDCAAD5D3F9}" srcOrd="0" destOrd="0" presId="urn:microsoft.com/office/officeart/2018/2/layout/IconLabelList"/>
    <dgm:cxn modelId="{454138C5-8FE2-4021-924B-ECEC8BDF2B13}" type="presParOf" srcId="{9AA02F54-4108-49D4-9851-AE413FDEBDC7}" destId="{D4C56253-CA49-4046-9A75-13A8DE5228CF}" srcOrd="1" destOrd="0" presId="urn:microsoft.com/office/officeart/2018/2/layout/IconLabelList"/>
    <dgm:cxn modelId="{C9C42E20-CE75-4688-8A2E-114E96C4641F}" type="presParOf" srcId="{9AA02F54-4108-49D4-9851-AE413FDEBDC7}" destId="{57561D64-FFAD-4118-A3E0-588866850C3C}" srcOrd="2" destOrd="0" presId="urn:microsoft.com/office/officeart/2018/2/layout/IconLabelList"/>
    <dgm:cxn modelId="{882AE933-6282-44C5-B7FD-1760B217F3C7}" type="presParOf" srcId="{199E6980-CEF2-4C06-8753-33E54FF6A8A0}" destId="{B454653D-3EB5-4E2D-B9CD-4DEFFE431A0D}" srcOrd="5" destOrd="0" presId="urn:microsoft.com/office/officeart/2018/2/layout/IconLabelList"/>
    <dgm:cxn modelId="{2BD54563-673E-4B53-B371-C2E0903DC1B1}" type="presParOf" srcId="{199E6980-CEF2-4C06-8753-33E54FF6A8A0}" destId="{7E2FD467-D21A-45B2-BF9B-A73241C3DDCB}" srcOrd="6" destOrd="0" presId="urn:microsoft.com/office/officeart/2018/2/layout/IconLabelList"/>
    <dgm:cxn modelId="{870E69DE-C70A-4CB7-AA61-2D9DB565A2F0}" type="presParOf" srcId="{7E2FD467-D21A-45B2-BF9B-A73241C3DDCB}" destId="{A0973A3C-FBFE-456B-8148-E9A1B1502185}" srcOrd="0" destOrd="0" presId="urn:microsoft.com/office/officeart/2018/2/layout/IconLabelList"/>
    <dgm:cxn modelId="{6F4D6A87-C9CE-4C8A-9CD3-8FE063247619}" type="presParOf" srcId="{7E2FD467-D21A-45B2-BF9B-A73241C3DDCB}" destId="{AB537705-BE52-4EAB-8B82-E8F24C21B8D8}" srcOrd="1" destOrd="0" presId="urn:microsoft.com/office/officeart/2018/2/layout/IconLabelList"/>
    <dgm:cxn modelId="{2EF03801-9BBE-41B3-B4EC-CE5F31901FC3}" type="presParOf" srcId="{7E2FD467-D21A-45B2-BF9B-A73241C3DDCB}" destId="{098A7F6D-28D5-4FEE-951B-2764F1132D47}" srcOrd="2" destOrd="0" presId="urn:microsoft.com/office/officeart/2018/2/layout/IconLabelList"/>
    <dgm:cxn modelId="{53EAA23A-4D59-4E75-AF61-A9C46E69F930}" type="presParOf" srcId="{199E6980-CEF2-4C06-8753-33E54FF6A8A0}" destId="{A6825C04-3982-4396-8B78-6A2A3B6E8A81}" srcOrd="7" destOrd="0" presId="urn:microsoft.com/office/officeart/2018/2/layout/IconLabelList"/>
    <dgm:cxn modelId="{D4FBD984-FCD5-448B-A62F-149FE1ED5BD4}" type="presParOf" srcId="{199E6980-CEF2-4C06-8753-33E54FF6A8A0}" destId="{345AE2E3-271F-4E56-803C-B362C31E200F}" srcOrd="8" destOrd="0" presId="urn:microsoft.com/office/officeart/2018/2/layout/IconLabelList"/>
    <dgm:cxn modelId="{5BDBAFEE-147D-445B-8206-A3F2561AD99B}" type="presParOf" srcId="{345AE2E3-271F-4E56-803C-B362C31E200F}" destId="{FDD58200-9683-4C25-BB65-FEDBE6C9D5C6}" srcOrd="0" destOrd="0" presId="urn:microsoft.com/office/officeart/2018/2/layout/IconLabelList"/>
    <dgm:cxn modelId="{BB319BF3-3634-44E6-A717-9AC8DDFAE98B}" type="presParOf" srcId="{345AE2E3-271F-4E56-803C-B362C31E200F}" destId="{53987D79-E4BA-493A-98AC-4EC7F14B043B}" srcOrd="1" destOrd="0" presId="urn:microsoft.com/office/officeart/2018/2/layout/IconLabelList"/>
    <dgm:cxn modelId="{DF705039-5CD3-4CD6-88E3-16855FDC46F6}" type="presParOf" srcId="{345AE2E3-271F-4E56-803C-B362C31E200F}" destId="{1CCFC2DD-048D-4565-A224-41F46EF59A4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8A0B4-ACB6-465A-8297-3FAA27F205C3}">
      <dsp:nvSpPr>
        <dsp:cNvPr id="0" name=""/>
        <dsp:cNvSpPr/>
      </dsp:nvSpPr>
      <dsp:spPr>
        <a:xfrm>
          <a:off x="264564" y="409191"/>
          <a:ext cx="430312" cy="43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A76250-5CFA-47F5-8948-52A066969118}">
      <dsp:nvSpPr>
        <dsp:cNvPr id="0" name=""/>
        <dsp:cNvSpPr/>
      </dsp:nvSpPr>
      <dsp:spPr>
        <a:xfrm>
          <a:off x="1596" y="984735"/>
          <a:ext cx="956250" cy="38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fr-FR" sz="1100" kern="1200"/>
            <a:t>- Les phrases sont correctes et le lexique disciplinaire utilisé </a:t>
          </a:r>
          <a:endParaRPr lang="en-US" sz="1100" kern="1200"/>
        </a:p>
      </dsp:txBody>
      <dsp:txXfrm>
        <a:off x="1596" y="984735"/>
        <a:ext cx="956250" cy="382500"/>
      </dsp:txXfrm>
    </dsp:sp>
    <dsp:sp modelId="{3039A10B-DAD9-4577-A9B5-97C5339B87D0}">
      <dsp:nvSpPr>
        <dsp:cNvPr id="0" name=""/>
        <dsp:cNvSpPr/>
      </dsp:nvSpPr>
      <dsp:spPr>
        <a:xfrm>
          <a:off x="1388158" y="409191"/>
          <a:ext cx="430312" cy="430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4C3D82-0B55-4FA8-AEB5-4929C6878AE8}">
      <dsp:nvSpPr>
        <dsp:cNvPr id="0" name=""/>
        <dsp:cNvSpPr/>
      </dsp:nvSpPr>
      <dsp:spPr>
        <a:xfrm>
          <a:off x="1125189" y="984735"/>
          <a:ext cx="956250" cy="38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fr-FR" sz="1100" kern="1200"/>
            <a:t>- L’époque et les lieux sont précisés </a:t>
          </a:r>
          <a:endParaRPr lang="en-US" sz="1100" kern="1200"/>
        </a:p>
      </dsp:txBody>
      <dsp:txXfrm>
        <a:off x="1125189" y="984735"/>
        <a:ext cx="956250" cy="382500"/>
      </dsp:txXfrm>
    </dsp:sp>
    <dsp:sp modelId="{CAF9C216-D036-4192-A061-AEDCAAD5D3F9}">
      <dsp:nvSpPr>
        <dsp:cNvPr id="0" name=""/>
        <dsp:cNvSpPr/>
      </dsp:nvSpPr>
      <dsp:spPr>
        <a:xfrm>
          <a:off x="264564" y="1606298"/>
          <a:ext cx="430312" cy="430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561D64-FFAD-4118-A3E0-588866850C3C}">
      <dsp:nvSpPr>
        <dsp:cNvPr id="0" name=""/>
        <dsp:cNvSpPr/>
      </dsp:nvSpPr>
      <dsp:spPr>
        <a:xfrm>
          <a:off x="1596" y="2181842"/>
          <a:ext cx="956250" cy="38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fr-FR" sz="1100" kern="1200" dirty="0"/>
            <a:t>- Le contexte, le déroulement sont présentés</a:t>
          </a:r>
          <a:endParaRPr lang="en-US" sz="1100" kern="1200" dirty="0"/>
        </a:p>
      </dsp:txBody>
      <dsp:txXfrm>
        <a:off x="1596" y="2181842"/>
        <a:ext cx="956250" cy="382500"/>
      </dsp:txXfrm>
    </dsp:sp>
    <dsp:sp modelId="{A0973A3C-FBFE-456B-8148-E9A1B1502185}">
      <dsp:nvSpPr>
        <dsp:cNvPr id="0" name=""/>
        <dsp:cNvSpPr/>
      </dsp:nvSpPr>
      <dsp:spPr>
        <a:xfrm>
          <a:off x="1388158" y="1606298"/>
          <a:ext cx="430312" cy="4303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8A7F6D-28D5-4FEE-951B-2764F1132D47}">
      <dsp:nvSpPr>
        <dsp:cNvPr id="0" name=""/>
        <dsp:cNvSpPr/>
      </dsp:nvSpPr>
      <dsp:spPr>
        <a:xfrm>
          <a:off x="1125189" y="2181842"/>
          <a:ext cx="956250" cy="38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fr-FR" sz="1100" kern="1200"/>
            <a:t>- Le rôle des acteurs sont clairement identifiés.</a:t>
          </a:r>
          <a:endParaRPr lang="en-US" sz="1100" kern="1200"/>
        </a:p>
      </dsp:txBody>
      <dsp:txXfrm>
        <a:off x="1125189" y="2181842"/>
        <a:ext cx="956250" cy="382500"/>
      </dsp:txXfrm>
    </dsp:sp>
    <dsp:sp modelId="{FDD58200-9683-4C25-BB65-FEDBE6C9D5C6}">
      <dsp:nvSpPr>
        <dsp:cNvPr id="0" name=""/>
        <dsp:cNvSpPr/>
      </dsp:nvSpPr>
      <dsp:spPr>
        <a:xfrm>
          <a:off x="826361" y="2803405"/>
          <a:ext cx="430312" cy="4303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CFC2DD-048D-4565-A224-41F46EF59A4C}">
      <dsp:nvSpPr>
        <dsp:cNvPr id="0" name=""/>
        <dsp:cNvSpPr/>
      </dsp:nvSpPr>
      <dsp:spPr>
        <a:xfrm>
          <a:off x="563393" y="3378949"/>
          <a:ext cx="956250" cy="38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fr-FR" sz="1100" kern="1200"/>
            <a:t>- L’abolition de l’esclavage et le mémorial sont mentionnés</a:t>
          </a:r>
          <a:endParaRPr lang="en-US" sz="1100" kern="1200"/>
        </a:p>
      </dsp:txBody>
      <dsp:txXfrm>
        <a:off x="563393" y="3378949"/>
        <a:ext cx="956250" cy="3825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10/12/2023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10/12/2023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10/12/2023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10/12/2023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10/12/2023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10/12/2023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10/12/2023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10/12/2023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10/12/2023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10/12/2023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10/12/2023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10/12/2023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gallimard.fr/Catalogue/MERCURE-DE-FRANCE/Le-Temps-retrouve-format-poche"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nonafaustine.virb.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5" name="Rectangle 1054">
            <a:extLst>
              <a:ext uri="{FF2B5EF4-FFF2-40B4-BE49-F238E27FC236}">
                <a16:creationId xmlns:a16="http://schemas.microsoft.com/office/drawing/2014/main" id="{E87F6C97-D6CE-253A-7C0D-3F0752C8D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0"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46F334E-CFF3-83DA-FF7B-69A2D7BFA732}"/>
              </a:ext>
            </a:extLst>
          </p:cNvPr>
          <p:cNvSpPr>
            <a:spLocks noGrp="1"/>
          </p:cNvSpPr>
          <p:nvPr>
            <p:ph type="ctrTitle"/>
          </p:nvPr>
        </p:nvSpPr>
        <p:spPr>
          <a:xfrm>
            <a:off x="534002" y="247649"/>
            <a:ext cx="7923784" cy="1219200"/>
          </a:xfrm>
        </p:spPr>
        <p:txBody>
          <a:bodyPr vert="horz" lIns="91440" tIns="45720" rIns="91440" bIns="45720" rtlCol="0" anchor="ctr">
            <a:normAutofit/>
          </a:bodyPr>
          <a:lstStyle/>
          <a:p>
            <a:pPr algn="l"/>
            <a:r>
              <a:rPr lang="en-US" sz="3500"/>
              <a:t>Une proposition pluridisciplinaire</a:t>
            </a:r>
            <a:br>
              <a:rPr lang="en-US" sz="3500"/>
            </a:br>
            <a:r>
              <a:rPr lang="en-US" sz="3500"/>
              <a:t>en 2</a:t>
            </a:r>
            <a:r>
              <a:rPr lang="en-US" sz="3500" baseline="30000"/>
              <a:t>nde</a:t>
            </a:r>
            <a:r>
              <a:rPr lang="en-US" sz="3500"/>
              <a:t> BAC PRO</a:t>
            </a:r>
          </a:p>
        </p:txBody>
      </p:sp>
      <p:pic>
        <p:nvPicPr>
          <p:cNvPr id="1026" name="Picture 2" descr="Esclaves noirs dans une plantation de canne à sucre, gravure anglaise de 1826">
            <a:extLst>
              <a:ext uri="{FF2B5EF4-FFF2-40B4-BE49-F238E27FC236}">
                <a16:creationId xmlns:a16="http://schemas.microsoft.com/office/drawing/2014/main" id="{9A703916-6489-BC8E-69E7-EDA8D9E3A0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r="12500"/>
          <a:stretch/>
        </p:blipFill>
        <p:spPr bwMode="auto">
          <a:xfrm>
            <a:off x="575407" y="2384714"/>
            <a:ext cx="4965313" cy="3723985"/>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025DADA3-26E0-0205-FE5B-DD78786F310F}"/>
              </a:ext>
            </a:extLst>
          </p:cNvPr>
          <p:cNvSpPr txBox="1"/>
          <p:nvPr/>
        </p:nvSpPr>
        <p:spPr>
          <a:xfrm>
            <a:off x="5652120" y="5155168"/>
            <a:ext cx="2916473" cy="923330"/>
          </a:xfrm>
          <a:prstGeom prst="rect">
            <a:avLst/>
          </a:prstGeom>
          <a:noFill/>
        </p:spPr>
        <p:txBody>
          <a:bodyPr wrap="square" rtlCol="0">
            <a:spAutoFit/>
          </a:bodyPr>
          <a:lstStyle/>
          <a:p>
            <a:r>
              <a:rPr lang="fr-FR" b="0" i="0" dirty="0">
                <a:solidFill>
                  <a:srgbClr val="5B5D60"/>
                </a:solidFill>
                <a:effectLst/>
                <a:latin typeface="franklingothicbook"/>
              </a:rPr>
              <a:t>Esclaves noirs dans une plantation de canne à sucre, gravure anglaise de 1826</a:t>
            </a:r>
            <a:endParaRPr lang="fr-FR" dirty="0"/>
          </a:p>
        </p:txBody>
      </p:sp>
    </p:spTree>
    <p:extLst>
      <p:ext uri="{BB962C8B-B14F-4D97-AF65-F5344CB8AC3E}">
        <p14:creationId xmlns:p14="http://schemas.microsoft.com/office/powerpoint/2010/main" val="221913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a:extLst>
              <a:ext uri="{FF2B5EF4-FFF2-40B4-BE49-F238E27FC236}">
                <a16:creationId xmlns:a16="http://schemas.microsoft.com/office/drawing/2014/main" id="{A54D929B-8125-76CA-1F72-4D91FAC6C2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434" r="12556"/>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09E5CC3A-DB0B-2936-8CBB-4F3B736E05F4}"/>
              </a:ext>
            </a:extLst>
          </p:cNvPr>
          <p:cNvSpPr txBox="1"/>
          <p:nvPr/>
        </p:nvSpPr>
        <p:spPr>
          <a:xfrm>
            <a:off x="7308304" y="404664"/>
            <a:ext cx="1728192" cy="4247317"/>
          </a:xfrm>
          <a:prstGeom prst="rect">
            <a:avLst/>
          </a:prstGeom>
          <a:solidFill>
            <a:schemeClr val="bg1"/>
          </a:solidFill>
        </p:spPr>
        <p:txBody>
          <a:bodyPr wrap="square" rtlCol="0">
            <a:spAutoFit/>
          </a:bodyPr>
          <a:lstStyle/>
          <a:p>
            <a:r>
              <a:rPr lang="fr-FR" b="0" i="1" dirty="0">
                <a:solidFill>
                  <a:srgbClr val="1C2529"/>
                </a:solidFill>
                <a:effectLst/>
                <a:latin typeface="Raleway" pitchFamily="2" charset="0"/>
              </a:rPr>
              <a:t>Planche représentant un navire négrier dans l'ouvrage, Affaire de la Vigilante, bâtiment négrier de Nantes, 1823, AD14, BH/BR/21231</a:t>
            </a:r>
          </a:p>
          <a:p>
            <a:r>
              <a:rPr lang="fr-FR" i="1" dirty="0">
                <a:solidFill>
                  <a:srgbClr val="1C2529"/>
                </a:solidFill>
                <a:latin typeface="Raleway" pitchFamily="2" charset="0"/>
              </a:rPr>
              <a:t>Source : archives du Calvados</a:t>
            </a:r>
            <a:endParaRPr lang="fr-FR" dirty="0"/>
          </a:p>
        </p:txBody>
      </p:sp>
    </p:spTree>
    <p:extLst>
      <p:ext uri="{BB962C8B-B14F-4D97-AF65-F5344CB8AC3E}">
        <p14:creationId xmlns:p14="http://schemas.microsoft.com/office/powerpoint/2010/main" val="276869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a:extLst>
              <a:ext uri="{FF2B5EF4-FFF2-40B4-BE49-F238E27FC236}">
                <a16:creationId xmlns:a16="http://schemas.microsoft.com/office/drawing/2014/main" id="{EE10F470-620D-9146-F2C4-512DEFF7959E}"/>
              </a:ext>
            </a:extLst>
          </p:cNvPr>
          <p:cNvGraphicFramePr>
            <a:graphicFrameLocks/>
          </p:cNvGraphicFramePr>
          <p:nvPr>
            <p:extLst>
              <p:ext uri="{D42A27DB-BD31-4B8C-83A1-F6EECF244321}">
                <p14:modId xmlns:p14="http://schemas.microsoft.com/office/powerpoint/2010/main" val="1336486010"/>
              </p:ext>
            </p:extLst>
          </p:nvPr>
        </p:nvGraphicFramePr>
        <p:xfrm>
          <a:off x="323528" y="283180"/>
          <a:ext cx="8568951" cy="6405381"/>
        </p:xfrm>
        <a:graphic>
          <a:graphicData uri="http://schemas.openxmlformats.org/drawingml/2006/table">
            <a:tbl>
              <a:tblPr firstRow="1" bandRow="1">
                <a:tableStyleId>{5940675A-B579-460E-94D1-54222C63F5DA}</a:tableStyleId>
              </a:tblPr>
              <a:tblGrid>
                <a:gridCol w="1713790">
                  <a:extLst>
                    <a:ext uri="{9D8B030D-6E8A-4147-A177-3AD203B41FA5}">
                      <a16:colId xmlns:a16="http://schemas.microsoft.com/office/drawing/2014/main" val="20000"/>
                    </a:ext>
                  </a:extLst>
                </a:gridCol>
                <a:gridCol w="1713790">
                  <a:extLst>
                    <a:ext uri="{9D8B030D-6E8A-4147-A177-3AD203B41FA5}">
                      <a16:colId xmlns:a16="http://schemas.microsoft.com/office/drawing/2014/main" val="20001"/>
                    </a:ext>
                  </a:extLst>
                </a:gridCol>
                <a:gridCol w="1468965">
                  <a:extLst>
                    <a:ext uri="{9D8B030D-6E8A-4147-A177-3AD203B41FA5}">
                      <a16:colId xmlns:a16="http://schemas.microsoft.com/office/drawing/2014/main" val="20002"/>
                    </a:ext>
                  </a:extLst>
                </a:gridCol>
                <a:gridCol w="1656183">
                  <a:extLst>
                    <a:ext uri="{9D8B030D-6E8A-4147-A177-3AD203B41FA5}">
                      <a16:colId xmlns:a16="http://schemas.microsoft.com/office/drawing/2014/main" val="20003"/>
                    </a:ext>
                  </a:extLst>
                </a:gridCol>
                <a:gridCol w="2016223">
                  <a:extLst>
                    <a:ext uri="{9D8B030D-6E8A-4147-A177-3AD203B41FA5}">
                      <a16:colId xmlns:a16="http://schemas.microsoft.com/office/drawing/2014/main" val="20004"/>
                    </a:ext>
                  </a:extLst>
                </a:gridCol>
              </a:tblGrid>
              <a:tr h="620879">
                <a:tc>
                  <a:txBody>
                    <a:bodyPr/>
                    <a:lstStyle/>
                    <a:p>
                      <a:r>
                        <a:rPr lang="fr-FR" dirty="0"/>
                        <a:t>Séance</a:t>
                      </a:r>
                    </a:p>
                  </a:txBody>
                  <a:tcPr/>
                </a:tc>
                <a:tc>
                  <a:txBody>
                    <a:bodyPr/>
                    <a:lstStyle/>
                    <a:p>
                      <a:r>
                        <a:rPr lang="fr-FR" dirty="0"/>
                        <a:t>Objectifs</a:t>
                      </a:r>
                    </a:p>
                  </a:txBody>
                  <a:tcPr/>
                </a:tc>
                <a:tc>
                  <a:txBody>
                    <a:bodyPr/>
                    <a:lstStyle/>
                    <a:p>
                      <a:r>
                        <a:rPr lang="fr-FR" dirty="0"/>
                        <a:t>Problématique</a:t>
                      </a:r>
                    </a:p>
                  </a:txBody>
                  <a:tcPr/>
                </a:tc>
                <a:tc>
                  <a:txBody>
                    <a:bodyPr/>
                    <a:lstStyle/>
                    <a:p>
                      <a:r>
                        <a:rPr lang="fr-FR" dirty="0"/>
                        <a:t>Support(s)</a:t>
                      </a:r>
                    </a:p>
                  </a:txBody>
                  <a:tcPr/>
                </a:tc>
                <a:tc>
                  <a:txBody>
                    <a:bodyPr/>
                    <a:lstStyle/>
                    <a:p>
                      <a:r>
                        <a:rPr lang="fr-FR" dirty="0"/>
                        <a:t>Activités élèves</a:t>
                      </a:r>
                    </a:p>
                  </a:txBody>
                  <a:tcPr/>
                </a:tc>
                <a:extLst>
                  <a:ext uri="{0D108BD9-81ED-4DB2-BD59-A6C34878D82A}">
                    <a16:rowId xmlns:a16="http://schemas.microsoft.com/office/drawing/2014/main" val="10000"/>
                  </a:ext>
                </a:extLst>
              </a:tr>
              <a:tr h="5765301">
                <a:tc>
                  <a:txBody>
                    <a:bodyPr/>
                    <a:lstStyle/>
                    <a:p>
                      <a:r>
                        <a:rPr lang="fr-FR" dirty="0"/>
                        <a:t>Séance 3</a:t>
                      </a:r>
                    </a:p>
                  </a:txBody>
                  <a:tcPr/>
                </a:tc>
                <a:tc>
                  <a:txBody>
                    <a:bodyPr/>
                    <a:lstStyle/>
                    <a:p>
                      <a:r>
                        <a:rPr lang="fr-FR" sz="1400" dirty="0"/>
                        <a:t>Montrer l’importance du point de vue dans le récit l’autobiographique</a:t>
                      </a:r>
                    </a:p>
                  </a:txBody>
                  <a:tcPr/>
                </a:tc>
                <a:tc>
                  <a:txBody>
                    <a:bodyPr/>
                    <a:lstStyle/>
                    <a:p>
                      <a:r>
                        <a:rPr lang="fr-FR" sz="1600" dirty="0"/>
                        <a:t>Comment le témoignage d’</a:t>
                      </a:r>
                      <a:r>
                        <a:rPr lang="fr-FR" sz="1600" dirty="0" err="1"/>
                        <a:t>Olaudah</a:t>
                      </a:r>
                      <a:r>
                        <a:rPr lang="fr-FR" sz="1600" dirty="0"/>
                        <a:t> </a:t>
                      </a:r>
                      <a:r>
                        <a:rPr lang="fr-FR" sz="1600" dirty="0" err="1"/>
                        <a:t>Equiano</a:t>
                      </a:r>
                      <a:r>
                        <a:rPr lang="fr-FR" sz="1600" dirty="0"/>
                        <a:t> apporte des éléments essentiels pour comprendre l’esclavage ?</a:t>
                      </a:r>
                    </a:p>
                  </a:txBody>
                  <a:tcPr/>
                </a:tc>
                <a:tc>
                  <a:txBody>
                    <a:bodyPr/>
                    <a:lstStyle/>
                    <a:p>
                      <a:r>
                        <a:rPr lang="fr-FR" sz="1600" b="0" i="1" kern="1200" dirty="0">
                          <a:solidFill>
                            <a:schemeClr val="tx1"/>
                          </a:solidFill>
                          <a:effectLst/>
                          <a:latin typeface="+mn-lt"/>
                          <a:ea typeface="+mn-ea"/>
                          <a:cs typeface="+mn-cs"/>
                        </a:rPr>
                        <a:t>Ma véridique histoire. Africain, esclave en Amérique, homme libre</a:t>
                      </a:r>
                      <a:r>
                        <a:rPr lang="fr-FR" sz="1600" b="0" i="0" kern="1200" dirty="0">
                          <a:solidFill>
                            <a:schemeClr val="tx1"/>
                          </a:solidFill>
                          <a:effectLst/>
                          <a:latin typeface="+mn-lt"/>
                          <a:ea typeface="+mn-ea"/>
                          <a:cs typeface="+mn-cs"/>
                        </a:rPr>
                        <a:t>, </a:t>
                      </a:r>
                      <a:r>
                        <a:rPr lang="fr-FR" sz="1600" b="0" i="0" kern="1200" dirty="0" err="1">
                          <a:solidFill>
                            <a:schemeClr val="tx1"/>
                          </a:solidFill>
                          <a:effectLst/>
                          <a:latin typeface="+mn-lt"/>
                          <a:ea typeface="+mn-ea"/>
                          <a:cs typeface="+mn-cs"/>
                        </a:rPr>
                        <a:t>Olaudah</a:t>
                      </a:r>
                      <a:r>
                        <a:rPr lang="fr-FR" sz="1600" b="0" i="0" kern="1200" dirty="0">
                          <a:solidFill>
                            <a:schemeClr val="tx1"/>
                          </a:solidFill>
                          <a:effectLst/>
                          <a:latin typeface="+mn-lt"/>
                          <a:ea typeface="+mn-ea"/>
                          <a:cs typeface="+mn-cs"/>
                        </a:rPr>
                        <a:t> </a:t>
                      </a:r>
                      <a:r>
                        <a:rPr lang="fr-FR" sz="1600" b="0" i="0" kern="1200" dirty="0" err="1">
                          <a:solidFill>
                            <a:schemeClr val="tx1"/>
                          </a:solidFill>
                          <a:effectLst/>
                          <a:latin typeface="+mn-lt"/>
                          <a:ea typeface="+mn-ea"/>
                          <a:cs typeface="+mn-cs"/>
                        </a:rPr>
                        <a:t>Equiano</a:t>
                      </a:r>
                      <a:r>
                        <a:rPr lang="fr-FR" sz="1600" b="0" i="0" kern="1200" dirty="0">
                          <a:solidFill>
                            <a:schemeClr val="tx1"/>
                          </a:solidFill>
                          <a:effectLst/>
                          <a:latin typeface="+mn-lt"/>
                          <a:ea typeface="+mn-ea"/>
                          <a:cs typeface="+mn-cs"/>
                        </a:rPr>
                        <a:t>. Collection </a:t>
                      </a:r>
                      <a:r>
                        <a:rPr lang="fr-FR" sz="1600" b="0" i="0" u="none" strike="noStrike" kern="1200" dirty="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Le Temps retrouvé, format poche</a:t>
                      </a:r>
                      <a:r>
                        <a:rPr lang="fr-FR" sz="1600" b="0" i="0" kern="1200" dirty="0">
                          <a:solidFill>
                            <a:schemeClr val="tx1"/>
                          </a:solidFill>
                          <a:effectLst/>
                          <a:latin typeface="+mn-lt"/>
                          <a:ea typeface="+mn-ea"/>
                          <a:cs typeface="+mn-cs"/>
                        </a:rPr>
                        <a:t>, Mercure de France</a:t>
                      </a:r>
                    </a:p>
                    <a:p>
                      <a:endParaRPr lang="fr-FR" sz="1600" dirty="0"/>
                    </a:p>
                  </a:txBody>
                  <a:tcPr/>
                </a:tc>
                <a:tc>
                  <a:txBody>
                    <a:bodyPr/>
                    <a:lstStyle/>
                    <a:p>
                      <a:r>
                        <a:rPr lang="fr-FR" sz="1600" dirty="0"/>
                        <a:t>Lire le texte.</a:t>
                      </a:r>
                    </a:p>
                    <a:p>
                      <a:r>
                        <a:rPr lang="fr-FR" sz="1600" dirty="0"/>
                        <a:t>Qui est le narrateur ? Qui sont ses bourreaux ?</a:t>
                      </a:r>
                    </a:p>
                    <a:p>
                      <a:r>
                        <a:rPr lang="fr-FR" sz="1600" dirty="0"/>
                        <a:t>Quelles informations apporte-t-il sur</a:t>
                      </a:r>
                    </a:p>
                    <a:p>
                      <a:r>
                        <a:rPr lang="fr-FR" sz="1600" dirty="0"/>
                        <a:t>les conditions de la traversée ?</a:t>
                      </a:r>
                    </a:p>
                    <a:p>
                      <a:r>
                        <a:rPr lang="fr-FR" sz="1600" dirty="0"/>
                        <a:t>Montrer comment le texte retranscrit la violence de la traversée ?</a:t>
                      </a:r>
                    </a:p>
                    <a:p>
                      <a:r>
                        <a:rPr lang="fr-FR" sz="1600" dirty="0"/>
                        <a:t>Faire le lien avec les documents de la séance précédente. </a:t>
                      </a:r>
                    </a:p>
                    <a:p>
                      <a:r>
                        <a:rPr lang="fr-FR" sz="1600" dirty="0"/>
                        <a:t>Rédiger une lettre dans laquelle vous dénoncer les traitements inhumains dont est victime </a:t>
                      </a:r>
                      <a:r>
                        <a:rPr lang="fr-FR" sz="1600" dirty="0" err="1"/>
                        <a:t>Olaudah</a:t>
                      </a:r>
                      <a:r>
                        <a:rPr lang="fr-FR" sz="1600" dirty="0"/>
                        <a:t> </a:t>
                      </a:r>
                      <a:r>
                        <a:rPr lang="fr-FR" sz="1600" dirty="0" err="1"/>
                        <a:t>Equiano</a:t>
                      </a:r>
                      <a:r>
                        <a:rPr lang="fr-FR" sz="1600" dirty="0"/>
                        <a:t>.</a:t>
                      </a:r>
                    </a:p>
                    <a:p>
                      <a:endParaRPr lang="fr-FR"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390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a:extLst>
              <a:ext uri="{FF2B5EF4-FFF2-40B4-BE49-F238E27FC236}">
                <a16:creationId xmlns:a16="http://schemas.microsoft.com/office/drawing/2014/main" id="{51A7794D-7387-7C6D-4D0A-A023E8873887}"/>
              </a:ext>
            </a:extLst>
          </p:cNvPr>
          <p:cNvGraphicFramePr>
            <a:graphicFrameLocks/>
          </p:cNvGraphicFramePr>
          <p:nvPr>
            <p:extLst>
              <p:ext uri="{D42A27DB-BD31-4B8C-83A1-F6EECF244321}">
                <p14:modId xmlns:p14="http://schemas.microsoft.com/office/powerpoint/2010/main" val="2655788825"/>
              </p:ext>
            </p:extLst>
          </p:nvPr>
        </p:nvGraphicFramePr>
        <p:xfrm>
          <a:off x="457200" y="881380"/>
          <a:ext cx="8229600" cy="5826760"/>
        </p:xfrm>
        <a:graphic>
          <a:graphicData uri="http://schemas.openxmlformats.org/drawingml/2006/table">
            <a:tbl>
              <a:tblPr firstRow="1" bandRow="1">
                <a:tableStyleId>{5940675A-B579-460E-94D1-54222C63F5DA}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15048">
                  <a:extLst>
                    <a:ext uri="{9D8B030D-6E8A-4147-A177-3AD203B41FA5}">
                      <a16:colId xmlns:a16="http://schemas.microsoft.com/office/drawing/2014/main" val="20002"/>
                    </a:ext>
                  </a:extLst>
                </a:gridCol>
                <a:gridCol w="1676792">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fr-FR" dirty="0"/>
                        <a:t>Séance</a:t>
                      </a:r>
                    </a:p>
                  </a:txBody>
                  <a:tcPr/>
                </a:tc>
                <a:tc>
                  <a:txBody>
                    <a:bodyPr/>
                    <a:lstStyle/>
                    <a:p>
                      <a:r>
                        <a:rPr lang="fr-FR" dirty="0"/>
                        <a:t>Objectifs</a:t>
                      </a:r>
                    </a:p>
                  </a:txBody>
                  <a:tcPr/>
                </a:tc>
                <a:tc>
                  <a:txBody>
                    <a:bodyPr/>
                    <a:lstStyle/>
                    <a:p>
                      <a:r>
                        <a:rPr lang="fr-FR" dirty="0"/>
                        <a:t>Problématique</a:t>
                      </a:r>
                    </a:p>
                  </a:txBody>
                  <a:tcPr/>
                </a:tc>
                <a:tc>
                  <a:txBody>
                    <a:bodyPr/>
                    <a:lstStyle/>
                    <a:p>
                      <a:r>
                        <a:rPr lang="fr-FR" dirty="0"/>
                        <a:t>Support(s)</a:t>
                      </a:r>
                    </a:p>
                  </a:txBody>
                  <a:tcPr/>
                </a:tc>
                <a:tc>
                  <a:txBody>
                    <a:bodyPr/>
                    <a:lstStyle/>
                    <a:p>
                      <a:r>
                        <a:rPr lang="fr-FR" dirty="0"/>
                        <a:t>Activités élèves</a:t>
                      </a:r>
                    </a:p>
                  </a:txBody>
                  <a:tcPr/>
                </a:tc>
                <a:extLst>
                  <a:ext uri="{0D108BD9-81ED-4DB2-BD59-A6C34878D82A}">
                    <a16:rowId xmlns:a16="http://schemas.microsoft.com/office/drawing/2014/main" val="10000"/>
                  </a:ext>
                </a:extLst>
              </a:tr>
              <a:tr h="370840">
                <a:tc>
                  <a:txBody>
                    <a:bodyPr/>
                    <a:lstStyle/>
                    <a:p>
                      <a:r>
                        <a:rPr lang="fr-FR" dirty="0"/>
                        <a:t>Séance 4</a:t>
                      </a:r>
                    </a:p>
                  </a:txBody>
                  <a:tcPr/>
                </a:tc>
                <a:tc>
                  <a:txBody>
                    <a:bodyPr/>
                    <a:lstStyle/>
                    <a:p>
                      <a:r>
                        <a:rPr lang="fr-FR" sz="1400" dirty="0"/>
                        <a:t>Revoir les éléments de l’autobiographie et repérer la spécificité de celle de Frederick Douglass</a:t>
                      </a:r>
                    </a:p>
                  </a:txBody>
                  <a:tcPr/>
                </a:tc>
                <a:tc>
                  <a:txBody>
                    <a:bodyPr/>
                    <a:lstStyle/>
                    <a:p>
                      <a:r>
                        <a:rPr lang="fr-FR" sz="1600" dirty="0"/>
                        <a:t>En quoi une autobiographie peut-elle constituer un témoignage ?</a:t>
                      </a:r>
                    </a:p>
                  </a:txBody>
                  <a:tcPr/>
                </a:tc>
                <a:tc>
                  <a:txBody>
                    <a:bodyPr/>
                    <a:lstStyle/>
                    <a:p>
                      <a:r>
                        <a:rPr lang="fr-FR" sz="1600" i="1" dirty="0"/>
                        <a:t>Vie d’un esclave américain, écrite par lui-même</a:t>
                      </a:r>
                      <a:r>
                        <a:rPr lang="fr-FR" sz="1600" i="0" dirty="0"/>
                        <a:t> Frederick Douglass, Ed. petite biblio PAYOT classiques. P.39 à 43</a:t>
                      </a:r>
                    </a:p>
                    <a:p>
                      <a:r>
                        <a:rPr lang="fr-FR" sz="1600" i="0" dirty="0"/>
                        <a:t>« Je suis né à </a:t>
                      </a:r>
                      <a:r>
                        <a:rPr lang="fr-FR" sz="1600" i="0" dirty="0" err="1"/>
                        <a:t>Tuckahoe</a:t>
                      </a:r>
                      <a:r>
                        <a:rPr lang="fr-FR" sz="1600" i="0" dirty="0"/>
                        <a:t>…protéger et défendre. »</a:t>
                      </a:r>
                      <a:endParaRPr lang="fr-FR" sz="1600" i="1" dirty="0"/>
                    </a:p>
                  </a:txBody>
                  <a:tcPr/>
                </a:tc>
                <a:tc>
                  <a:txBody>
                    <a:bodyPr/>
                    <a:lstStyle/>
                    <a:p>
                      <a:r>
                        <a:rPr lang="fr-FR" sz="1600" b="0" i="0" kern="1200" dirty="0">
                          <a:solidFill>
                            <a:schemeClr val="tx1"/>
                          </a:solidFill>
                          <a:effectLst/>
                          <a:latin typeface="+mn-lt"/>
                          <a:ea typeface="+mn-ea"/>
                          <a:cs typeface="+mn-cs"/>
                        </a:rPr>
                        <a:t>Quel souvenir évoque l’auteur ? Relevez les indices qui permettent de situer l’extrait ?</a:t>
                      </a:r>
                    </a:p>
                    <a:p>
                      <a:r>
                        <a:rPr lang="fr-FR" sz="1600" b="0" i="0" kern="1200" dirty="0">
                          <a:solidFill>
                            <a:schemeClr val="tx1"/>
                          </a:solidFill>
                          <a:effectLst/>
                          <a:latin typeface="+mn-lt"/>
                          <a:ea typeface="+mn-ea"/>
                          <a:cs typeface="+mn-cs"/>
                        </a:rPr>
                        <a:t>Quelle information devrait connaitre Frederick Douglass sur lui-même ? Quelle réflexion vous inspire cette ignorance ? Mettez en relation cet élément avec d’autres informations du texte.</a:t>
                      </a:r>
                      <a:endParaRPr lang="fr-FR" sz="1600" dirty="0"/>
                    </a:p>
                    <a:p>
                      <a:endParaRPr lang="fr-FR"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58835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a:extLst>
              <a:ext uri="{FF2B5EF4-FFF2-40B4-BE49-F238E27FC236}">
                <a16:creationId xmlns:a16="http://schemas.microsoft.com/office/drawing/2014/main" id="{0F5E8D82-0B63-A508-7710-AED6A3B3CAB4}"/>
              </a:ext>
            </a:extLst>
          </p:cNvPr>
          <p:cNvGraphicFramePr>
            <a:graphicFrameLocks/>
          </p:cNvGraphicFramePr>
          <p:nvPr>
            <p:extLst>
              <p:ext uri="{D42A27DB-BD31-4B8C-83A1-F6EECF244321}">
                <p14:modId xmlns:p14="http://schemas.microsoft.com/office/powerpoint/2010/main" val="549380323"/>
              </p:ext>
            </p:extLst>
          </p:nvPr>
        </p:nvGraphicFramePr>
        <p:xfrm>
          <a:off x="457200" y="881380"/>
          <a:ext cx="8229600" cy="4380260"/>
        </p:xfrm>
        <a:graphic>
          <a:graphicData uri="http://schemas.openxmlformats.org/drawingml/2006/table">
            <a:tbl>
              <a:tblPr firstRow="1" bandRow="1">
                <a:tableStyleId>{5940675A-B579-460E-94D1-54222C63F5DA}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15048">
                  <a:extLst>
                    <a:ext uri="{9D8B030D-6E8A-4147-A177-3AD203B41FA5}">
                      <a16:colId xmlns:a16="http://schemas.microsoft.com/office/drawing/2014/main" val="20002"/>
                    </a:ext>
                  </a:extLst>
                </a:gridCol>
                <a:gridCol w="1676792">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87380">
                <a:tc>
                  <a:txBody>
                    <a:bodyPr/>
                    <a:lstStyle/>
                    <a:p>
                      <a:r>
                        <a:rPr lang="fr-FR" dirty="0"/>
                        <a:t>Séance</a:t>
                      </a:r>
                    </a:p>
                  </a:txBody>
                  <a:tcPr/>
                </a:tc>
                <a:tc>
                  <a:txBody>
                    <a:bodyPr/>
                    <a:lstStyle/>
                    <a:p>
                      <a:r>
                        <a:rPr lang="fr-FR" dirty="0"/>
                        <a:t>Objectifs</a:t>
                      </a:r>
                    </a:p>
                  </a:txBody>
                  <a:tcPr/>
                </a:tc>
                <a:tc>
                  <a:txBody>
                    <a:bodyPr/>
                    <a:lstStyle/>
                    <a:p>
                      <a:r>
                        <a:rPr lang="fr-FR" dirty="0"/>
                        <a:t>Problématique</a:t>
                      </a:r>
                    </a:p>
                  </a:txBody>
                  <a:tcPr/>
                </a:tc>
                <a:tc>
                  <a:txBody>
                    <a:bodyPr/>
                    <a:lstStyle/>
                    <a:p>
                      <a:r>
                        <a:rPr lang="fr-FR" dirty="0"/>
                        <a:t>Support(s)</a:t>
                      </a:r>
                    </a:p>
                  </a:txBody>
                  <a:tcPr/>
                </a:tc>
                <a:tc>
                  <a:txBody>
                    <a:bodyPr/>
                    <a:lstStyle/>
                    <a:p>
                      <a:r>
                        <a:rPr lang="fr-FR" dirty="0"/>
                        <a:t>Activités élèves</a:t>
                      </a:r>
                    </a:p>
                  </a:txBody>
                  <a:tcPr/>
                </a:tc>
                <a:extLst>
                  <a:ext uri="{0D108BD9-81ED-4DB2-BD59-A6C34878D82A}">
                    <a16:rowId xmlns:a16="http://schemas.microsoft.com/office/drawing/2014/main" val="10000"/>
                  </a:ext>
                </a:extLst>
              </a:tr>
              <a:tr h="370840">
                <a:tc>
                  <a:txBody>
                    <a:bodyPr/>
                    <a:lstStyle/>
                    <a:p>
                      <a:r>
                        <a:rPr lang="fr-FR" dirty="0"/>
                        <a:t>Séance 5</a:t>
                      </a:r>
                    </a:p>
                  </a:txBody>
                  <a:tcPr/>
                </a:tc>
                <a:tc>
                  <a:txBody>
                    <a:bodyPr/>
                    <a:lstStyle/>
                    <a:p>
                      <a:r>
                        <a:rPr lang="fr-FR" sz="1600" dirty="0"/>
                        <a:t>Prendre conscience des difficultés de témoigner</a:t>
                      </a:r>
                    </a:p>
                  </a:txBody>
                  <a:tcPr/>
                </a:tc>
                <a:tc>
                  <a:txBody>
                    <a:bodyPr/>
                    <a:lstStyle/>
                    <a:p>
                      <a:r>
                        <a:rPr lang="fr-FR" sz="1600" dirty="0"/>
                        <a:t>Quelles questions peuvent soulever les écritures autobiographiques ? </a:t>
                      </a:r>
                    </a:p>
                  </a:txBody>
                  <a:tcPr/>
                </a:tc>
                <a:tc>
                  <a:txBody>
                    <a:bodyPr/>
                    <a:lstStyle/>
                    <a:p>
                      <a:r>
                        <a:rPr lang="fr-FR" sz="1600" dirty="0"/>
                        <a:t>Autobiographie de Miss Jane Pittman, Ernest </a:t>
                      </a:r>
                      <a:r>
                        <a:rPr lang="fr-FR" sz="1600" dirty="0" err="1"/>
                        <a:t>J.Gaines</a:t>
                      </a:r>
                      <a:r>
                        <a:rPr lang="fr-FR" sz="1600" dirty="0"/>
                        <a:t>, Ed. </a:t>
                      </a:r>
                      <a:r>
                        <a:rPr lang="fr-FR" sz="1600" dirty="0" err="1"/>
                        <a:t>Liana</a:t>
                      </a:r>
                      <a:r>
                        <a:rPr lang="fr-FR" sz="1600" dirty="0"/>
                        <a:t> Levi Piccolo</a:t>
                      </a:r>
                    </a:p>
                  </a:txBody>
                  <a:tcPr/>
                </a:tc>
                <a:tc>
                  <a:txBody>
                    <a:bodyPr/>
                    <a:lstStyle/>
                    <a:p>
                      <a:r>
                        <a:rPr lang="fr-FR" sz="1600" dirty="0"/>
                        <a:t>Lire le texte et le contextualiser.</a:t>
                      </a:r>
                    </a:p>
                    <a:p>
                      <a:r>
                        <a:rPr lang="fr-FR" sz="1600" dirty="0"/>
                        <a:t>Répondre au questionnaire</a:t>
                      </a:r>
                    </a:p>
                    <a:p>
                      <a:r>
                        <a:rPr lang="fr-FR" sz="1600" dirty="0"/>
                        <a:t>Quelles sont les informations supplémentaires apportées sur les conditions de vie des esclaves ?</a:t>
                      </a:r>
                    </a:p>
                    <a:p>
                      <a:r>
                        <a:rPr lang="fr-FR" sz="1600" dirty="0"/>
                        <a:t>Qui raconte ? Pourquoi ? </a:t>
                      </a:r>
                      <a:r>
                        <a:rPr lang="fr-FR" sz="1600" dirty="0">
                          <a:solidFill>
                            <a:srgbClr val="FF0000"/>
                          </a:solidFill>
                        </a:rPr>
                        <a:t>Passage illettrisme et école</a:t>
                      </a:r>
                      <a:endParaRPr lang="fr-FR" sz="1600" dirty="0"/>
                    </a:p>
                    <a:p>
                      <a:endParaRPr lang="fr-FR"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59138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a:extLst>
              <a:ext uri="{FF2B5EF4-FFF2-40B4-BE49-F238E27FC236}">
                <a16:creationId xmlns:a16="http://schemas.microsoft.com/office/drawing/2014/main" id="{4A416907-F8E3-5E66-B08C-F810C629F409}"/>
              </a:ext>
            </a:extLst>
          </p:cNvPr>
          <p:cNvGraphicFramePr>
            <a:graphicFrameLocks/>
          </p:cNvGraphicFramePr>
          <p:nvPr>
            <p:extLst>
              <p:ext uri="{D42A27DB-BD31-4B8C-83A1-F6EECF244321}">
                <p14:modId xmlns:p14="http://schemas.microsoft.com/office/powerpoint/2010/main" val="782504530"/>
              </p:ext>
            </p:extLst>
          </p:nvPr>
        </p:nvGraphicFramePr>
        <p:xfrm>
          <a:off x="457200" y="881380"/>
          <a:ext cx="8229600" cy="4119880"/>
        </p:xfrm>
        <a:graphic>
          <a:graphicData uri="http://schemas.openxmlformats.org/drawingml/2006/table">
            <a:tbl>
              <a:tblPr firstRow="1" bandRow="1">
                <a:tableStyleId>{5940675A-B579-460E-94D1-54222C63F5DA}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15048">
                  <a:extLst>
                    <a:ext uri="{9D8B030D-6E8A-4147-A177-3AD203B41FA5}">
                      <a16:colId xmlns:a16="http://schemas.microsoft.com/office/drawing/2014/main" val="20002"/>
                    </a:ext>
                  </a:extLst>
                </a:gridCol>
                <a:gridCol w="1676792">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fr-FR" dirty="0"/>
                        <a:t>Séance</a:t>
                      </a:r>
                    </a:p>
                  </a:txBody>
                  <a:tcPr/>
                </a:tc>
                <a:tc>
                  <a:txBody>
                    <a:bodyPr/>
                    <a:lstStyle/>
                    <a:p>
                      <a:r>
                        <a:rPr lang="fr-FR" dirty="0"/>
                        <a:t>Objectifs</a:t>
                      </a:r>
                    </a:p>
                  </a:txBody>
                  <a:tcPr/>
                </a:tc>
                <a:tc>
                  <a:txBody>
                    <a:bodyPr/>
                    <a:lstStyle/>
                    <a:p>
                      <a:r>
                        <a:rPr lang="fr-FR" dirty="0"/>
                        <a:t>Problématique</a:t>
                      </a:r>
                    </a:p>
                  </a:txBody>
                  <a:tcPr/>
                </a:tc>
                <a:tc>
                  <a:txBody>
                    <a:bodyPr/>
                    <a:lstStyle/>
                    <a:p>
                      <a:r>
                        <a:rPr lang="fr-FR" dirty="0"/>
                        <a:t>Support(s)</a:t>
                      </a:r>
                    </a:p>
                  </a:txBody>
                  <a:tcPr/>
                </a:tc>
                <a:tc>
                  <a:txBody>
                    <a:bodyPr/>
                    <a:lstStyle/>
                    <a:p>
                      <a:r>
                        <a:rPr lang="fr-FR" dirty="0"/>
                        <a:t>Activités élèves</a:t>
                      </a:r>
                    </a:p>
                  </a:txBody>
                  <a:tcPr/>
                </a:tc>
                <a:extLst>
                  <a:ext uri="{0D108BD9-81ED-4DB2-BD59-A6C34878D82A}">
                    <a16:rowId xmlns:a16="http://schemas.microsoft.com/office/drawing/2014/main" val="10000"/>
                  </a:ext>
                </a:extLst>
              </a:tr>
              <a:tr h="370840">
                <a:tc>
                  <a:txBody>
                    <a:bodyPr/>
                    <a:lstStyle/>
                    <a:p>
                      <a:r>
                        <a:rPr lang="fr-FR" dirty="0"/>
                        <a:t>Séance 5</a:t>
                      </a:r>
                    </a:p>
                  </a:txBody>
                  <a:tcPr/>
                </a:tc>
                <a:tc>
                  <a:txBody>
                    <a:bodyPr/>
                    <a:lstStyle/>
                    <a:p>
                      <a:r>
                        <a:rPr lang="fr-FR" sz="1600" dirty="0"/>
                        <a:t>Une autobiographie récente.</a:t>
                      </a:r>
                    </a:p>
                    <a:p>
                      <a:r>
                        <a:rPr lang="fr-FR" sz="1600" dirty="0"/>
                        <a:t>Travail sur le lexique : réminiscence, trace, vestige, stigmate, commémoration, relique</a:t>
                      </a:r>
                    </a:p>
                  </a:txBody>
                  <a:tcPr/>
                </a:tc>
                <a:tc>
                  <a:txBody>
                    <a:bodyPr/>
                    <a:lstStyle/>
                    <a:p>
                      <a:r>
                        <a:rPr lang="fr-FR" sz="1600" dirty="0"/>
                        <a:t>Témoigne-t-on encore de l’esclavage aujourd’hui ? </a:t>
                      </a:r>
                    </a:p>
                  </a:txBody>
                  <a:tcPr/>
                </a:tc>
                <a:tc>
                  <a:txBody>
                    <a:bodyPr/>
                    <a:lstStyle/>
                    <a:p>
                      <a:r>
                        <a:rPr lang="fr-FR" sz="1600" i="0" dirty="0"/>
                        <a:t>Pages 50 à 52 « Quelques semaines de ce régime …je ne suis qu’un animal. »</a:t>
                      </a:r>
                      <a:endParaRPr lang="fr-FR" sz="1600" i="1" dirty="0"/>
                    </a:p>
                    <a:p>
                      <a:r>
                        <a:rPr lang="fr-FR" sz="1600" i="1" dirty="0"/>
                        <a:t>Ma vie a un prix</a:t>
                      </a:r>
                      <a:r>
                        <a:rPr lang="fr-FR" sz="1600" dirty="0"/>
                        <a:t>, Tina </a:t>
                      </a:r>
                      <a:r>
                        <a:rPr lang="fr-FR" sz="1600" dirty="0" err="1"/>
                        <a:t>Okpara</a:t>
                      </a:r>
                      <a:r>
                        <a:rPr lang="fr-FR" sz="1600" dirty="0"/>
                        <a:t>. Ed. j’ai lu</a:t>
                      </a:r>
                    </a:p>
                  </a:txBody>
                  <a:tcPr/>
                </a:tc>
                <a:tc>
                  <a:txBody>
                    <a:bodyPr/>
                    <a:lstStyle/>
                    <a:p>
                      <a:r>
                        <a:rPr lang="fr-FR" sz="1600" dirty="0"/>
                        <a:t>Répondre aux questions sur le texte.</a:t>
                      </a:r>
                    </a:p>
                    <a:p>
                      <a:r>
                        <a:rPr lang="fr-FR" sz="1600" dirty="0"/>
                        <a:t>Quels éléments du témoignage retrouve-t-on ? </a:t>
                      </a:r>
                    </a:p>
                    <a:p>
                      <a:r>
                        <a:rPr lang="fr-FR" sz="1600" dirty="0"/>
                        <a:t>Reprendre les textes de la séquence et leur attribuer les mots du champ lexical du souvenir le plus adapté. Justifier. </a:t>
                      </a:r>
                    </a:p>
                    <a:p>
                      <a:endParaRPr lang="fr-FR"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75265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a:extLst>
              <a:ext uri="{FF2B5EF4-FFF2-40B4-BE49-F238E27FC236}">
                <a16:creationId xmlns:a16="http://schemas.microsoft.com/office/drawing/2014/main" id="{03D30E2D-C3F9-56B5-1036-7FA9F38C59DE}"/>
              </a:ext>
            </a:extLst>
          </p:cNvPr>
          <p:cNvGraphicFramePr>
            <a:graphicFrameLocks/>
          </p:cNvGraphicFramePr>
          <p:nvPr>
            <p:extLst>
              <p:ext uri="{D42A27DB-BD31-4B8C-83A1-F6EECF244321}">
                <p14:modId xmlns:p14="http://schemas.microsoft.com/office/powerpoint/2010/main" val="3201035728"/>
              </p:ext>
            </p:extLst>
          </p:nvPr>
        </p:nvGraphicFramePr>
        <p:xfrm>
          <a:off x="457200" y="881380"/>
          <a:ext cx="8229600" cy="2809240"/>
        </p:xfrm>
        <a:graphic>
          <a:graphicData uri="http://schemas.openxmlformats.org/drawingml/2006/table">
            <a:tbl>
              <a:tblPr firstRow="1" bandRow="1">
                <a:tableStyleId>{5940675A-B579-460E-94D1-54222C63F5DA}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15048">
                  <a:extLst>
                    <a:ext uri="{9D8B030D-6E8A-4147-A177-3AD203B41FA5}">
                      <a16:colId xmlns:a16="http://schemas.microsoft.com/office/drawing/2014/main" val="20002"/>
                    </a:ext>
                  </a:extLst>
                </a:gridCol>
                <a:gridCol w="1676792">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fr-FR" dirty="0"/>
                        <a:t>Séance</a:t>
                      </a:r>
                    </a:p>
                  </a:txBody>
                  <a:tcPr/>
                </a:tc>
                <a:tc>
                  <a:txBody>
                    <a:bodyPr/>
                    <a:lstStyle/>
                    <a:p>
                      <a:r>
                        <a:rPr lang="fr-FR" dirty="0"/>
                        <a:t>Objectifs</a:t>
                      </a:r>
                    </a:p>
                  </a:txBody>
                  <a:tcPr/>
                </a:tc>
                <a:tc>
                  <a:txBody>
                    <a:bodyPr/>
                    <a:lstStyle/>
                    <a:p>
                      <a:r>
                        <a:rPr lang="fr-FR" dirty="0"/>
                        <a:t>Problématique</a:t>
                      </a:r>
                    </a:p>
                  </a:txBody>
                  <a:tcPr/>
                </a:tc>
                <a:tc>
                  <a:txBody>
                    <a:bodyPr/>
                    <a:lstStyle/>
                    <a:p>
                      <a:r>
                        <a:rPr lang="fr-FR" dirty="0"/>
                        <a:t>Support(s)</a:t>
                      </a:r>
                    </a:p>
                  </a:txBody>
                  <a:tcPr/>
                </a:tc>
                <a:tc>
                  <a:txBody>
                    <a:bodyPr/>
                    <a:lstStyle/>
                    <a:p>
                      <a:r>
                        <a:rPr lang="fr-FR" dirty="0"/>
                        <a:t>Activités élèves</a:t>
                      </a:r>
                    </a:p>
                  </a:txBody>
                  <a:tcPr/>
                </a:tc>
                <a:extLst>
                  <a:ext uri="{0D108BD9-81ED-4DB2-BD59-A6C34878D82A}">
                    <a16:rowId xmlns:a16="http://schemas.microsoft.com/office/drawing/2014/main" val="10000"/>
                  </a:ext>
                </a:extLst>
              </a:tr>
              <a:tr h="370840">
                <a:tc>
                  <a:txBody>
                    <a:bodyPr/>
                    <a:lstStyle/>
                    <a:p>
                      <a:r>
                        <a:rPr lang="fr-FR" dirty="0"/>
                        <a:t>Séance 6</a:t>
                      </a:r>
                    </a:p>
                  </a:txBody>
                  <a:tcPr/>
                </a:tc>
                <a:tc>
                  <a:txBody>
                    <a:bodyPr/>
                    <a:lstStyle/>
                    <a:p>
                      <a:r>
                        <a:rPr lang="fr-FR" sz="1600" dirty="0"/>
                        <a:t>Evaluation</a:t>
                      </a:r>
                    </a:p>
                  </a:txBody>
                  <a:tcPr/>
                </a:tc>
                <a:tc>
                  <a:txBody>
                    <a:bodyPr/>
                    <a:lstStyle/>
                    <a:p>
                      <a:r>
                        <a:rPr lang="fr-FR" sz="1600" dirty="0">
                          <a:solidFill>
                            <a:schemeClr val="tx1"/>
                          </a:solidFill>
                        </a:rPr>
                        <a:t>L’autobiographie va-t-elle au-delà du récit personnel ?</a:t>
                      </a:r>
                    </a:p>
                  </a:txBody>
                  <a:tcPr/>
                </a:tc>
                <a:tc>
                  <a:txBody>
                    <a:bodyPr/>
                    <a:lstStyle/>
                    <a:p>
                      <a:r>
                        <a:rPr lang="fr-FR" sz="1600" dirty="0"/>
                        <a:t>Extrait </a:t>
                      </a:r>
                      <a:r>
                        <a:rPr lang="fr-FR" sz="1600" i="1" dirty="0"/>
                        <a:t>Autobiographie d’une esclave</a:t>
                      </a:r>
                      <a:r>
                        <a:rPr lang="fr-FR" sz="1600" i="0" dirty="0"/>
                        <a:t> de Hannah </a:t>
                      </a:r>
                      <a:r>
                        <a:rPr lang="fr-FR" sz="1600" i="0" dirty="0" err="1"/>
                        <a:t>Crafts</a:t>
                      </a:r>
                      <a:r>
                        <a:rPr lang="fr-FR" sz="1600" i="0" dirty="0"/>
                        <a:t>. E. Petite bibliothèque Payot.</a:t>
                      </a:r>
                      <a:endParaRPr lang="fr-FR" sz="1600" dirty="0"/>
                    </a:p>
                  </a:txBody>
                  <a:tcPr/>
                </a:tc>
                <a:tc>
                  <a:txBody>
                    <a:bodyPr/>
                    <a:lstStyle/>
                    <a:p>
                      <a:r>
                        <a:rPr lang="fr-FR" sz="1400" b="0" i="0" kern="1200" dirty="0">
                          <a:solidFill>
                            <a:schemeClr val="tx1"/>
                          </a:solidFill>
                          <a:effectLst/>
                          <a:latin typeface="+mn-lt"/>
                          <a:ea typeface="+mn-ea"/>
                          <a:cs typeface="+mn-cs"/>
                        </a:rPr>
                        <a:t>Questions sur le texte + écriture :  </a:t>
                      </a:r>
                    </a:p>
                    <a:p>
                      <a:r>
                        <a:rPr lang="fr-FR" sz="1400" b="0" i="0" kern="1200" dirty="0">
                          <a:solidFill>
                            <a:schemeClr val="tx1"/>
                          </a:solidFill>
                          <a:effectLst/>
                          <a:latin typeface="+mn-lt"/>
                          <a:ea typeface="+mn-ea"/>
                          <a:cs typeface="+mn-cs"/>
                        </a:rPr>
                        <a:t>« Selon vous, un témoin peut-il (elle) raconter aussi objectivement qu'un(e) historien(ne) un épisode historique auquel il (elle) a participé ? »</a:t>
                      </a:r>
                      <a:endParaRPr lang="fr-FR" sz="1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20322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87F6C97-D6CE-253A-7C0D-3F0752C8D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0"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2B4985E-ADF6-C1EF-FC47-52A1E973573B}"/>
              </a:ext>
            </a:extLst>
          </p:cNvPr>
          <p:cNvSpPr>
            <a:spLocks noGrp="1"/>
          </p:cNvSpPr>
          <p:nvPr>
            <p:ph type="ctrTitle"/>
          </p:nvPr>
        </p:nvSpPr>
        <p:spPr>
          <a:xfrm>
            <a:off x="534002" y="247649"/>
            <a:ext cx="7923784" cy="1219200"/>
          </a:xfrm>
        </p:spPr>
        <p:txBody>
          <a:bodyPr anchor="ctr">
            <a:normAutofit/>
          </a:bodyPr>
          <a:lstStyle/>
          <a:p>
            <a:pPr algn="l"/>
            <a:r>
              <a:rPr lang="fr-FR" sz="3500" dirty="0"/>
              <a:t>En classe de </a:t>
            </a:r>
            <a:r>
              <a:rPr lang="fr-FR" sz="3500" dirty="0" err="1"/>
              <a:t>co</a:t>
            </a:r>
            <a:r>
              <a:rPr lang="fr-FR" sz="3500" dirty="0"/>
              <a:t>-intervention</a:t>
            </a:r>
          </a:p>
        </p:txBody>
      </p:sp>
      <p:sp>
        <p:nvSpPr>
          <p:cNvPr id="3" name="Sous-titre 2">
            <a:extLst>
              <a:ext uri="{FF2B5EF4-FFF2-40B4-BE49-F238E27FC236}">
                <a16:creationId xmlns:a16="http://schemas.microsoft.com/office/drawing/2014/main" id="{AFF114D7-7828-B4C7-37C7-51A394D6A841}"/>
              </a:ext>
            </a:extLst>
          </p:cNvPr>
          <p:cNvSpPr>
            <a:spLocks noGrp="1"/>
          </p:cNvSpPr>
          <p:nvPr>
            <p:ph type="subTitle" idx="1"/>
          </p:nvPr>
        </p:nvSpPr>
        <p:spPr>
          <a:xfrm>
            <a:off x="4860032" y="1944062"/>
            <a:ext cx="4032448" cy="2488720"/>
          </a:xfrm>
        </p:spPr>
        <p:txBody>
          <a:bodyPr anchor="b">
            <a:normAutofit/>
          </a:bodyPr>
          <a:lstStyle/>
          <a:p>
            <a:pPr algn="r"/>
            <a:r>
              <a:rPr lang="fr-FR" dirty="0"/>
              <a:t>Découvrir les produits et leur circuit</a:t>
            </a:r>
          </a:p>
        </p:txBody>
      </p:sp>
      <p:pic>
        <p:nvPicPr>
          <p:cNvPr id="2050" name="Picture 2" descr="Monument dédié à l’esclavage sur le site de l’ancien marché aux esclaves à Zanzibar, en Tanzanie.">
            <a:extLst>
              <a:ext uri="{FF2B5EF4-FFF2-40B4-BE49-F238E27FC236}">
                <a16:creationId xmlns:a16="http://schemas.microsoft.com/office/drawing/2014/main" id="{25EFFCC6-8005-15C8-C433-24718C4AA7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9343" y="3429000"/>
            <a:ext cx="4124133" cy="20620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679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CD3C803C-200C-21A2-A90F-1E6B392B866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153" r="34109" b="2"/>
          <a:stretch/>
        </p:blipFill>
        <p:spPr bwMode="auto">
          <a:xfrm>
            <a:off x="20" y="1666568"/>
            <a:ext cx="4579641" cy="5191432"/>
          </a:xfrm>
          <a:prstGeom prst="rect">
            <a:avLst/>
          </a:prstGeom>
          <a:noFill/>
          <a:extLst>
            <a:ext uri="{909E8E84-426E-40DD-AFC4-6F175D3DCCD1}">
              <a14:hiddenFill xmlns:a14="http://schemas.microsoft.com/office/drawing/2010/main">
                <a:solidFill>
                  <a:srgbClr val="FFFFFF"/>
                </a:solidFill>
              </a14:hiddenFill>
            </a:ext>
          </a:extLst>
        </p:spPr>
      </p:pic>
      <p:sp useBgFill="1">
        <p:nvSpPr>
          <p:cNvPr id="3081" name="Rectangle 3080">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7F826CA-548F-A9C8-7926-7945F7275890}"/>
              </a:ext>
            </a:extLst>
          </p:cNvPr>
          <p:cNvSpPr>
            <a:spLocks noGrp="1"/>
          </p:cNvSpPr>
          <p:nvPr>
            <p:ph type="title"/>
          </p:nvPr>
        </p:nvSpPr>
        <p:spPr>
          <a:xfrm>
            <a:off x="571350" y="352766"/>
            <a:ext cx="7944000" cy="1023584"/>
          </a:xfrm>
        </p:spPr>
        <p:txBody>
          <a:bodyPr vert="horz" lIns="91440" tIns="45720" rIns="91440" bIns="45720" rtlCol="0" anchor="ctr">
            <a:normAutofit/>
          </a:bodyPr>
          <a:lstStyle/>
          <a:p>
            <a:pPr algn="ctr">
              <a:lnSpc>
                <a:spcPct val="90000"/>
              </a:lnSpc>
            </a:pPr>
            <a:r>
              <a:rPr lang="fr-FR" sz="3200" dirty="0"/>
              <a:t>Prolongement en </a:t>
            </a:r>
            <a:r>
              <a:rPr lang="fr-FR" sz="3200" dirty="0" err="1"/>
              <a:t>co</a:t>
            </a:r>
            <a:r>
              <a:rPr lang="fr-FR" sz="3200" dirty="0"/>
              <a:t>-intervention : </a:t>
            </a:r>
            <a:br>
              <a:rPr lang="fr-FR" sz="3200" dirty="0"/>
            </a:br>
            <a:r>
              <a:rPr lang="fr-FR" sz="3200" dirty="0"/>
              <a:t>seconde BAC PRO MHR</a:t>
            </a:r>
          </a:p>
        </p:txBody>
      </p:sp>
      <p:sp>
        <p:nvSpPr>
          <p:cNvPr id="4" name="Espace réservé du texte 3">
            <a:extLst>
              <a:ext uri="{FF2B5EF4-FFF2-40B4-BE49-F238E27FC236}">
                <a16:creationId xmlns:a16="http://schemas.microsoft.com/office/drawing/2014/main" id="{036E3B24-CBA5-6B38-B36D-BE0EA4B37D48}"/>
              </a:ext>
            </a:extLst>
          </p:cNvPr>
          <p:cNvSpPr>
            <a:spLocks noGrp="1"/>
          </p:cNvSpPr>
          <p:nvPr>
            <p:ph type="body" sz="half" idx="2"/>
          </p:nvPr>
        </p:nvSpPr>
        <p:spPr>
          <a:xfrm>
            <a:off x="5102556" y="1916832"/>
            <a:ext cx="3412793" cy="4403237"/>
          </a:xfrm>
        </p:spPr>
        <p:txBody>
          <a:bodyPr vert="horz" lIns="91440" tIns="45720" rIns="91440" bIns="45720" rtlCol="0" anchor="ctr">
            <a:normAutofit fontScale="92500" lnSpcReduction="20000"/>
          </a:bodyPr>
          <a:lstStyle/>
          <a:p>
            <a:pPr algn="just">
              <a:lnSpc>
                <a:spcPct val="90000"/>
              </a:lnSpc>
            </a:pPr>
            <a:r>
              <a:rPr lang="fr-FR" sz="1100" b="0" i="0" dirty="0">
                <a:effectLst/>
                <a:latin typeface="+mj-lt"/>
              </a:rPr>
              <a:t>En approchant de la ville, ils rencontrèrent un nègre étendu par terre, n’ayant plus que la moitié de son habit, c’est-à-dire d’un caleçon de toile bleue ; il manquait à ce pauvre homme la jambe gauche et la main droite. "Eh, mon Dieu ! lui dit Candide en hollandais, que fais-tu là, mon ami, dans l’état horrible où je te vois ? — J’attends mon maître, M. </a:t>
            </a:r>
            <a:r>
              <a:rPr lang="fr-FR" sz="1100" b="0" i="0" dirty="0" err="1">
                <a:effectLst/>
                <a:latin typeface="+mj-lt"/>
              </a:rPr>
              <a:t>Vanderdendur</a:t>
            </a:r>
            <a:r>
              <a:rPr lang="fr-FR" sz="1100" b="0" i="0" dirty="0">
                <a:effectLst/>
                <a:latin typeface="+mj-lt"/>
              </a:rPr>
              <a:t>, le fameux négociant, répondit le nègre. — Est-ce M. </a:t>
            </a:r>
            <a:r>
              <a:rPr lang="fr-FR" sz="1100" b="0" i="0" dirty="0" err="1">
                <a:effectLst/>
                <a:latin typeface="+mj-lt"/>
              </a:rPr>
              <a:t>Vanderdendur</a:t>
            </a:r>
            <a:r>
              <a:rPr lang="fr-FR" sz="1100" b="0" i="0" dirty="0">
                <a:effectLst/>
                <a:latin typeface="+mj-lt"/>
              </a:rPr>
              <a:t>, dit Candide, qui t’a traité ainsi ? — Oui, monsieur, dit le nègre, c’est l’usage. On nous donne un caleçon de toile pour tout vêtement deux fois l’année. Quand nous </a:t>
            </a:r>
            <a:r>
              <a:rPr lang="fr-FR" sz="1100" b="0" i="0" dirty="0" err="1">
                <a:effectLst/>
                <a:latin typeface="+mj-lt"/>
              </a:rPr>
              <a:t>travailing</a:t>
            </a:r>
            <a:r>
              <a:rPr lang="fr-FR" sz="1100" b="0" i="0" dirty="0">
                <a:effectLst/>
                <a:latin typeface="+mj-lt"/>
              </a:rPr>
              <a:t> aux sucreries, et que la meule nous attrape le doigt, on nous coupe la main ; quand nous voulons nous enfuir, on nous coupe la jambe : je me suis trouvé dans les deux cas. C’est à ce prix que vous mangez du sucre en Europe." Cependant, lorsque ma mère me vendit dix écus patagons sur la côte de Guinée, elle me disait : " Mon cher enfant, bénis nos fétiches, adore-les toujours, ils te feront vivre heureux, tu as l'honneur d'être esclave de nos seigneurs les blancs, et tu fais par-là la fortune de ton père et de ta mère." Hélas ! je ne sais pas si j'ai fait leur fortune, mais ils n'ont pas fait la mienne. Les chiens, les singes et les perroquets sont mille fois moins malheureux que nous. Les fétiches hollandais qui m'ont converti me disent tous les dimanches que nous sommes tous enfants d'Adam, blancs et noirs. Je ne suis pas généalogiste ; mais si ces prêcheurs disent vrai, nous sommes tous cousins issus de germains. Or vous m'avouerez qu'on ne peut pas en user avec ses parents d'une manière plus horrible.</a:t>
            </a:r>
          </a:p>
          <a:p>
            <a:pPr indent="-228600">
              <a:lnSpc>
                <a:spcPct val="90000"/>
              </a:lnSpc>
              <a:buFont typeface="Arial" panose="020B0604020202020204" pitchFamily="34" charset="0"/>
              <a:buChar char="•"/>
            </a:pPr>
            <a:endParaRPr lang="fr-FR" sz="900" b="0" i="0" dirty="0">
              <a:effectLst/>
            </a:endParaRPr>
          </a:p>
          <a:p>
            <a:pPr indent="-228600">
              <a:lnSpc>
                <a:spcPct val="90000"/>
              </a:lnSpc>
              <a:buFont typeface="Arial" panose="020B0604020202020204" pitchFamily="34" charset="0"/>
              <a:buChar char="•"/>
            </a:pPr>
            <a:r>
              <a:rPr lang="en-US" sz="900" b="1" i="0" dirty="0">
                <a:effectLst/>
              </a:rPr>
              <a:t>Voltaire (1694-1778), Candide, chap. XIX, 1759.</a:t>
            </a:r>
          </a:p>
          <a:p>
            <a:pPr indent="-228600">
              <a:lnSpc>
                <a:spcPct val="90000"/>
              </a:lnSpc>
              <a:buFont typeface="Arial" panose="020B0604020202020204" pitchFamily="34" charset="0"/>
              <a:buChar char="•"/>
            </a:pPr>
            <a:endParaRPr lang="en-US" sz="900" b="1" dirty="0"/>
          </a:p>
          <a:p>
            <a:pPr indent="-228600">
              <a:lnSpc>
                <a:spcPct val="90000"/>
              </a:lnSpc>
              <a:buFont typeface="Arial" panose="020B0604020202020204" pitchFamily="34" charset="0"/>
              <a:buChar char="•"/>
            </a:pPr>
            <a:endParaRPr lang="en-US" sz="900" b="1" i="0" dirty="0">
              <a:effectLst/>
            </a:endParaRPr>
          </a:p>
          <a:p>
            <a:pPr algn="just" fontAlgn="base"/>
            <a:r>
              <a:rPr lang="en-US" sz="900" b="1" dirty="0" err="1"/>
              <a:t>Voir</a:t>
            </a:r>
            <a:r>
              <a:rPr lang="en-US" sz="900" b="1" dirty="0"/>
              <a:t> : </a:t>
            </a:r>
            <a:r>
              <a:rPr lang="fr-FR" sz="1050" b="0" i="0" dirty="0">
                <a:solidFill>
                  <a:srgbClr val="2B2B2B"/>
                </a:solidFill>
                <a:effectLst/>
                <a:latin typeface="Lato" panose="020F0502020204030203" pitchFamily="34" charset="0"/>
              </a:rPr>
              <a:t>numéro 60 de la collection Enquêtes et Documents sur le thème :</a:t>
            </a:r>
          </a:p>
          <a:p>
            <a:pPr algn="ctr" fontAlgn="base"/>
            <a:r>
              <a:rPr lang="fr-FR" sz="1050" b="1" i="1" dirty="0">
                <a:solidFill>
                  <a:srgbClr val="2B2B2B"/>
                </a:solidFill>
                <a:effectLst/>
                <a:latin typeface="inherit"/>
              </a:rPr>
              <a:t>La diffusion des produits ultramarins en Europe</a:t>
            </a:r>
            <a:endParaRPr lang="fr-FR" sz="1050" b="0" i="0" dirty="0">
              <a:solidFill>
                <a:srgbClr val="2B2B2B"/>
              </a:solidFill>
              <a:effectLst/>
              <a:latin typeface="Lato" panose="020F0502020204030203" pitchFamily="34" charset="0"/>
            </a:endParaRPr>
          </a:p>
          <a:p>
            <a:pPr algn="ctr" fontAlgn="base"/>
            <a:r>
              <a:rPr lang="fr-FR" sz="1050" b="1" i="1" dirty="0">
                <a:solidFill>
                  <a:srgbClr val="2B2B2B"/>
                </a:solidFill>
                <a:effectLst/>
                <a:latin typeface="inherit"/>
              </a:rPr>
              <a:t>(16e-18e siècle)</a:t>
            </a:r>
          </a:p>
          <a:p>
            <a:pPr algn="ctr" fontAlgn="base"/>
            <a:r>
              <a:rPr lang="fr-FR" sz="1050" b="1" i="1" dirty="0">
                <a:solidFill>
                  <a:srgbClr val="2B2B2B"/>
                </a:solidFill>
                <a:latin typeface="inherit"/>
              </a:rPr>
              <a:t>Marguerite Martin et Maud Villeret</a:t>
            </a:r>
            <a:endParaRPr lang="fr-FR" sz="1050" b="0" i="0" dirty="0">
              <a:solidFill>
                <a:srgbClr val="2B2B2B"/>
              </a:solidFill>
              <a:effectLst/>
              <a:latin typeface="Lato" panose="020F0502020204030203" pitchFamily="34" charset="0"/>
            </a:endParaRPr>
          </a:p>
          <a:p>
            <a:pPr indent="-228600">
              <a:lnSpc>
                <a:spcPct val="90000"/>
              </a:lnSpc>
              <a:buFont typeface="Arial" panose="020B0604020202020204" pitchFamily="34" charset="0"/>
              <a:buChar char="•"/>
            </a:pPr>
            <a:endParaRPr lang="en-US" sz="900" b="0" i="0" dirty="0">
              <a:effectLst/>
            </a:endParaRPr>
          </a:p>
          <a:p>
            <a:pPr indent="-228600">
              <a:lnSpc>
                <a:spcPct val="90000"/>
              </a:lnSpc>
              <a:buFont typeface="Arial" panose="020B0604020202020204" pitchFamily="34" charset="0"/>
              <a:buChar char="•"/>
            </a:pPr>
            <a:endParaRPr lang="en-US" sz="900" dirty="0"/>
          </a:p>
        </p:txBody>
      </p:sp>
    </p:spTree>
    <p:extLst>
      <p:ext uri="{BB962C8B-B14F-4D97-AF65-F5344CB8AC3E}">
        <p14:creationId xmlns:p14="http://schemas.microsoft.com/office/powerpoint/2010/main" val="2026294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B0B0C2-2192-8756-3923-C9A9C7A30949}"/>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algn="ctr">
              <a:lnSpc>
                <a:spcPct val="90000"/>
              </a:lnSpc>
            </a:pPr>
            <a:r>
              <a:rPr lang="fr-FR" sz="1400" dirty="0"/>
              <a:t>Recherches sur les “marchandises de traite”</a:t>
            </a:r>
            <a:br>
              <a:rPr lang="fr-FR" sz="1400" dirty="0"/>
            </a:br>
            <a:r>
              <a:rPr lang="fr-FR" sz="1400" dirty="0"/>
              <a:t>+</a:t>
            </a:r>
            <a:br>
              <a:rPr lang="fr-FR" sz="1400" dirty="0"/>
            </a:br>
            <a:r>
              <a:rPr lang="fr-FR" sz="1400" dirty="0"/>
              <a:t>Produits de l’</a:t>
            </a:r>
            <a:r>
              <a:rPr lang="fr-FR" sz="1400" dirty="0" err="1"/>
              <a:t>exclavage</a:t>
            </a:r>
            <a:r>
              <a:rPr lang="fr-FR" sz="1400" dirty="0"/>
              <a:t> (</a:t>
            </a:r>
            <a:r>
              <a:rPr lang="fr-FR" sz="1400" dirty="0" err="1"/>
              <a:t>café,cacao</a:t>
            </a:r>
            <a:r>
              <a:rPr lang="fr-FR" sz="1400" dirty="0"/>
              <a:t>, sucre…)</a:t>
            </a:r>
          </a:p>
        </p:txBody>
      </p:sp>
      <p:pic>
        <p:nvPicPr>
          <p:cNvPr id="1026" name="Picture 2" descr="Récolte de la canne à sucre, dans une plantation de la Compagnie des Antilles, au XIXe siècle.">
            <a:extLst>
              <a:ext uri="{FF2B5EF4-FFF2-40B4-BE49-F238E27FC236}">
                <a16:creationId xmlns:a16="http://schemas.microsoft.com/office/drawing/2014/main" id="{972537F0-4A51-6D57-92A1-FDE0BEC9B2E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5189" b="13788"/>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Espace réservé du texte 3">
            <a:extLst>
              <a:ext uri="{FF2B5EF4-FFF2-40B4-BE49-F238E27FC236}">
                <a16:creationId xmlns:a16="http://schemas.microsoft.com/office/drawing/2014/main" id="{246C90E8-8A58-9221-4A19-E1B43C40C2E1}"/>
              </a:ext>
            </a:extLst>
          </p:cNvPr>
          <p:cNvSpPr>
            <a:spLocks noGrp="1"/>
          </p:cNvSpPr>
          <p:nvPr>
            <p:ph type="body" sz="half" idx="2"/>
          </p:nvPr>
        </p:nvSpPr>
        <p:spPr>
          <a:xfrm>
            <a:off x="3167986" y="3752850"/>
            <a:ext cx="5614060" cy="2452687"/>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1600" dirty="0"/>
              <a:t>Exemple : </a:t>
            </a:r>
            <a:r>
              <a:rPr lang="fr-FR" b="0" i="0" dirty="0">
                <a:effectLst/>
                <a:latin typeface="The Antiqua B"/>
              </a:rPr>
              <a:t>la célèbre anisette Marie </a:t>
            </a:r>
            <a:r>
              <a:rPr lang="fr-FR" b="0" i="0" dirty="0" err="1">
                <a:effectLst/>
                <a:latin typeface="The Antiqua B"/>
              </a:rPr>
              <a:t>Brizard</a:t>
            </a:r>
            <a:r>
              <a:rPr lang="fr-FR" b="0" i="0" dirty="0">
                <a:effectLst/>
                <a:latin typeface="The Antiqua B"/>
              </a:rPr>
              <a:t>, née à Bordeaux au milieu du XVIII</a:t>
            </a:r>
            <a:r>
              <a:rPr lang="fr-FR" b="0" i="0" baseline="30000" dirty="0">
                <a:effectLst/>
                <a:latin typeface="The Antiqua B"/>
              </a:rPr>
              <a:t>e</a:t>
            </a:r>
            <a:r>
              <a:rPr lang="fr-FR" b="0" i="0" dirty="0">
                <a:effectLst/>
                <a:latin typeface="The Antiqua B"/>
              </a:rPr>
              <a:t> siècle, remplissait les cales des navires négriers. Elle s’échangeait sur les côtes africaines contre des esclaves, transportés ensuite de l’autre côté de l’Atlantique pour travailler de force dans des plantations de canne à sucre. La liqueur figurait sur la liste des « marchandises de traite » chargées dans les ports français. </a:t>
            </a:r>
          </a:p>
          <a:p>
            <a:pPr algn="r">
              <a:lnSpc>
                <a:spcPct val="90000"/>
              </a:lnSpc>
            </a:pPr>
            <a:r>
              <a:rPr lang="fr-FR" dirty="0">
                <a:latin typeface="The Antiqua B"/>
              </a:rPr>
              <a:t>Le Monde, article de Julien Bouissou, 8 août 2020</a:t>
            </a:r>
            <a:endParaRPr lang="en-US" dirty="0"/>
          </a:p>
        </p:txBody>
      </p:sp>
    </p:spTree>
    <p:extLst>
      <p:ext uri="{BB962C8B-B14F-4D97-AF65-F5344CB8AC3E}">
        <p14:creationId xmlns:p14="http://schemas.microsoft.com/office/powerpoint/2010/main" val="565340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376B5-3DC8-2586-3C4A-13F0DDEED564}"/>
              </a:ext>
            </a:extLst>
          </p:cNvPr>
          <p:cNvSpPr>
            <a:spLocks noGrp="1"/>
          </p:cNvSpPr>
          <p:nvPr>
            <p:ph type="title"/>
          </p:nvPr>
        </p:nvSpPr>
        <p:spPr/>
        <p:txBody>
          <a:bodyPr>
            <a:normAutofit/>
          </a:bodyPr>
          <a:lstStyle/>
          <a:p>
            <a:r>
              <a:rPr lang="fr-FR" sz="2200" b="1" i="0" u="none" strike="noStrike" dirty="0">
                <a:solidFill>
                  <a:srgbClr val="1C1C1C"/>
                </a:solidFill>
                <a:effectLst/>
                <a:latin typeface="Ubuntu" panose="020B0504030602030204" pitchFamily="34" charset="0"/>
              </a:rPr>
              <a:t>Document : Extraits de </a:t>
            </a:r>
            <a:r>
              <a:rPr lang="fr-FR" sz="2200" b="1" i="1" u="none" strike="noStrike" dirty="0">
                <a:solidFill>
                  <a:srgbClr val="1C1C1C"/>
                </a:solidFill>
                <a:effectLst/>
                <a:latin typeface="Ubuntu" panose="020B0504030602030204" pitchFamily="34" charset="0"/>
              </a:rPr>
              <a:t>Navigation de Lisbonne à l’île de São Tomé par un Pilote portugais anonyme (vers 1545)</a:t>
            </a:r>
            <a:br>
              <a:rPr lang="fr-FR" sz="2200" b="1" i="0" u="none" strike="noStrike" dirty="0">
                <a:solidFill>
                  <a:srgbClr val="1C1C1C"/>
                </a:solidFill>
                <a:effectLst/>
                <a:latin typeface="Ubuntu" panose="020B0504030602030204" pitchFamily="34" charset="0"/>
              </a:rPr>
            </a:br>
            <a:endParaRPr lang="fr-FR" sz="2200" dirty="0"/>
          </a:p>
        </p:txBody>
      </p:sp>
      <p:sp>
        <p:nvSpPr>
          <p:cNvPr id="3" name="Espace réservé du contenu 2">
            <a:extLst>
              <a:ext uri="{FF2B5EF4-FFF2-40B4-BE49-F238E27FC236}">
                <a16:creationId xmlns:a16="http://schemas.microsoft.com/office/drawing/2014/main" id="{B8B2BDA5-764C-BC6E-3D7A-88DAD6A2F815}"/>
              </a:ext>
            </a:extLst>
          </p:cNvPr>
          <p:cNvSpPr>
            <a:spLocks noGrp="1"/>
          </p:cNvSpPr>
          <p:nvPr>
            <p:ph idx="1"/>
          </p:nvPr>
        </p:nvSpPr>
        <p:spPr/>
        <p:txBody>
          <a:bodyPr>
            <a:normAutofit fontScale="32500" lnSpcReduction="20000"/>
          </a:bodyPr>
          <a:lstStyle/>
          <a:p>
            <a:pPr marL="0" indent="0" algn="l">
              <a:buNone/>
            </a:pPr>
            <a:r>
              <a:rPr lang="fr-FR" b="0" i="0" dirty="0">
                <a:solidFill>
                  <a:srgbClr val="000000"/>
                </a:solidFill>
                <a:effectLst/>
                <a:latin typeface="Open Sans" panose="020B0606030504020204" pitchFamily="34" charset="0"/>
              </a:rPr>
              <a:t>« L’île de São Tomé il y a 80 ans et plus fut découverte par les capitaines de notre Roi ; elle était inconnue des Anciens (…) Elle est située sous la ligne de l’équateur (…) À une distance de 120 miles à l’est de l’île se trouve une petite île appelée Principe, laquelle est maintenant habitée et cultivée. On y a introduit la culture de la canne à sucre (…)</a:t>
            </a:r>
          </a:p>
          <a:p>
            <a:pPr marL="0" indent="0" algn="l">
              <a:buNone/>
            </a:pPr>
            <a:r>
              <a:rPr lang="fr-FR" b="0" i="0" dirty="0">
                <a:solidFill>
                  <a:srgbClr val="000000"/>
                </a:solidFill>
                <a:effectLst/>
                <a:latin typeface="Open Sans" panose="020B0606030504020204" pitchFamily="34" charset="0"/>
              </a:rPr>
              <a:t>Cette île de São Tomé, lorsqu’elle fut découverte n’était qu’une épaisse forêt (…). Depuis quelques années, une partie importante de l’île a été déboisée et on y a construit une ville principale du nom de </a:t>
            </a:r>
            <a:r>
              <a:rPr lang="fr-FR" b="0" i="0" dirty="0" err="1">
                <a:solidFill>
                  <a:srgbClr val="000000"/>
                </a:solidFill>
                <a:effectLst/>
                <a:latin typeface="Open Sans" panose="020B0606030504020204" pitchFamily="34" charset="0"/>
              </a:rPr>
              <a:t>Povoasan</a:t>
            </a:r>
            <a:r>
              <a:rPr lang="fr-FR" b="0" i="0" dirty="0">
                <a:solidFill>
                  <a:srgbClr val="000000"/>
                </a:solidFill>
                <a:effectLst/>
                <a:latin typeface="Open Sans" panose="020B0606030504020204" pitchFamily="34" charset="0"/>
              </a:rPr>
              <a:t>*(…) Elle compte environ 600 à 700 feux**. Beaucoup de commerçants portugais, castillans, français, génois y habitent (…) Ceux qui naissent dans ces îles sont blancs comme nous. Mais il arrive parfois, lorsque leurs femmes meurent qu’ils en prennent des noires (…) Ceux qui sont issus de ces négresses sont appelés </a:t>
            </a:r>
            <a:r>
              <a:rPr lang="fr-FR" b="0" i="1" dirty="0" err="1">
                <a:solidFill>
                  <a:srgbClr val="000000"/>
                </a:solidFill>
                <a:effectLst/>
                <a:latin typeface="Open Sans" panose="020B0606030504020204" pitchFamily="34" charset="0"/>
              </a:rPr>
              <a:t>mulati</a:t>
            </a:r>
            <a:r>
              <a:rPr lang="fr-FR" b="0" i="1" dirty="0">
                <a:solidFill>
                  <a:srgbClr val="000000"/>
                </a:solidFill>
                <a:effectLst/>
                <a:latin typeface="Open Sans" panose="020B0606030504020204" pitchFamily="34" charset="0"/>
              </a:rPr>
              <a:t>.</a:t>
            </a:r>
            <a:endParaRPr lang="fr-FR" b="0" i="0" dirty="0">
              <a:solidFill>
                <a:srgbClr val="000000"/>
              </a:solidFill>
              <a:effectLst/>
              <a:latin typeface="Open Sans" panose="020B0606030504020204" pitchFamily="34" charset="0"/>
            </a:endParaRPr>
          </a:p>
          <a:p>
            <a:pPr marL="0" indent="0" algn="l">
              <a:buNone/>
            </a:pPr>
            <a:r>
              <a:rPr lang="fr-FR" b="0" i="0" dirty="0">
                <a:solidFill>
                  <a:srgbClr val="000000"/>
                </a:solidFill>
                <a:effectLst/>
                <a:latin typeface="Open Sans" panose="020B0606030504020204" pitchFamily="34" charset="0"/>
              </a:rPr>
              <a:t>La ressource principale des habitants est le sucre qu’ils vendent aux navires qui, chaque année, viennent en prendre livraison (...) Chaque habitant achète en Guinée, au Bénin et au Manicongo, des esclaves noirs avec leurs femmes qu’il emmène travailler la terre et faire du sucre. Certains sont très riches et possèdent jusqu’à 150 et 200 voire 300 nègres et négresses qui sont contraints à travailler toute la semaine pour leur patron, à l’exception du samedi où ils travaillent pour se nourrir (…) Cette île produit environ 150 000 arrobes*** de sucre et plus (…) On a fabriqué 60 moulins environ actionnés par l’eau ; on y broie et y presse la canne. Le suc exprimé est versé dans de très grands chaudrons, puis bouilli, puis versé dans des moules en forme de pains de sucre de 15 et 20 livres (…)</a:t>
            </a:r>
          </a:p>
          <a:p>
            <a:pPr marL="0" indent="0" algn="l">
              <a:buNone/>
            </a:pPr>
            <a:r>
              <a:rPr lang="fr-FR" b="0" i="0" dirty="0">
                <a:solidFill>
                  <a:srgbClr val="000000"/>
                </a:solidFill>
                <a:effectLst/>
                <a:latin typeface="Open Sans" panose="020B0606030504020204" pitchFamily="34" charset="0"/>
              </a:rPr>
              <a:t>Les deux tiers de cette île ne sont pas encore déboisés ni utilisés pour la culture de la canne à sucre ; mais quand un commerçant d’Espagne, du Portugal ou d’une quelconque autre nation y vient habiter, l’agent du Roi lui attribue par voie de vente, à bon marché, autant de terrain qu’il lui semble être en mesure de pouvoir faire cultiver. Ce dernier achète aussitôt autant de nègres avec leurs négresses qu’il lui est nécessaire. Il leur fait préparer le terrain : abattre les arbres, puis les brûler pour y planter la canne à sucre. Le patron ne fournit rien à ces Nègres (…) Il n’a pas à se soucier de leur procurer des vêtements, ni de les nourrir, ni de leur faire bâtir des abris, car tout cela ils le font eux-mêmes. Hormis un morceau de cotonnade ou de nattes de palmes qu’ils se mettent pour se couvrir les parties honteuses, hommes et femmes ont le reste du corps entièrement nu (…) Les racines d’igname constituent la base principale de leur alimentation (…) »</a:t>
            </a:r>
            <a:br>
              <a:rPr lang="fr-FR" b="0" i="0" dirty="0">
                <a:solidFill>
                  <a:srgbClr val="000000"/>
                </a:solidFill>
                <a:effectLst/>
                <a:latin typeface="Open Sans" panose="020B0606030504020204" pitchFamily="34" charset="0"/>
              </a:rPr>
            </a:br>
            <a:r>
              <a:rPr lang="fr-FR" b="0" i="0" dirty="0">
                <a:solidFill>
                  <a:srgbClr val="000000"/>
                </a:solidFill>
                <a:effectLst/>
                <a:latin typeface="Open Sans" panose="020B0606030504020204" pitchFamily="34" charset="0"/>
              </a:rPr>
              <a:t> </a:t>
            </a:r>
          </a:p>
          <a:p>
            <a:pPr marL="0" indent="0" algn="l">
              <a:buNone/>
            </a:pPr>
            <a:r>
              <a:rPr lang="fr-FR" b="0" i="1" dirty="0">
                <a:solidFill>
                  <a:srgbClr val="000000"/>
                </a:solidFill>
                <a:effectLst/>
                <a:latin typeface="Open Sans" panose="020B0606030504020204" pitchFamily="34" charset="0"/>
              </a:rPr>
              <a:t>Navigation de Lisbonne à l’île de São Tomé… écrite par un pilote portugais, et adressée à Son Excellence le Comte </a:t>
            </a:r>
            <a:r>
              <a:rPr lang="fr-FR" b="0" i="1" dirty="0" err="1">
                <a:solidFill>
                  <a:srgbClr val="000000"/>
                </a:solidFill>
                <a:effectLst/>
                <a:latin typeface="Open Sans" panose="020B0606030504020204" pitchFamily="34" charset="0"/>
              </a:rPr>
              <a:t>Rimondo</a:t>
            </a:r>
            <a:r>
              <a:rPr lang="fr-FR" b="0" i="1" dirty="0">
                <a:solidFill>
                  <a:srgbClr val="000000"/>
                </a:solidFill>
                <a:effectLst/>
                <a:latin typeface="Open Sans" panose="020B0606030504020204" pitchFamily="34" charset="0"/>
              </a:rPr>
              <a:t> </a:t>
            </a:r>
            <a:r>
              <a:rPr lang="fr-FR" b="0" i="1" dirty="0" err="1">
                <a:solidFill>
                  <a:srgbClr val="000000"/>
                </a:solidFill>
                <a:effectLst/>
                <a:latin typeface="Open Sans" panose="020B0606030504020204" pitchFamily="34" charset="0"/>
              </a:rPr>
              <a:t>della</a:t>
            </a:r>
            <a:r>
              <a:rPr lang="fr-FR" b="0" i="1" dirty="0">
                <a:solidFill>
                  <a:srgbClr val="000000"/>
                </a:solidFill>
                <a:effectLst/>
                <a:latin typeface="Open Sans" panose="020B0606030504020204" pitchFamily="34" charset="0"/>
              </a:rPr>
              <a:t> Torre, gentilhomme véronais, et traduite de la langue portugaise dans l’italienne, 1545</a:t>
            </a:r>
            <a:r>
              <a:rPr lang="fr-FR" b="0" i="0" dirty="0">
                <a:solidFill>
                  <a:srgbClr val="000000"/>
                </a:solidFill>
                <a:effectLst/>
                <a:latin typeface="Open Sans" panose="020B0606030504020204" pitchFamily="34" charset="0"/>
              </a:rPr>
              <a:t>. Le texte cité a été traduit de l’italien par Serge </a:t>
            </a:r>
            <a:r>
              <a:rPr lang="fr-FR" b="0" i="0" dirty="0" err="1">
                <a:solidFill>
                  <a:srgbClr val="000000"/>
                </a:solidFill>
                <a:effectLst/>
                <a:latin typeface="Open Sans" panose="020B0606030504020204" pitchFamily="34" charset="0"/>
              </a:rPr>
              <a:t>Sauvageot</a:t>
            </a:r>
            <a:r>
              <a:rPr lang="fr-FR" b="0" i="0" dirty="0">
                <a:solidFill>
                  <a:srgbClr val="000000"/>
                </a:solidFill>
                <a:effectLst/>
                <a:latin typeface="Open Sans" panose="020B0606030504020204" pitchFamily="34" charset="0"/>
              </a:rPr>
              <a:t> qui l’a publié et accompagné de notes dans la revue </a:t>
            </a:r>
            <a:r>
              <a:rPr lang="fr-FR" b="0" i="1" dirty="0">
                <a:solidFill>
                  <a:srgbClr val="000000"/>
                </a:solidFill>
                <a:effectLst/>
                <a:latin typeface="Open Sans" panose="020B0606030504020204" pitchFamily="34" charset="0"/>
              </a:rPr>
              <a:t>Garcia de </a:t>
            </a:r>
            <a:r>
              <a:rPr lang="fr-FR" b="0" i="1" dirty="0" err="1">
                <a:solidFill>
                  <a:srgbClr val="000000"/>
                </a:solidFill>
                <a:effectLst/>
                <a:latin typeface="Open Sans" panose="020B0606030504020204" pitchFamily="34" charset="0"/>
              </a:rPr>
              <a:t>Orta</a:t>
            </a:r>
            <a:r>
              <a:rPr lang="fr-FR" b="0" i="1" dirty="0">
                <a:solidFill>
                  <a:srgbClr val="000000"/>
                </a:solidFill>
                <a:effectLst/>
                <a:latin typeface="Open Sans" panose="020B0606030504020204" pitchFamily="34" charset="0"/>
              </a:rPr>
              <a:t>,</a:t>
            </a:r>
            <a:r>
              <a:rPr lang="fr-FR" b="0" i="0" dirty="0">
                <a:solidFill>
                  <a:srgbClr val="000000"/>
                </a:solidFill>
                <a:effectLst/>
                <a:latin typeface="Open Sans" panose="020B0606030504020204" pitchFamily="34" charset="0"/>
              </a:rPr>
              <a:t> Lisbonne, 9 (1), 1961, p. 123-138.</a:t>
            </a:r>
          </a:p>
          <a:p>
            <a:pPr marL="0" indent="0" algn="l">
              <a:buNone/>
            </a:pPr>
            <a:endParaRPr lang="fr-FR" b="0" i="0" dirty="0">
              <a:solidFill>
                <a:srgbClr val="000000"/>
              </a:solidFill>
              <a:effectLst/>
              <a:latin typeface="Open Sans" panose="020B0606030504020204" pitchFamily="34" charset="0"/>
            </a:endParaRPr>
          </a:p>
          <a:p>
            <a:pPr marL="0" indent="0" algn="l">
              <a:buNone/>
            </a:pPr>
            <a:r>
              <a:rPr lang="fr-FR" b="0" i="0" dirty="0">
                <a:solidFill>
                  <a:srgbClr val="000000"/>
                </a:solidFill>
                <a:effectLst/>
                <a:latin typeface="Open Sans" panose="020B0606030504020204" pitchFamily="34" charset="0"/>
              </a:rPr>
              <a:t>* Aujourd’hui São Tomé, la capitale de São Tomé-et-Principe.</a:t>
            </a:r>
          </a:p>
          <a:p>
            <a:pPr marL="0" indent="0" algn="l">
              <a:buNone/>
            </a:pPr>
            <a:r>
              <a:rPr lang="fr-FR" b="0" i="0" dirty="0">
                <a:solidFill>
                  <a:srgbClr val="000000"/>
                </a:solidFill>
                <a:effectLst/>
                <a:latin typeface="Open Sans" panose="020B0606030504020204" pitchFamily="34" charset="0"/>
              </a:rPr>
              <a:t>** Un feu (ou foyer) est composé d’environ 4 personnes</a:t>
            </a:r>
          </a:p>
          <a:p>
            <a:pPr marL="0" indent="0" algn="l">
              <a:buNone/>
            </a:pPr>
            <a:r>
              <a:rPr lang="fr-FR" b="0" i="0" dirty="0">
                <a:solidFill>
                  <a:srgbClr val="000000"/>
                </a:solidFill>
                <a:effectLst/>
                <a:latin typeface="Open Sans" panose="020B0606030504020204" pitchFamily="34" charset="0"/>
              </a:rPr>
              <a:t>*** Arrobe : unité de poids équivalant à environ 15 kg.</a:t>
            </a:r>
          </a:p>
          <a:p>
            <a:pPr marL="0" indent="0">
              <a:buNone/>
            </a:pPr>
            <a:endParaRPr lang="fr-FR" dirty="0"/>
          </a:p>
        </p:txBody>
      </p:sp>
    </p:spTree>
    <p:extLst>
      <p:ext uri="{BB962C8B-B14F-4D97-AF65-F5344CB8AC3E}">
        <p14:creationId xmlns:p14="http://schemas.microsoft.com/office/powerpoint/2010/main" val="102154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87F6C97-D6CE-253A-7C0D-3F0752C8D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0"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2B4985E-ADF6-C1EF-FC47-52A1E973573B}"/>
              </a:ext>
            </a:extLst>
          </p:cNvPr>
          <p:cNvSpPr>
            <a:spLocks noGrp="1"/>
          </p:cNvSpPr>
          <p:nvPr>
            <p:ph type="ctrTitle"/>
          </p:nvPr>
        </p:nvSpPr>
        <p:spPr>
          <a:xfrm>
            <a:off x="534002" y="247649"/>
            <a:ext cx="7923784" cy="1219200"/>
          </a:xfrm>
        </p:spPr>
        <p:txBody>
          <a:bodyPr anchor="ctr">
            <a:normAutofit/>
          </a:bodyPr>
          <a:lstStyle/>
          <a:p>
            <a:pPr algn="l"/>
            <a:r>
              <a:rPr lang="fr-FR" sz="3500" dirty="0"/>
              <a:t>En classe de français</a:t>
            </a:r>
          </a:p>
        </p:txBody>
      </p:sp>
      <p:sp>
        <p:nvSpPr>
          <p:cNvPr id="3" name="Sous-titre 2">
            <a:extLst>
              <a:ext uri="{FF2B5EF4-FFF2-40B4-BE49-F238E27FC236}">
                <a16:creationId xmlns:a16="http://schemas.microsoft.com/office/drawing/2014/main" id="{AFF114D7-7828-B4C7-37C7-51A394D6A841}"/>
              </a:ext>
            </a:extLst>
          </p:cNvPr>
          <p:cNvSpPr>
            <a:spLocks noGrp="1"/>
          </p:cNvSpPr>
          <p:nvPr>
            <p:ph type="subTitle" idx="1"/>
          </p:nvPr>
        </p:nvSpPr>
        <p:spPr>
          <a:xfrm>
            <a:off x="4860032" y="1944062"/>
            <a:ext cx="4032448" cy="2488720"/>
          </a:xfrm>
        </p:spPr>
        <p:txBody>
          <a:bodyPr anchor="b">
            <a:normAutofit/>
          </a:bodyPr>
          <a:lstStyle/>
          <a:p>
            <a:pPr algn="r"/>
            <a:r>
              <a:rPr lang="fr-FR" dirty="0"/>
              <a:t>Devenir soi : écritures autobiographiques</a:t>
            </a:r>
          </a:p>
        </p:txBody>
      </p:sp>
      <p:pic>
        <p:nvPicPr>
          <p:cNvPr id="2050" name="Picture 2" descr="Monument dédié à l’esclavage sur le site de l’ancien marché aux esclaves à Zanzibar, en Tanzanie.">
            <a:extLst>
              <a:ext uri="{FF2B5EF4-FFF2-40B4-BE49-F238E27FC236}">
                <a16:creationId xmlns:a16="http://schemas.microsoft.com/office/drawing/2014/main" id="{25EFFCC6-8005-15C8-C433-24718C4AA7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9343" y="3429000"/>
            <a:ext cx="4124133" cy="2062066"/>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87F6C97-D6CE-253A-7C0D-3F0752C8D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0"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2B4985E-ADF6-C1EF-FC47-52A1E973573B}"/>
              </a:ext>
            </a:extLst>
          </p:cNvPr>
          <p:cNvSpPr>
            <a:spLocks noGrp="1"/>
          </p:cNvSpPr>
          <p:nvPr>
            <p:ph type="ctrTitle"/>
          </p:nvPr>
        </p:nvSpPr>
        <p:spPr>
          <a:xfrm>
            <a:off x="534002" y="247649"/>
            <a:ext cx="7923784" cy="1219200"/>
          </a:xfrm>
        </p:spPr>
        <p:txBody>
          <a:bodyPr anchor="ctr">
            <a:normAutofit/>
          </a:bodyPr>
          <a:lstStyle/>
          <a:p>
            <a:pPr algn="l"/>
            <a:r>
              <a:rPr lang="fr-FR" sz="3500" dirty="0"/>
              <a:t>En classe d’histoire</a:t>
            </a:r>
          </a:p>
        </p:txBody>
      </p:sp>
      <p:sp>
        <p:nvSpPr>
          <p:cNvPr id="3" name="Sous-titre 2">
            <a:extLst>
              <a:ext uri="{FF2B5EF4-FFF2-40B4-BE49-F238E27FC236}">
                <a16:creationId xmlns:a16="http://schemas.microsoft.com/office/drawing/2014/main" id="{AFF114D7-7828-B4C7-37C7-51A394D6A841}"/>
              </a:ext>
            </a:extLst>
          </p:cNvPr>
          <p:cNvSpPr>
            <a:spLocks noGrp="1"/>
          </p:cNvSpPr>
          <p:nvPr>
            <p:ph type="subTitle" idx="1"/>
          </p:nvPr>
        </p:nvSpPr>
        <p:spPr>
          <a:xfrm>
            <a:off x="4860032" y="1944062"/>
            <a:ext cx="4032448" cy="2488720"/>
          </a:xfrm>
        </p:spPr>
        <p:txBody>
          <a:bodyPr anchor="b">
            <a:normAutofit/>
          </a:bodyPr>
          <a:lstStyle/>
          <a:p>
            <a:pPr marL="0" indent="0" algn="ctr">
              <a:buNone/>
            </a:pPr>
            <a:r>
              <a:rPr lang="fr-FR" dirty="0">
                <a:solidFill>
                  <a:schemeClr val="tx1"/>
                </a:solidFill>
              </a:rPr>
              <a:t>L’expansion du monde connu </a:t>
            </a:r>
            <a:r>
              <a:rPr lang="fr-FR" b="0" i="0" dirty="0">
                <a:solidFill>
                  <a:schemeClr val="tx1"/>
                </a:solidFill>
                <a:effectLst/>
                <a:latin typeface="Google Sans"/>
              </a:rPr>
              <a:t> </a:t>
            </a:r>
          </a:p>
          <a:p>
            <a:pPr marL="0" indent="0" algn="ctr">
              <a:buNone/>
            </a:pPr>
            <a:r>
              <a:rPr lang="fr-FR" b="0" i="0" dirty="0">
                <a:solidFill>
                  <a:schemeClr val="tx1"/>
                </a:solidFill>
                <a:effectLst/>
                <a:latin typeface="Google Sans"/>
              </a:rPr>
              <a:t>(XV </a:t>
            </a:r>
            <a:r>
              <a:rPr lang="fr-FR" b="0" i="0" baseline="30000" dirty="0">
                <a:solidFill>
                  <a:schemeClr val="tx1"/>
                </a:solidFill>
                <a:effectLst/>
                <a:latin typeface="Google Sans"/>
              </a:rPr>
              <a:t>e</a:t>
            </a:r>
            <a:r>
              <a:rPr lang="fr-FR" b="0" i="0" dirty="0">
                <a:solidFill>
                  <a:schemeClr val="tx1"/>
                </a:solidFill>
                <a:effectLst/>
                <a:latin typeface="Google Sans"/>
              </a:rPr>
              <a:t>-XVIII </a:t>
            </a:r>
            <a:r>
              <a:rPr lang="fr-FR" b="0" i="0" baseline="30000" dirty="0">
                <a:solidFill>
                  <a:schemeClr val="tx1"/>
                </a:solidFill>
                <a:effectLst/>
                <a:latin typeface="Google Sans"/>
              </a:rPr>
              <a:t>e</a:t>
            </a:r>
            <a:r>
              <a:rPr lang="fr-FR" b="0" i="0" dirty="0">
                <a:solidFill>
                  <a:schemeClr val="tx1"/>
                </a:solidFill>
                <a:effectLst/>
                <a:latin typeface="Google Sans"/>
              </a:rPr>
              <a:t> siècle)</a:t>
            </a:r>
            <a:endParaRPr lang="fr-FR" dirty="0">
              <a:solidFill>
                <a:schemeClr val="tx1"/>
              </a:solidFill>
            </a:endParaRPr>
          </a:p>
        </p:txBody>
      </p:sp>
      <p:pic>
        <p:nvPicPr>
          <p:cNvPr id="2050" name="Picture 2" descr="Monument dédié à l’esclavage sur le site de l’ancien marché aux esclaves à Zanzibar, en Tanzanie.">
            <a:extLst>
              <a:ext uri="{FF2B5EF4-FFF2-40B4-BE49-F238E27FC236}">
                <a16:creationId xmlns:a16="http://schemas.microsoft.com/office/drawing/2014/main" id="{25EFFCC6-8005-15C8-C433-24718C4AA7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9343" y="3429000"/>
            <a:ext cx="4124133" cy="20620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392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F0B860-9F34-62A6-3683-7D31CC4F4D5D}"/>
              </a:ext>
            </a:extLst>
          </p:cNvPr>
          <p:cNvSpPr>
            <a:spLocks noGrp="1"/>
          </p:cNvSpPr>
          <p:nvPr>
            <p:ph type="title"/>
          </p:nvPr>
        </p:nvSpPr>
        <p:spPr/>
        <p:txBody>
          <a:bodyPr/>
          <a:lstStyle/>
          <a:p>
            <a:r>
              <a:rPr lang="fr-FR" dirty="0"/>
              <a:t>Activité proposée en histoire</a:t>
            </a:r>
          </a:p>
        </p:txBody>
      </p:sp>
      <p:sp>
        <p:nvSpPr>
          <p:cNvPr id="3" name="Espace réservé du contenu 2">
            <a:extLst>
              <a:ext uri="{FF2B5EF4-FFF2-40B4-BE49-F238E27FC236}">
                <a16:creationId xmlns:a16="http://schemas.microsoft.com/office/drawing/2014/main" id="{E1E229C2-B3CE-6E60-C006-7A088C7C725C}"/>
              </a:ext>
            </a:extLst>
          </p:cNvPr>
          <p:cNvSpPr>
            <a:spLocks noGrp="1"/>
          </p:cNvSpPr>
          <p:nvPr>
            <p:ph idx="1"/>
          </p:nvPr>
        </p:nvSpPr>
        <p:spPr/>
        <p:txBody>
          <a:bodyPr/>
          <a:lstStyle/>
          <a:p>
            <a:pPr marL="0" indent="0" algn="ctr">
              <a:buNone/>
            </a:pPr>
            <a:r>
              <a:rPr lang="fr-FR" dirty="0"/>
              <a:t>Séance dans le cadre d’une séquence pour le thème :</a:t>
            </a:r>
          </a:p>
          <a:p>
            <a:pPr marL="0" indent="0" algn="ctr">
              <a:buNone/>
            </a:pPr>
            <a:r>
              <a:rPr lang="fr-FR" dirty="0"/>
              <a:t> L’expansion du monde connu </a:t>
            </a:r>
            <a:r>
              <a:rPr lang="fr-FR" b="0" i="0" dirty="0">
                <a:solidFill>
                  <a:srgbClr val="202124"/>
                </a:solidFill>
                <a:effectLst/>
                <a:latin typeface="Google Sans"/>
              </a:rPr>
              <a:t> </a:t>
            </a:r>
          </a:p>
          <a:p>
            <a:pPr marL="0" indent="0" algn="ctr">
              <a:buNone/>
            </a:pPr>
            <a:r>
              <a:rPr lang="fr-FR" b="0" i="0" dirty="0">
                <a:solidFill>
                  <a:srgbClr val="202124"/>
                </a:solidFill>
                <a:effectLst/>
                <a:latin typeface="Google Sans"/>
              </a:rPr>
              <a:t>(XV </a:t>
            </a:r>
            <a:r>
              <a:rPr lang="fr-FR" b="0" i="0" baseline="30000" dirty="0">
                <a:solidFill>
                  <a:srgbClr val="202124"/>
                </a:solidFill>
                <a:effectLst/>
                <a:latin typeface="Google Sans"/>
              </a:rPr>
              <a:t>e</a:t>
            </a:r>
            <a:r>
              <a:rPr lang="fr-FR" b="0" i="0" dirty="0">
                <a:solidFill>
                  <a:srgbClr val="202124"/>
                </a:solidFill>
                <a:effectLst/>
                <a:latin typeface="Google Sans"/>
              </a:rPr>
              <a:t>-XVIII </a:t>
            </a:r>
            <a:r>
              <a:rPr lang="fr-FR" b="0" i="0" baseline="30000" dirty="0">
                <a:solidFill>
                  <a:srgbClr val="202124"/>
                </a:solidFill>
                <a:effectLst/>
                <a:latin typeface="Google Sans"/>
              </a:rPr>
              <a:t>e</a:t>
            </a:r>
            <a:r>
              <a:rPr lang="fr-FR" b="0" i="0" dirty="0">
                <a:solidFill>
                  <a:srgbClr val="202124"/>
                </a:solidFill>
                <a:effectLst/>
                <a:latin typeface="Google Sans"/>
              </a:rPr>
              <a:t> siècle) </a:t>
            </a:r>
          </a:p>
          <a:p>
            <a:pPr marL="0" indent="0" algn="ctr">
              <a:buNone/>
            </a:pPr>
            <a:endParaRPr lang="fr-FR" dirty="0"/>
          </a:p>
        </p:txBody>
      </p:sp>
      <p:pic>
        <p:nvPicPr>
          <p:cNvPr id="5" name="Image 4">
            <a:extLst>
              <a:ext uri="{FF2B5EF4-FFF2-40B4-BE49-F238E27FC236}">
                <a16:creationId xmlns:a16="http://schemas.microsoft.com/office/drawing/2014/main" id="{7DEEC91A-9D64-746C-E985-FA856E89A77B}"/>
              </a:ext>
            </a:extLst>
          </p:cNvPr>
          <p:cNvPicPr>
            <a:picLocks noChangeAspect="1"/>
          </p:cNvPicPr>
          <p:nvPr/>
        </p:nvPicPr>
        <p:blipFill>
          <a:blip r:embed="rId2"/>
          <a:stretch>
            <a:fillRect/>
          </a:stretch>
        </p:blipFill>
        <p:spPr>
          <a:xfrm>
            <a:off x="2358198" y="3933056"/>
            <a:ext cx="4427604" cy="1386960"/>
          </a:xfrm>
          <a:prstGeom prst="rect">
            <a:avLst/>
          </a:prstGeom>
        </p:spPr>
      </p:pic>
    </p:spTree>
    <p:extLst>
      <p:ext uri="{BB962C8B-B14F-4D97-AF65-F5344CB8AC3E}">
        <p14:creationId xmlns:p14="http://schemas.microsoft.com/office/powerpoint/2010/main" val="1892248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DA6402-8F59-A90B-B41E-9768604046C2}"/>
              </a:ext>
            </a:extLst>
          </p:cNvPr>
          <p:cNvSpPr>
            <a:spLocks noGrp="1"/>
          </p:cNvSpPr>
          <p:nvPr>
            <p:ph type="title"/>
          </p:nvPr>
        </p:nvSpPr>
        <p:spPr/>
        <p:txBody>
          <a:bodyPr>
            <a:normAutofit fontScale="90000"/>
          </a:bodyPr>
          <a:lstStyle/>
          <a:p>
            <a:r>
              <a:rPr lang="fr-FR" sz="4400" b="1" u="sng" kern="150" dirty="0">
                <a:effectLst/>
                <a:latin typeface="Arial" panose="020B0604020202020204" pitchFamily="34" charset="0"/>
                <a:ea typeface="Calibri" panose="020F0502020204030204" pitchFamily="34" charset="0"/>
                <a:cs typeface="Times New Roman" panose="02020603050405020304" pitchFamily="18" charset="0"/>
              </a:rPr>
              <a:t>VOTRE MISSION</a:t>
            </a:r>
            <a:br>
              <a:rPr lang="fr-FR" sz="4400" kern="15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77D58D4-02E6-7333-D91C-FB4C3BC0D2ED}"/>
              </a:ext>
            </a:extLst>
          </p:cNvPr>
          <p:cNvSpPr>
            <a:spLocks noGrp="1"/>
          </p:cNvSpPr>
          <p:nvPr>
            <p:ph idx="1"/>
          </p:nvPr>
        </p:nvSpPr>
        <p:spPr/>
        <p:txBody>
          <a:bodyPr>
            <a:normAutofit fontScale="77500" lnSpcReduction="20000"/>
          </a:bodyPr>
          <a:lstStyle/>
          <a:p>
            <a:pPr marL="0" indent="0">
              <a:lnSpc>
                <a:spcPct val="105000"/>
              </a:lnSpc>
              <a:spcAft>
                <a:spcPts val="800"/>
              </a:spcAft>
              <a:buNone/>
            </a:pPr>
            <a:r>
              <a:rPr lang="fr-FR" sz="1800" kern="150" dirty="0">
                <a:effectLst/>
                <a:latin typeface="Arial" panose="020B0604020202020204" pitchFamily="34" charset="0"/>
                <a:ea typeface="Calibri" panose="020F0502020204030204" pitchFamily="34" charset="0"/>
                <a:cs typeface="Times New Roman" panose="02020603050405020304" pitchFamily="18" charset="0"/>
              </a:rPr>
              <a:t>La ville de Nantes souhaite mettre en avant l’action du mémorial de l’abolition de l’esclavage lors de sa semaine historique qu’elle organise chaque automne. Elle fait appel à vous (historien spécialisé dans l’histoire de l’esclavage) afin de rédiger le discours </a:t>
            </a:r>
            <a:r>
              <a:rPr lang="fr-FR" sz="1800" kern="150" dirty="0">
                <a:latin typeface="Arial" panose="020B0604020202020204" pitchFamily="34" charset="0"/>
                <a:ea typeface="Calibri" panose="020F0502020204030204" pitchFamily="34" charset="0"/>
                <a:cs typeface="Times New Roman" panose="02020603050405020304" pitchFamily="18" charset="0"/>
              </a:rPr>
              <a:t>qui sera lu par la maire de Nantes. Il </a:t>
            </a:r>
            <a:r>
              <a:rPr lang="fr-FR" sz="1800" kern="150" dirty="0">
                <a:effectLst/>
                <a:latin typeface="Arial" panose="020B0604020202020204" pitchFamily="34" charset="0"/>
                <a:ea typeface="Calibri" panose="020F0502020204030204" pitchFamily="34" charset="0"/>
                <a:cs typeface="Times New Roman" panose="02020603050405020304" pitchFamily="18" charset="0"/>
              </a:rPr>
              <a:t>racontera la traite atlantique aux XVIIe et XVIIIe siècle et soulignera l’importance du mémorial pour la ville. </a:t>
            </a:r>
            <a:endParaRPr lang="fr-FR" sz="1800" kern="1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fr-FR" sz="1800" kern="150" dirty="0">
                <a:effectLst/>
                <a:latin typeface="Arial" panose="020B0604020202020204" pitchFamily="34" charset="0"/>
                <a:ea typeface="Calibri" panose="020F0502020204030204" pitchFamily="34" charset="0"/>
                <a:cs typeface="Times New Roman" panose="02020603050405020304" pitchFamily="18" charset="0"/>
              </a:rPr>
              <a:t>Votre texte s’articulera autour des axes suivants : </a:t>
            </a:r>
            <a:endParaRPr lang="fr-FR" sz="1800" kern="15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5000"/>
              </a:lnSpc>
              <a:spcAft>
                <a:spcPts val="800"/>
              </a:spcAft>
              <a:buNone/>
            </a:pPr>
            <a:r>
              <a:rPr lang="fr-FR" sz="1800" kern="150" dirty="0">
                <a:effectLst/>
                <a:latin typeface="Arial" panose="020B0604020202020204" pitchFamily="34" charset="0"/>
                <a:ea typeface="Calibri" panose="020F0502020204030204" pitchFamily="34" charset="0"/>
                <a:cs typeface="Times New Roman" panose="02020603050405020304" pitchFamily="18" charset="0"/>
              </a:rPr>
              <a:t>- Le contexte et les caractéristiques de la traite atlantique ; </a:t>
            </a:r>
            <a:endParaRPr lang="fr-FR" sz="1800" kern="15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5000"/>
              </a:lnSpc>
              <a:spcAft>
                <a:spcPts val="800"/>
              </a:spcAft>
              <a:buNone/>
            </a:pPr>
            <a:r>
              <a:rPr lang="fr-FR" sz="1800" kern="150" dirty="0">
                <a:effectLst/>
                <a:latin typeface="Arial" panose="020B0604020202020204" pitchFamily="34" charset="0"/>
                <a:ea typeface="Calibri" panose="020F0502020204030204" pitchFamily="34" charset="0"/>
                <a:cs typeface="Times New Roman" panose="02020603050405020304" pitchFamily="18" charset="0"/>
              </a:rPr>
              <a:t>- Le déroulement ; </a:t>
            </a:r>
            <a:endParaRPr lang="fr-FR" sz="1800" kern="15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5000"/>
              </a:lnSpc>
              <a:spcAft>
                <a:spcPts val="800"/>
              </a:spcAft>
              <a:buNone/>
            </a:pPr>
            <a:r>
              <a:rPr lang="fr-FR" sz="1800" kern="150" dirty="0">
                <a:effectLst/>
                <a:latin typeface="Arial" panose="020B0604020202020204" pitchFamily="34" charset="0"/>
                <a:ea typeface="Calibri" panose="020F0502020204030204" pitchFamily="34" charset="0"/>
                <a:cs typeface="Times New Roman" panose="02020603050405020304" pitchFamily="18" charset="0"/>
              </a:rPr>
              <a:t>- Le rôle des acteurs ; </a:t>
            </a:r>
            <a:endParaRPr lang="fr-FR" sz="1800" kern="15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5000"/>
              </a:lnSpc>
              <a:spcAft>
                <a:spcPts val="800"/>
              </a:spcAft>
              <a:buNone/>
            </a:pPr>
            <a:r>
              <a:rPr lang="fr-FR" sz="1800" kern="150" dirty="0">
                <a:effectLst/>
                <a:latin typeface="Arial" panose="020B0604020202020204" pitchFamily="34" charset="0"/>
                <a:ea typeface="Calibri" panose="020F0502020204030204" pitchFamily="34" charset="0"/>
                <a:cs typeface="Times New Roman" panose="02020603050405020304" pitchFamily="18" charset="0"/>
              </a:rPr>
              <a:t>- Les étapes de l’abolition</a:t>
            </a:r>
          </a:p>
          <a:p>
            <a:pPr indent="0">
              <a:lnSpc>
                <a:spcPct val="105000"/>
              </a:lnSpc>
              <a:spcAft>
                <a:spcPts val="800"/>
              </a:spcAft>
              <a:buNone/>
            </a:pPr>
            <a:r>
              <a:rPr lang="fr-FR" sz="1800" kern="150" dirty="0">
                <a:effectLst/>
                <a:latin typeface="Calibri" panose="020F0502020204030204" pitchFamily="34" charset="0"/>
                <a:ea typeface="Calibri" panose="020F0502020204030204" pitchFamily="34" charset="0"/>
                <a:cs typeface="Times New Roman" panose="02020603050405020304" pitchFamily="18" charset="0"/>
              </a:rPr>
              <a:t>- La présence du mémorial à Nantes</a:t>
            </a:r>
          </a:p>
          <a:p>
            <a:pPr marL="0" indent="0">
              <a:lnSpc>
                <a:spcPct val="105000"/>
              </a:lnSpc>
              <a:spcAft>
                <a:spcPts val="800"/>
              </a:spcAft>
              <a:buNone/>
            </a:pPr>
            <a:r>
              <a:rPr lang="fr-FR" sz="1800" kern="150" dirty="0">
                <a:effectLst/>
                <a:latin typeface="Arial" panose="020B0604020202020204" pitchFamily="34" charset="0"/>
                <a:ea typeface="Calibri" panose="020F0502020204030204" pitchFamily="34" charset="0"/>
                <a:cs typeface="Times New Roman" panose="02020603050405020304" pitchFamily="18" charset="0"/>
              </a:rPr>
              <a:t> </a:t>
            </a:r>
            <a:endParaRPr lang="fr-FR"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5000"/>
              </a:lnSpc>
              <a:spcAft>
                <a:spcPts val="800"/>
              </a:spcAft>
              <a:buNone/>
            </a:pPr>
            <a:r>
              <a:rPr lang="fr-FR" sz="1800" kern="150" dirty="0">
                <a:effectLst/>
                <a:latin typeface="Arial" panose="020B0604020202020204" pitchFamily="34" charset="0"/>
                <a:ea typeface="Calibri" panose="020F0502020204030204" pitchFamily="34" charset="0"/>
                <a:cs typeface="Times New Roman" panose="02020603050405020304" pitchFamily="18" charset="0"/>
              </a:rPr>
              <a:t>Pour réaliser ce travail vous disposez, si vous le souhaitez, de co-auteur(s) et du site du mémorial de l’abolition de l’esclavage de Nantes. Vous disposez de 3h avant de remettre votre texte à Madame la maire de Nantes. </a:t>
            </a:r>
            <a:endParaRPr lang="fr-FR"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5000"/>
              </a:lnSpc>
              <a:spcAft>
                <a:spcPts val="800"/>
              </a:spcAft>
              <a:buNone/>
            </a:pPr>
            <a:r>
              <a:rPr lang="fr-FR" sz="1800" kern="150" dirty="0">
                <a:effectLst/>
                <a:latin typeface="Arial" panose="020B0604020202020204" pitchFamily="34" charset="0"/>
                <a:ea typeface="Calibri" panose="020F0502020204030204" pitchFamily="34" charset="0"/>
                <a:cs typeface="Times New Roman" panose="02020603050405020304" pitchFamily="18" charset="0"/>
              </a:rPr>
              <a:t>Si vous rencontrez des difficultés, vous pouvez la contacter pour de plus amples informations.</a:t>
            </a:r>
            <a:endParaRPr lang="fr-FR"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159246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18" name="Rectangle 3117">
            <a:extLst>
              <a:ext uri="{FF2B5EF4-FFF2-40B4-BE49-F238E27FC236}">
                <a16:creationId xmlns:a16="http://schemas.microsoft.com/office/drawing/2014/main" id="{4D1248EE-67D1-4BDE-AB0E-01D7CD8DD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56330E3-A6DD-0281-321B-53AE7D1EE2BA}"/>
              </a:ext>
            </a:extLst>
          </p:cNvPr>
          <p:cNvSpPr>
            <a:spLocks noGrp="1"/>
          </p:cNvSpPr>
          <p:nvPr>
            <p:ph type="title"/>
          </p:nvPr>
        </p:nvSpPr>
        <p:spPr>
          <a:xfrm>
            <a:off x="468217" y="116632"/>
            <a:ext cx="8207566" cy="1035982"/>
          </a:xfrm>
        </p:spPr>
        <p:txBody>
          <a:bodyPr anchor="t">
            <a:normAutofit/>
          </a:bodyPr>
          <a:lstStyle/>
          <a:p>
            <a:pPr algn="l">
              <a:lnSpc>
                <a:spcPct val="90000"/>
              </a:lnSpc>
            </a:pPr>
            <a:r>
              <a:rPr lang="fr-FR" sz="3200" b="1" u="sng" kern="150" dirty="0">
                <a:effectLst/>
                <a:latin typeface="Arial" panose="020B0604020202020204" pitchFamily="34" charset="0"/>
                <a:ea typeface="Calibri" panose="020F0502020204030204" pitchFamily="34" charset="0"/>
                <a:cs typeface="Times New Roman" panose="02020603050405020304" pitchFamily="18" charset="0"/>
              </a:rPr>
              <a:t>Critères d’évaluation  </a:t>
            </a:r>
            <a:br>
              <a:rPr lang="fr-FR" sz="3200" kern="150" dirty="0">
                <a:effectLst/>
                <a:latin typeface="Calibri" panose="020F0502020204030204" pitchFamily="34" charset="0"/>
                <a:ea typeface="Calibri" panose="020F0502020204030204" pitchFamily="34" charset="0"/>
                <a:cs typeface="Times New Roman" panose="02020603050405020304" pitchFamily="18" charset="0"/>
              </a:rPr>
            </a:br>
            <a:endParaRPr lang="fr-FR" sz="3200" dirty="0"/>
          </a:p>
        </p:txBody>
      </p:sp>
      <p:pic>
        <p:nvPicPr>
          <p:cNvPr id="3074" name="Picture 2" descr="Le mémorial de l'abolition de l'esclavage | Nantes Web - Guide touristique">
            <a:extLst>
              <a:ext uri="{FF2B5EF4-FFF2-40B4-BE49-F238E27FC236}">
                <a16:creationId xmlns:a16="http://schemas.microsoft.com/office/drawing/2014/main" id="{D63F9995-0D74-C775-585F-BBA55CEC8D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6" r="3697"/>
          <a:stretch/>
        </p:blipFill>
        <p:spPr bwMode="auto">
          <a:xfrm>
            <a:off x="3200399" y="1152614"/>
            <a:ext cx="5772150" cy="4628272"/>
          </a:xfrm>
          <a:prstGeom prst="rect">
            <a:avLst/>
          </a:prstGeom>
          <a:noFill/>
          <a:extLst>
            <a:ext uri="{909E8E84-426E-40DD-AFC4-6F175D3DCCD1}">
              <a14:hiddenFill xmlns:a14="http://schemas.microsoft.com/office/drawing/2010/main">
                <a:solidFill>
                  <a:srgbClr val="FFFFFF"/>
                </a:solidFill>
              </a14:hiddenFill>
            </a:ext>
          </a:extLst>
        </p:spPr>
      </p:pic>
      <p:sp>
        <p:nvSpPr>
          <p:cNvPr id="3120" name="Rectangle 3119">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2" name="Rectangle 3121">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13" name="Espace réservé du contenu 2">
            <a:extLst>
              <a:ext uri="{FF2B5EF4-FFF2-40B4-BE49-F238E27FC236}">
                <a16:creationId xmlns:a16="http://schemas.microsoft.com/office/drawing/2014/main" id="{5CAF2CC2-056C-AD3E-42EA-C7836112507D}"/>
              </a:ext>
            </a:extLst>
          </p:cNvPr>
          <p:cNvGraphicFramePr>
            <a:graphicFrameLocks noGrp="1"/>
          </p:cNvGraphicFramePr>
          <p:nvPr>
            <p:ph idx="1"/>
            <p:extLst>
              <p:ext uri="{D42A27DB-BD31-4B8C-83A1-F6EECF244321}">
                <p14:modId xmlns:p14="http://schemas.microsoft.com/office/powerpoint/2010/main" val="685943358"/>
              </p:ext>
            </p:extLst>
          </p:nvPr>
        </p:nvGraphicFramePr>
        <p:xfrm>
          <a:off x="650021" y="1082644"/>
          <a:ext cx="2083036" cy="4170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781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BD739676-A09F-D687-088F-40B835F1296A}"/>
              </a:ext>
            </a:extLst>
          </p:cNvPr>
          <p:cNvSpPr>
            <a:spLocks noGrp="1"/>
          </p:cNvSpPr>
          <p:nvPr>
            <p:ph type="title"/>
          </p:nvPr>
        </p:nvSpPr>
        <p:spPr>
          <a:xfrm>
            <a:off x="628650" y="365125"/>
            <a:ext cx="4231382" cy="1325563"/>
          </a:xfrm>
        </p:spPr>
        <p:txBody>
          <a:bodyPr vert="horz" lIns="91440" tIns="45720" rIns="91440" bIns="45720" rtlCol="0" anchor="ctr">
            <a:normAutofit fontScale="90000"/>
          </a:bodyPr>
          <a:lstStyle/>
          <a:p>
            <a:pPr algn="l">
              <a:lnSpc>
                <a:spcPct val="90000"/>
              </a:lnSpc>
            </a:pPr>
            <a:r>
              <a:rPr lang="en-US" sz="4000" b="1" u="sng" kern="1200" dirty="0">
                <a:solidFill>
                  <a:schemeClr val="tx1"/>
                </a:solidFill>
                <a:effectLst/>
                <a:latin typeface="+mj-lt"/>
                <a:ea typeface="+mj-ea"/>
                <a:cs typeface="+mj-cs"/>
              </a:rPr>
              <a:t>BOITE À OUTILS N°1 : </a:t>
            </a:r>
            <a:br>
              <a:rPr lang="en-US" kern="1200" dirty="0">
                <a:solidFill>
                  <a:schemeClr val="tx1"/>
                </a:solidFill>
                <a:effectLst/>
                <a:latin typeface="+mj-lt"/>
                <a:ea typeface="+mj-ea"/>
                <a:cs typeface="+mj-cs"/>
              </a:rPr>
            </a:br>
            <a:endParaRPr lang="en-US" kern="1200" dirty="0">
              <a:solidFill>
                <a:schemeClr val="tx1"/>
              </a:solidFill>
              <a:latin typeface="+mj-lt"/>
              <a:ea typeface="+mj-ea"/>
              <a:cs typeface="+mj-cs"/>
            </a:endParaRPr>
          </a:p>
        </p:txBody>
      </p:sp>
      <p:sp>
        <p:nvSpPr>
          <p:cNvPr id="4105" name="Freeform: Shape 410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ZoneTexte 3">
            <a:extLst>
              <a:ext uri="{FF2B5EF4-FFF2-40B4-BE49-F238E27FC236}">
                <a16:creationId xmlns:a16="http://schemas.microsoft.com/office/drawing/2014/main" id="{C452D1F2-432C-B717-E9B5-FD8ED2B55ED5}"/>
              </a:ext>
            </a:extLst>
          </p:cNvPr>
          <p:cNvSpPr txBox="1"/>
          <p:nvPr/>
        </p:nvSpPr>
        <p:spPr>
          <a:xfrm>
            <a:off x="628649" y="1268760"/>
            <a:ext cx="4319535" cy="4908203"/>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fr-FR" sz="1500" dirty="0"/>
              <a:t>Quelles sont les informations dont j’ai besoin </a:t>
            </a:r>
            <a:r>
              <a:rPr lang="fr-FR" sz="1500" dirty="0">
                <a:effectLst/>
              </a:rPr>
              <a:t>?</a:t>
            </a:r>
          </a:p>
          <a:p>
            <a:pPr indent="-228600">
              <a:lnSpc>
                <a:spcPct val="90000"/>
              </a:lnSpc>
              <a:spcAft>
                <a:spcPts val="800"/>
              </a:spcAft>
              <a:buFont typeface="Arial" panose="020B0604020202020204" pitchFamily="34" charset="0"/>
              <a:buChar char="•"/>
            </a:pPr>
            <a:endParaRPr lang="fr-FR" sz="1500" dirty="0">
              <a:effectLst/>
            </a:endParaRPr>
          </a:p>
          <a:p>
            <a:pPr>
              <a:lnSpc>
                <a:spcPct val="90000"/>
              </a:lnSpc>
              <a:spcAft>
                <a:spcPts val="800"/>
              </a:spcAft>
            </a:pPr>
            <a:r>
              <a:rPr lang="fr-FR" sz="1500" dirty="0">
                <a:effectLst/>
              </a:rPr>
              <a:t> Je réponds aux questions suivantes : </a:t>
            </a:r>
          </a:p>
          <a:p>
            <a:pPr>
              <a:lnSpc>
                <a:spcPct val="90000"/>
              </a:lnSpc>
              <a:spcAft>
                <a:spcPts val="800"/>
              </a:spcAft>
            </a:pPr>
            <a:endParaRPr lang="fr-FR" sz="1500" dirty="0">
              <a:effectLst/>
            </a:endParaRPr>
          </a:p>
          <a:p>
            <a:pPr>
              <a:lnSpc>
                <a:spcPct val="90000"/>
              </a:lnSpc>
              <a:spcAft>
                <a:spcPts val="800"/>
              </a:spcAft>
            </a:pPr>
            <a:r>
              <a:rPr lang="fr-FR" sz="1500" dirty="0">
                <a:effectLst/>
              </a:rPr>
              <a:t>• Qui ? =les acteurs historiques &gt; je les présente et j’explique leur rôle </a:t>
            </a:r>
          </a:p>
          <a:p>
            <a:pPr>
              <a:lnSpc>
                <a:spcPct val="90000"/>
              </a:lnSpc>
              <a:spcAft>
                <a:spcPts val="800"/>
              </a:spcAft>
            </a:pPr>
            <a:r>
              <a:rPr lang="fr-FR" sz="1500" dirty="0">
                <a:effectLst/>
              </a:rPr>
              <a:t>• Quoi ? = quel(s) évènement(s) &gt; je les explique </a:t>
            </a:r>
          </a:p>
          <a:p>
            <a:pPr>
              <a:lnSpc>
                <a:spcPct val="90000"/>
              </a:lnSpc>
              <a:spcAft>
                <a:spcPts val="800"/>
              </a:spcAft>
            </a:pPr>
            <a:r>
              <a:rPr lang="fr-FR" sz="1500" dirty="0">
                <a:effectLst/>
              </a:rPr>
              <a:t>• Pourquoi ? = j'identifie les causes </a:t>
            </a:r>
          </a:p>
          <a:p>
            <a:pPr>
              <a:lnSpc>
                <a:spcPct val="90000"/>
              </a:lnSpc>
              <a:spcAft>
                <a:spcPts val="800"/>
              </a:spcAft>
            </a:pPr>
            <a:r>
              <a:rPr lang="fr-FR" sz="1500" dirty="0">
                <a:effectLst/>
              </a:rPr>
              <a:t>• Comment = quels sont les moyens employés &gt; je les explique</a:t>
            </a:r>
          </a:p>
          <a:p>
            <a:pPr>
              <a:lnSpc>
                <a:spcPct val="90000"/>
              </a:lnSpc>
              <a:spcAft>
                <a:spcPts val="800"/>
              </a:spcAft>
            </a:pPr>
            <a:r>
              <a:rPr lang="fr-FR" sz="1500" dirty="0">
                <a:effectLst/>
              </a:rPr>
              <a:t>• Quand ? = je date de manière précise et dans l'ordre chronologique. </a:t>
            </a:r>
          </a:p>
          <a:p>
            <a:pPr>
              <a:lnSpc>
                <a:spcPct val="90000"/>
              </a:lnSpc>
              <a:spcAft>
                <a:spcPts val="800"/>
              </a:spcAft>
            </a:pPr>
            <a:r>
              <a:rPr lang="fr-FR" sz="1500" dirty="0">
                <a:effectLst/>
              </a:rPr>
              <a:t>• Où ? = je situe l'évènement dans l’espace</a:t>
            </a:r>
            <a:endParaRPr lang="fr-FR" sz="1500" dirty="0"/>
          </a:p>
          <a:p>
            <a:pPr>
              <a:lnSpc>
                <a:spcPct val="90000"/>
              </a:lnSpc>
              <a:spcAft>
                <a:spcPts val="800"/>
              </a:spcAft>
            </a:pPr>
            <a:r>
              <a:rPr lang="fr-FR" sz="1500" dirty="0">
                <a:effectLst/>
              </a:rPr>
              <a:t> • Quelles conséquences= quel est l'impact de cet événement sur la période étudiée ?</a:t>
            </a:r>
          </a:p>
        </p:txBody>
      </p:sp>
      <p:sp>
        <p:nvSpPr>
          <p:cNvPr id="4107" name="Oval 4106">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3423959"/>
            <a:ext cx="405617"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Boîte à outils | Boite a outils">
            <a:extLst>
              <a:ext uri="{FF2B5EF4-FFF2-40B4-BE49-F238E27FC236}">
                <a16:creationId xmlns:a16="http://schemas.microsoft.com/office/drawing/2014/main" id="{45C38857-AB65-0D06-027A-CB9E43CC06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5388" y="2011618"/>
            <a:ext cx="2835788" cy="2190785"/>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4109" name="Freeform: Shape 4108">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4111" name="Straight Connector 4110">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113" name="Freeform: Shape 4112">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92435" y="5166682"/>
            <a:ext cx="1376793"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4115" name="Freeform: Shape 4114">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17" name="Freeform: Shape 4116">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054754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BD739676-A09F-D687-088F-40B835F1296A}"/>
              </a:ext>
            </a:extLst>
          </p:cNvPr>
          <p:cNvSpPr>
            <a:spLocks noGrp="1"/>
          </p:cNvSpPr>
          <p:nvPr>
            <p:ph type="title"/>
          </p:nvPr>
        </p:nvSpPr>
        <p:spPr>
          <a:xfrm>
            <a:off x="628650" y="365125"/>
            <a:ext cx="4231382" cy="1325563"/>
          </a:xfrm>
        </p:spPr>
        <p:txBody>
          <a:bodyPr vert="horz" lIns="91440" tIns="45720" rIns="91440" bIns="45720" rtlCol="0" anchor="ctr">
            <a:normAutofit fontScale="90000"/>
          </a:bodyPr>
          <a:lstStyle/>
          <a:p>
            <a:pPr algn="l">
              <a:lnSpc>
                <a:spcPct val="90000"/>
              </a:lnSpc>
            </a:pPr>
            <a:r>
              <a:rPr lang="en-US" sz="4000" b="1" u="sng" kern="1200" dirty="0">
                <a:solidFill>
                  <a:schemeClr val="tx1"/>
                </a:solidFill>
                <a:effectLst/>
                <a:latin typeface="+mj-lt"/>
                <a:ea typeface="+mj-ea"/>
                <a:cs typeface="+mj-cs"/>
              </a:rPr>
              <a:t>BOITE À OUTILS N°2 : </a:t>
            </a:r>
            <a:br>
              <a:rPr lang="en-US" kern="1200" dirty="0">
                <a:solidFill>
                  <a:schemeClr val="tx1"/>
                </a:solidFill>
                <a:effectLst/>
                <a:latin typeface="+mj-lt"/>
                <a:ea typeface="+mj-ea"/>
                <a:cs typeface="+mj-cs"/>
              </a:rPr>
            </a:br>
            <a:endParaRPr lang="en-US" kern="1200" dirty="0">
              <a:solidFill>
                <a:schemeClr val="tx1"/>
              </a:solidFill>
              <a:latin typeface="+mj-lt"/>
              <a:ea typeface="+mj-ea"/>
              <a:cs typeface="+mj-cs"/>
            </a:endParaRPr>
          </a:p>
        </p:txBody>
      </p:sp>
      <p:sp>
        <p:nvSpPr>
          <p:cNvPr id="4105" name="Freeform: Shape 410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7" name="Oval 4106">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3423959"/>
            <a:ext cx="405617"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Boîte à outils | Boite a outils">
            <a:extLst>
              <a:ext uri="{FF2B5EF4-FFF2-40B4-BE49-F238E27FC236}">
                <a16:creationId xmlns:a16="http://schemas.microsoft.com/office/drawing/2014/main" id="{45C38857-AB65-0D06-027A-CB9E43CC06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5388" y="2011618"/>
            <a:ext cx="2835788" cy="2190785"/>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4109" name="Freeform: Shape 4108">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4111" name="Straight Connector 4110">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113" name="Freeform: Shape 4112">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92435" y="5166682"/>
            <a:ext cx="1376793"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4115" name="Freeform: Shape 4114">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17" name="Freeform: Shape 4116">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3" name="Tableau 2">
            <a:extLst>
              <a:ext uri="{FF2B5EF4-FFF2-40B4-BE49-F238E27FC236}">
                <a16:creationId xmlns:a16="http://schemas.microsoft.com/office/drawing/2014/main" id="{1BD954C0-24C4-68DA-9655-E599B26B2C97}"/>
              </a:ext>
            </a:extLst>
          </p:cNvPr>
          <p:cNvGraphicFramePr>
            <a:graphicFrameLocks noGrp="1"/>
          </p:cNvGraphicFramePr>
          <p:nvPr>
            <p:extLst>
              <p:ext uri="{D42A27DB-BD31-4B8C-83A1-F6EECF244321}">
                <p14:modId xmlns:p14="http://schemas.microsoft.com/office/powerpoint/2010/main" val="3465981747"/>
              </p:ext>
            </p:extLst>
          </p:nvPr>
        </p:nvGraphicFramePr>
        <p:xfrm>
          <a:off x="316033" y="1482780"/>
          <a:ext cx="4543998" cy="4898550"/>
        </p:xfrm>
        <a:graphic>
          <a:graphicData uri="http://schemas.openxmlformats.org/drawingml/2006/table">
            <a:tbl>
              <a:tblPr firstRow="1" firstCol="1" bandRow="1">
                <a:tableStyleId>{5940675A-B579-460E-94D1-54222C63F5DA}</a:tableStyleId>
              </a:tblPr>
              <a:tblGrid>
                <a:gridCol w="2271999">
                  <a:extLst>
                    <a:ext uri="{9D8B030D-6E8A-4147-A177-3AD203B41FA5}">
                      <a16:colId xmlns:a16="http://schemas.microsoft.com/office/drawing/2014/main" val="26777157"/>
                    </a:ext>
                  </a:extLst>
                </a:gridCol>
                <a:gridCol w="2271999">
                  <a:extLst>
                    <a:ext uri="{9D8B030D-6E8A-4147-A177-3AD203B41FA5}">
                      <a16:colId xmlns:a16="http://schemas.microsoft.com/office/drawing/2014/main" val="1313932284"/>
                    </a:ext>
                  </a:extLst>
                </a:gridCol>
              </a:tblGrid>
              <a:tr h="713306">
                <a:tc>
                  <a:txBody>
                    <a:bodyPr/>
                    <a:lstStyle/>
                    <a:p>
                      <a:pPr>
                        <a:lnSpc>
                          <a:spcPct val="105000"/>
                        </a:lnSpc>
                        <a:spcAft>
                          <a:spcPts val="800"/>
                        </a:spcAft>
                      </a:pPr>
                      <a:r>
                        <a:rPr lang="fr-FR" sz="1100" kern="150" dirty="0">
                          <a:effectLst/>
                        </a:rPr>
                        <a:t>Votre texte s’articulera autour des axes suivants :</a:t>
                      </a:r>
                      <a:endParaRPr lang="fr-FR" sz="1100" kern="1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5000"/>
                        </a:lnSpc>
                        <a:spcAft>
                          <a:spcPts val="800"/>
                        </a:spcAft>
                      </a:pPr>
                      <a:r>
                        <a:rPr lang="fr-FR" sz="1100" kern="150">
                          <a:effectLst/>
                        </a:rPr>
                        <a:t>Propositions pour commencer</a:t>
                      </a:r>
                      <a:endParaRPr lang="fr-FR" sz="1100" kern="1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2849237"/>
                  </a:ext>
                </a:extLst>
              </a:tr>
              <a:tr h="713306">
                <a:tc>
                  <a:txBody>
                    <a:bodyPr/>
                    <a:lstStyle/>
                    <a:p>
                      <a:pPr>
                        <a:lnSpc>
                          <a:spcPct val="105000"/>
                        </a:lnSpc>
                        <a:spcAft>
                          <a:spcPts val="800"/>
                        </a:spcAft>
                      </a:pPr>
                      <a:r>
                        <a:rPr lang="fr-FR" sz="1100" kern="150" dirty="0">
                          <a:effectLst/>
                        </a:rPr>
                        <a:t>       - Le contexte et les caractéristiques de la traite atlantique</a:t>
                      </a:r>
                      <a:endParaRPr lang="fr-FR" sz="1100" kern="1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5000"/>
                        </a:lnSpc>
                        <a:spcAft>
                          <a:spcPts val="800"/>
                        </a:spcAft>
                      </a:pPr>
                      <a:r>
                        <a:rPr lang="fr-FR" sz="1100" kern="150">
                          <a:effectLst/>
                        </a:rPr>
                        <a:t>La traite atlantique s’est développée en…dans le but de ….</a:t>
                      </a:r>
                      <a:endParaRPr lang="fr-FR" sz="1100" kern="1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9281086"/>
                  </a:ext>
                </a:extLst>
              </a:tr>
              <a:tr h="393904">
                <a:tc>
                  <a:txBody>
                    <a:bodyPr/>
                    <a:lstStyle/>
                    <a:p>
                      <a:pPr marL="342900" lvl="0" indent="-342900">
                        <a:lnSpc>
                          <a:spcPct val="105000"/>
                        </a:lnSpc>
                        <a:spcAft>
                          <a:spcPts val="800"/>
                        </a:spcAft>
                        <a:buFont typeface="Symbol" panose="05050102010706020507" pitchFamily="18" charset="2"/>
                        <a:buChar char="-"/>
                      </a:pPr>
                      <a:r>
                        <a:rPr lang="fr-FR" sz="1100" kern="150">
                          <a:effectLst/>
                        </a:rPr>
                        <a:t>Le déroulement</a:t>
                      </a:r>
                      <a:endParaRPr lang="fr-FR" sz="1100" kern="1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5000"/>
                        </a:lnSpc>
                        <a:spcAft>
                          <a:spcPts val="800"/>
                        </a:spcAft>
                      </a:pPr>
                      <a:r>
                        <a:rPr lang="fr-FR" sz="1100" kern="150">
                          <a:effectLst/>
                        </a:rPr>
                        <a:t>Cette traite s’organisait de la manière suivante…</a:t>
                      </a:r>
                      <a:endParaRPr lang="fr-FR" sz="1100" kern="1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2892379"/>
                  </a:ext>
                </a:extLst>
              </a:tr>
              <a:tr h="1287416">
                <a:tc>
                  <a:txBody>
                    <a:bodyPr/>
                    <a:lstStyle/>
                    <a:p>
                      <a:pPr marL="342900" lvl="0" indent="-342900">
                        <a:lnSpc>
                          <a:spcPct val="105000"/>
                        </a:lnSpc>
                        <a:spcAft>
                          <a:spcPts val="800"/>
                        </a:spcAft>
                        <a:buFont typeface="Symbol" panose="05050102010706020507" pitchFamily="18" charset="2"/>
                        <a:buChar char="-"/>
                      </a:pPr>
                      <a:r>
                        <a:rPr lang="fr-FR" sz="1100" kern="150">
                          <a:effectLst/>
                        </a:rPr>
                        <a:t>Le rôle des acteurs</a:t>
                      </a:r>
                      <a:endParaRPr lang="fr-FR" sz="1100" kern="1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5000"/>
                        </a:lnSpc>
                        <a:spcAft>
                          <a:spcPts val="800"/>
                        </a:spcAft>
                      </a:pPr>
                      <a:r>
                        <a:rPr lang="fr-FR" sz="1100" kern="150" dirty="0">
                          <a:effectLst/>
                        </a:rPr>
                        <a:t>Les grands ports français ont eu un rôle important. En effet …</a:t>
                      </a:r>
                    </a:p>
                    <a:p>
                      <a:pPr>
                        <a:lnSpc>
                          <a:spcPct val="105000"/>
                        </a:lnSpc>
                        <a:spcAft>
                          <a:spcPts val="800"/>
                        </a:spcAft>
                      </a:pPr>
                      <a:r>
                        <a:rPr lang="fr-FR" sz="1100" kern="150" dirty="0">
                          <a:effectLst/>
                        </a:rPr>
                        <a:t> </a:t>
                      </a:r>
                      <a:endParaRPr lang="fr-FR" sz="1100" kern="1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4348689"/>
                  </a:ext>
                </a:extLst>
              </a:tr>
              <a:tr h="713306">
                <a:tc>
                  <a:txBody>
                    <a:bodyPr/>
                    <a:lstStyle/>
                    <a:p>
                      <a:pPr>
                        <a:lnSpc>
                          <a:spcPct val="105000"/>
                        </a:lnSpc>
                        <a:spcAft>
                          <a:spcPts val="800"/>
                        </a:spcAft>
                      </a:pPr>
                      <a:r>
                        <a:rPr lang="fr-FR" sz="1100" kern="150">
                          <a:effectLst/>
                        </a:rPr>
                        <a:t>      - Les enjeux et la portée de la traite atlantique</a:t>
                      </a:r>
                      <a:endParaRPr lang="fr-FR" sz="1100" kern="1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5000"/>
                        </a:lnSpc>
                        <a:spcAft>
                          <a:spcPts val="800"/>
                        </a:spcAft>
                      </a:pPr>
                      <a:r>
                        <a:rPr lang="fr-FR" sz="1100" kern="150">
                          <a:effectLst/>
                        </a:rPr>
                        <a:t>La traite atlantique a permis à certains de …..tandis que d’autres….</a:t>
                      </a:r>
                      <a:endParaRPr lang="fr-FR" sz="1100" kern="1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3670078"/>
                  </a:ext>
                </a:extLst>
              </a:tr>
              <a:tr h="1077312">
                <a:tc>
                  <a:txBody>
                    <a:bodyPr/>
                    <a:lstStyle/>
                    <a:p>
                      <a:pPr marL="342900" lvl="0" indent="-342900">
                        <a:lnSpc>
                          <a:spcPct val="105000"/>
                        </a:lnSpc>
                        <a:spcAft>
                          <a:spcPts val="800"/>
                        </a:spcAft>
                        <a:buFont typeface="Symbol" panose="05050102010706020507" pitchFamily="18" charset="2"/>
                        <a:buChar char="-"/>
                      </a:pPr>
                      <a:r>
                        <a:rPr lang="fr-FR" sz="1100" kern="150">
                          <a:effectLst/>
                        </a:rPr>
                        <a:t>Les étapes de l’abolition</a:t>
                      </a:r>
                      <a:endParaRPr lang="fr-FR" sz="1100" kern="1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5000"/>
                        </a:lnSpc>
                        <a:spcAft>
                          <a:spcPts val="800"/>
                        </a:spcAft>
                      </a:pPr>
                      <a:r>
                        <a:rPr lang="fr-FR" sz="1100" kern="150" dirty="0">
                          <a:effectLst/>
                        </a:rPr>
                        <a:t>Les idées abolitionnistes se développent grâce à …. Mais ……….pour que l’esclavage soit aboli en France. Même si aujourd’hui……….</a:t>
                      </a:r>
                      <a:endParaRPr lang="fr-FR" sz="1100" kern="1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9944699"/>
                  </a:ext>
                </a:extLst>
              </a:tr>
            </a:tbl>
          </a:graphicData>
        </a:graphic>
      </p:graphicFrame>
    </p:spTree>
    <p:extLst>
      <p:ext uri="{BB962C8B-B14F-4D97-AF65-F5344CB8AC3E}">
        <p14:creationId xmlns:p14="http://schemas.microsoft.com/office/powerpoint/2010/main" val="4118078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BD739676-A09F-D687-088F-40B835F1296A}"/>
              </a:ext>
            </a:extLst>
          </p:cNvPr>
          <p:cNvSpPr>
            <a:spLocks noGrp="1"/>
          </p:cNvSpPr>
          <p:nvPr>
            <p:ph type="title"/>
          </p:nvPr>
        </p:nvSpPr>
        <p:spPr>
          <a:xfrm>
            <a:off x="628650" y="365125"/>
            <a:ext cx="4231382" cy="1325563"/>
          </a:xfrm>
        </p:spPr>
        <p:txBody>
          <a:bodyPr vert="horz" lIns="91440" tIns="45720" rIns="91440" bIns="45720" rtlCol="0" anchor="ctr">
            <a:normAutofit fontScale="90000"/>
          </a:bodyPr>
          <a:lstStyle/>
          <a:p>
            <a:pPr algn="l">
              <a:lnSpc>
                <a:spcPct val="90000"/>
              </a:lnSpc>
            </a:pPr>
            <a:r>
              <a:rPr lang="en-US" sz="4000" b="1" u="sng" kern="1200" dirty="0">
                <a:solidFill>
                  <a:schemeClr val="tx1"/>
                </a:solidFill>
                <a:effectLst/>
                <a:latin typeface="+mj-lt"/>
                <a:ea typeface="+mj-ea"/>
                <a:cs typeface="+mj-cs"/>
              </a:rPr>
              <a:t>BOITE À OUTILS N°</a:t>
            </a:r>
            <a:r>
              <a:rPr lang="en-US" sz="4000" b="1" u="sng" dirty="0"/>
              <a:t>3</a:t>
            </a:r>
            <a:r>
              <a:rPr lang="en-US" sz="4000" b="1" u="sng" kern="1200" dirty="0">
                <a:solidFill>
                  <a:schemeClr val="tx1"/>
                </a:solidFill>
                <a:effectLst/>
                <a:latin typeface="+mj-lt"/>
                <a:ea typeface="+mj-ea"/>
                <a:cs typeface="+mj-cs"/>
              </a:rPr>
              <a:t>: </a:t>
            </a:r>
            <a:br>
              <a:rPr lang="en-US" kern="1200" dirty="0">
                <a:solidFill>
                  <a:schemeClr val="tx1"/>
                </a:solidFill>
                <a:effectLst/>
                <a:latin typeface="+mj-lt"/>
                <a:ea typeface="+mj-ea"/>
                <a:cs typeface="+mj-cs"/>
              </a:rPr>
            </a:br>
            <a:endParaRPr lang="en-US" kern="1200" dirty="0">
              <a:solidFill>
                <a:schemeClr val="tx1"/>
              </a:solidFill>
              <a:latin typeface="+mj-lt"/>
              <a:ea typeface="+mj-ea"/>
              <a:cs typeface="+mj-cs"/>
            </a:endParaRPr>
          </a:p>
        </p:txBody>
      </p:sp>
      <p:sp>
        <p:nvSpPr>
          <p:cNvPr id="4105" name="Freeform: Shape 410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7" name="Oval 4106">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3423959"/>
            <a:ext cx="405617"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Boîte à outils | Boite a outils">
            <a:extLst>
              <a:ext uri="{FF2B5EF4-FFF2-40B4-BE49-F238E27FC236}">
                <a16:creationId xmlns:a16="http://schemas.microsoft.com/office/drawing/2014/main" id="{45C38857-AB65-0D06-027A-CB9E43CC06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5388" y="2011618"/>
            <a:ext cx="2835788" cy="2190785"/>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4109" name="Freeform: Shape 4108">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4111" name="Straight Connector 4110">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113" name="Freeform: Shape 4112">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92435" y="5166682"/>
            <a:ext cx="1376793"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4115" name="Freeform: Shape 4114">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17" name="Freeform: Shape 4116">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 name="ZoneTexte 3">
            <a:extLst>
              <a:ext uri="{FF2B5EF4-FFF2-40B4-BE49-F238E27FC236}">
                <a16:creationId xmlns:a16="http://schemas.microsoft.com/office/drawing/2014/main" id="{2A00F235-9E98-E934-6A0E-DC9A50BFA1B6}"/>
              </a:ext>
            </a:extLst>
          </p:cNvPr>
          <p:cNvSpPr txBox="1"/>
          <p:nvPr/>
        </p:nvSpPr>
        <p:spPr>
          <a:xfrm>
            <a:off x="467544" y="1412776"/>
            <a:ext cx="4104451" cy="3970318"/>
          </a:xfrm>
          <a:prstGeom prst="rect">
            <a:avLst/>
          </a:prstGeom>
          <a:noFill/>
        </p:spPr>
        <p:txBody>
          <a:bodyPr wrap="square" rtlCol="0">
            <a:spAutoFit/>
          </a:bodyPr>
          <a:lstStyle/>
          <a:p>
            <a:r>
              <a:rPr lang="fr-FR" dirty="0"/>
              <a:t>Entrainez-vous à la lecture de votre texte.</a:t>
            </a:r>
          </a:p>
          <a:p>
            <a:endParaRPr lang="fr-FR" dirty="0"/>
          </a:p>
          <a:p>
            <a:r>
              <a:rPr lang="fr-FR" dirty="0"/>
              <a:t>Utilisez votre smartphone et écoutez-vous jusqu’à être satisfait de votre lecture. </a:t>
            </a:r>
          </a:p>
          <a:p>
            <a:endParaRPr lang="fr-FR" dirty="0"/>
          </a:p>
          <a:p>
            <a:r>
              <a:rPr lang="fr-FR" dirty="0"/>
              <a:t>Vous pouvez proposer une lecture à plusieurs voix.</a:t>
            </a:r>
          </a:p>
          <a:p>
            <a:endParaRPr lang="fr-FR" dirty="0"/>
          </a:p>
          <a:p>
            <a:r>
              <a:rPr lang="fr-FR" dirty="0"/>
              <a:t>Enregistrez le discours directement dans la boite vocale de Madame la Maire :</a:t>
            </a:r>
          </a:p>
          <a:p>
            <a:endParaRPr lang="fr-FR" dirty="0"/>
          </a:p>
          <a:p>
            <a:r>
              <a:rPr lang="fr-FR" dirty="0"/>
              <a:t>dans </a:t>
            </a:r>
            <a:r>
              <a:rPr lang="fr-FR" dirty="0" err="1"/>
              <a:t>pronote</a:t>
            </a:r>
            <a:r>
              <a:rPr lang="fr-FR" dirty="0"/>
              <a:t> : votre discours ne devra pas excéder 3 minutes.</a:t>
            </a:r>
          </a:p>
          <a:p>
            <a:endParaRPr lang="fr-FR" dirty="0"/>
          </a:p>
        </p:txBody>
      </p:sp>
    </p:spTree>
    <p:extLst>
      <p:ext uri="{BB962C8B-B14F-4D97-AF65-F5344CB8AC3E}">
        <p14:creationId xmlns:p14="http://schemas.microsoft.com/office/powerpoint/2010/main" val="212511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962674"/>
          </a:xfrm>
        </p:spPr>
        <p:txBody>
          <a:bodyPr>
            <a:normAutofit/>
          </a:bodyPr>
          <a:lstStyle/>
          <a:p>
            <a:r>
              <a:rPr lang="fr-FR" sz="1600" dirty="0"/>
              <a:t>PROPOSITION DE SÉQUENCE AUTOUR D’UN</a:t>
            </a:r>
            <a:br>
              <a:rPr lang="fr-FR" sz="1600" dirty="0"/>
            </a:br>
            <a:r>
              <a:rPr lang="fr-FR" sz="1600" dirty="0"/>
              <a:t>GROUPEMENT DE TEXTES</a:t>
            </a:r>
            <a:br>
              <a:rPr lang="fr-FR" sz="1600" dirty="0"/>
            </a:br>
            <a:br>
              <a:rPr lang="fr-FR" sz="1600" dirty="0"/>
            </a:br>
            <a:r>
              <a:rPr lang="fr-FR" sz="1600" b="1" dirty="0"/>
              <a:t> Objectifs : </a:t>
            </a:r>
            <a:r>
              <a:rPr lang="fr-FR" sz="1600" dirty="0"/>
              <a:t>s’interroger sur les diverses dimensions des écritures autobiographiques : histoire intime et histoire collective</a:t>
            </a:r>
            <a:br>
              <a:rPr lang="fr-FR" sz="1600" dirty="0"/>
            </a:br>
            <a:br>
              <a:rPr lang="fr-FR" sz="1600" dirty="0"/>
            </a:br>
            <a:r>
              <a:rPr lang="fr-FR" sz="1600" b="1" dirty="0"/>
              <a:t>Problématique</a:t>
            </a:r>
            <a:r>
              <a:rPr lang="fr-FR" sz="1600" dirty="0"/>
              <a:t> </a:t>
            </a:r>
            <a:r>
              <a:rPr lang="fr-FR" sz="1600" dirty="0">
                <a:solidFill>
                  <a:srgbClr val="FF0000"/>
                </a:solidFill>
              </a:rPr>
              <a:t>: L’autobiographie va-t-elle au-delà du récit personnel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9B2D54-0D94-1059-2E24-E1E2D856A04F}"/>
              </a:ext>
            </a:extLst>
          </p:cNvPr>
          <p:cNvSpPr>
            <a:spLocks noGrp="1"/>
          </p:cNvSpPr>
          <p:nvPr>
            <p:ph idx="1"/>
          </p:nvPr>
        </p:nvSpPr>
        <p:spPr>
          <a:xfrm>
            <a:off x="457200" y="980728"/>
            <a:ext cx="8229600" cy="5145435"/>
          </a:xfrm>
        </p:spPr>
        <p:txBody>
          <a:bodyPr>
            <a:normAutofit fontScale="55000" lnSpcReduction="20000"/>
          </a:bodyPr>
          <a:lstStyle/>
          <a:p>
            <a:pPr algn="l"/>
            <a:r>
              <a:rPr lang="fr-FR" b="1" dirty="0">
                <a:effectLst/>
                <a:latin typeface="Helvetica" panose="020B0604020202020204" pitchFamily="34" charset="0"/>
              </a:rPr>
              <a:t>Finalités et enjeux :</a:t>
            </a:r>
            <a:endParaRPr lang="fr-FR" b="0" dirty="0">
              <a:effectLst/>
              <a:latin typeface="Helvetica" panose="020B0604020202020204" pitchFamily="34" charset="0"/>
            </a:endParaRPr>
          </a:p>
          <a:p>
            <a:pPr marL="0" indent="0" algn="l">
              <a:buNone/>
            </a:pPr>
            <a:r>
              <a:rPr lang="fr-FR" b="0" dirty="0">
                <a:effectLst/>
                <a:latin typeface="Helvetica" panose="020B0604020202020204" pitchFamily="34" charset="0"/>
              </a:rPr>
              <a:t>* Se connaître, explorer sa personnalité, prendre confiance en soi, exprimer ses émotions et ses idées.</a:t>
            </a:r>
          </a:p>
          <a:p>
            <a:pPr marL="0" indent="0" algn="just">
              <a:buNone/>
            </a:pPr>
            <a:r>
              <a:rPr lang="fr-FR" b="0" dirty="0">
                <a:effectLst/>
                <a:latin typeface="Helvetica" panose="020B0604020202020204" pitchFamily="34" charset="0"/>
              </a:rPr>
              <a:t>* Se construire dans les interactions et dans un groupe, rencontrer et respecter autrui ; distinguer ce que chacun veut présenter de soi et ce qu’il choisit de garder pour la sphère privée. </a:t>
            </a:r>
          </a:p>
          <a:p>
            <a:pPr algn="just"/>
            <a:r>
              <a:rPr lang="fr-FR" b="1" dirty="0">
                <a:effectLst/>
                <a:latin typeface="Helvetica" panose="020B0604020202020204" pitchFamily="34" charset="0"/>
              </a:rPr>
              <a:t>Références</a:t>
            </a:r>
            <a:r>
              <a:rPr lang="fr-FR" b="0" dirty="0">
                <a:effectLst/>
                <a:latin typeface="Helvetica" panose="020B0604020202020204" pitchFamily="34" charset="0"/>
              </a:rPr>
              <a:t> : </a:t>
            </a:r>
          </a:p>
          <a:p>
            <a:pPr marL="0" indent="0" algn="just">
              <a:buNone/>
            </a:pPr>
            <a:r>
              <a:rPr lang="fr-FR" b="0" dirty="0">
                <a:effectLst/>
                <a:latin typeface="Helvetica" panose="020B0604020202020204" pitchFamily="34" charset="0"/>
              </a:rPr>
              <a:t>poésie lyrique, correspondances, récits de vie ou de voyages, autoportraits anciens et contemporains, toutes les formes d’exploration et de représentation de soi par l’écrit ou par l’image (journaux, carnets, pratiques épistolaires), biographies, mémoires. Cet objet d’étude s’appuie sur la lecture d’une œuvre littéraire au choix du professeur parmi les genres mentionnés ci-dessus. Il donne également lieu à l’étude d’un groupement de textes, d’œuvres artistiques et de documents d’époques variées.</a:t>
            </a:r>
          </a:p>
          <a:p>
            <a:pPr algn="just"/>
            <a:r>
              <a:rPr lang="fr-FR" b="1" dirty="0">
                <a:effectLst/>
                <a:latin typeface="Helvetica" panose="020B0604020202020204" pitchFamily="34" charset="0"/>
              </a:rPr>
              <a:t>Notions-clés</a:t>
            </a:r>
            <a:r>
              <a:rPr lang="fr-FR" b="0" dirty="0">
                <a:effectLst/>
                <a:latin typeface="Helvetica" panose="020B0604020202020204" pitchFamily="34" charset="0"/>
              </a:rPr>
              <a:t> : </a:t>
            </a:r>
          </a:p>
          <a:p>
            <a:pPr marL="0" indent="0" algn="just">
              <a:buNone/>
            </a:pPr>
            <a:r>
              <a:rPr lang="fr-FR" b="0" dirty="0">
                <a:effectLst/>
                <a:latin typeface="Helvetica" panose="020B0604020202020204" pitchFamily="34" charset="0"/>
              </a:rPr>
              <a:t>* Connaissance de soi : sensibilité, émotions, intime ; soi-même ; forces/faiblesses ; estime de soi ; auteur/narrateur…</a:t>
            </a:r>
          </a:p>
          <a:p>
            <a:pPr marL="0" indent="0" algn="just">
              <a:buNone/>
            </a:pPr>
            <a:r>
              <a:rPr lang="fr-FR" b="0" dirty="0">
                <a:effectLst/>
                <a:latin typeface="Helvetica" panose="020B0604020202020204" pitchFamily="34" charset="0"/>
              </a:rPr>
              <a:t>* Image(s) de soi : construction de l’identité ; posture, projets (de vie, professionnels…), représentations, aspirations, idéaux…</a:t>
            </a:r>
          </a:p>
          <a:p>
            <a:pPr marL="0" indent="0" algn="just">
              <a:buNone/>
            </a:pPr>
            <a:r>
              <a:rPr lang="fr-FR" b="0" dirty="0">
                <a:effectLst/>
                <a:latin typeface="Helvetica" panose="020B0604020202020204" pitchFamily="34" charset="0"/>
              </a:rPr>
              <a:t>* Découverte de l’autre : soi et les autres ; altérité/diversité, respect de l’autre ; privé/public ; individu/groupe ; personne/personnage ; héros/antihéros…</a:t>
            </a:r>
          </a:p>
          <a:p>
            <a:endParaRPr lang="fr-FR" dirty="0"/>
          </a:p>
        </p:txBody>
      </p:sp>
    </p:spTree>
    <p:extLst>
      <p:ext uri="{BB962C8B-B14F-4D97-AF65-F5344CB8AC3E}">
        <p14:creationId xmlns:p14="http://schemas.microsoft.com/office/powerpoint/2010/main" val="68211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0939DE74-2A92-0251-41F0-FAA6445A6B22}"/>
              </a:ext>
            </a:extLst>
          </p:cNvPr>
          <p:cNvGraphicFramePr>
            <a:graphicFrameLocks noGrp="1"/>
          </p:cNvGraphicFramePr>
          <p:nvPr>
            <p:ph idx="1"/>
            <p:extLst>
              <p:ext uri="{D42A27DB-BD31-4B8C-83A1-F6EECF244321}">
                <p14:modId xmlns:p14="http://schemas.microsoft.com/office/powerpoint/2010/main" val="2089409458"/>
              </p:ext>
            </p:extLst>
          </p:nvPr>
        </p:nvGraphicFramePr>
        <p:xfrm>
          <a:off x="457200" y="515620"/>
          <a:ext cx="8229600" cy="5826760"/>
        </p:xfrm>
        <a:graphic>
          <a:graphicData uri="http://schemas.openxmlformats.org/drawingml/2006/table">
            <a:tbl>
              <a:tblPr firstRow="1" bandRow="1">
                <a:tableStyleId>{5940675A-B579-460E-94D1-54222C63F5DA}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15048">
                  <a:extLst>
                    <a:ext uri="{9D8B030D-6E8A-4147-A177-3AD203B41FA5}">
                      <a16:colId xmlns:a16="http://schemas.microsoft.com/office/drawing/2014/main" val="20002"/>
                    </a:ext>
                  </a:extLst>
                </a:gridCol>
                <a:gridCol w="1676792">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fr-FR" dirty="0"/>
                        <a:t>Séance</a:t>
                      </a:r>
                    </a:p>
                  </a:txBody>
                  <a:tcPr/>
                </a:tc>
                <a:tc>
                  <a:txBody>
                    <a:bodyPr/>
                    <a:lstStyle/>
                    <a:p>
                      <a:r>
                        <a:rPr lang="fr-FR" dirty="0"/>
                        <a:t>Objectifs</a:t>
                      </a:r>
                    </a:p>
                  </a:txBody>
                  <a:tcPr/>
                </a:tc>
                <a:tc>
                  <a:txBody>
                    <a:bodyPr/>
                    <a:lstStyle/>
                    <a:p>
                      <a:r>
                        <a:rPr lang="fr-FR" dirty="0"/>
                        <a:t>Problématique</a:t>
                      </a:r>
                    </a:p>
                  </a:txBody>
                  <a:tcPr/>
                </a:tc>
                <a:tc>
                  <a:txBody>
                    <a:bodyPr/>
                    <a:lstStyle/>
                    <a:p>
                      <a:r>
                        <a:rPr lang="fr-FR" dirty="0"/>
                        <a:t>Support(s)</a:t>
                      </a:r>
                    </a:p>
                  </a:txBody>
                  <a:tcPr/>
                </a:tc>
                <a:tc>
                  <a:txBody>
                    <a:bodyPr/>
                    <a:lstStyle/>
                    <a:p>
                      <a:r>
                        <a:rPr lang="fr-FR" dirty="0"/>
                        <a:t>Activités élèves</a:t>
                      </a:r>
                    </a:p>
                  </a:txBody>
                  <a:tcPr/>
                </a:tc>
                <a:extLst>
                  <a:ext uri="{0D108BD9-81ED-4DB2-BD59-A6C34878D82A}">
                    <a16:rowId xmlns:a16="http://schemas.microsoft.com/office/drawing/2014/main" val="10000"/>
                  </a:ext>
                </a:extLst>
              </a:tr>
              <a:tr h="370840">
                <a:tc>
                  <a:txBody>
                    <a:bodyPr/>
                    <a:lstStyle/>
                    <a:p>
                      <a:r>
                        <a:rPr lang="fr-FR" dirty="0"/>
                        <a:t>Séance 1</a:t>
                      </a:r>
                    </a:p>
                  </a:txBody>
                  <a:tcPr/>
                </a:tc>
                <a:tc>
                  <a:txBody>
                    <a:bodyPr/>
                    <a:lstStyle/>
                    <a:p>
                      <a:r>
                        <a:rPr lang="fr-FR" sz="1600" kern="1200" dirty="0">
                          <a:solidFill>
                            <a:schemeClr val="tx1"/>
                          </a:solidFill>
                          <a:effectLst/>
                          <a:latin typeface="+mn-lt"/>
                          <a:ea typeface="+mn-ea"/>
                          <a:cs typeface="+mn-cs"/>
                        </a:rPr>
                        <a:t>Engager les élèves dans le chapitre en les engageant tout de suite dans une réflexion.</a:t>
                      </a:r>
                      <a:endParaRPr lang="fr-FR" sz="1600" dirty="0"/>
                    </a:p>
                  </a:txBody>
                  <a:tcPr/>
                </a:tc>
                <a:tc>
                  <a:txBody>
                    <a:bodyPr/>
                    <a:lstStyle/>
                    <a:p>
                      <a:r>
                        <a:rPr lang="fr-FR" sz="1600" dirty="0"/>
                        <a:t>Comment l’art permet-il de </a:t>
                      </a:r>
                      <a:r>
                        <a:rPr lang="fr-FR" sz="1600" kern="1200" dirty="0">
                          <a:solidFill>
                            <a:schemeClr val="tx1"/>
                          </a:solidFill>
                          <a:effectLst/>
                          <a:latin typeface="+mn-lt"/>
                          <a:ea typeface="+mn-ea"/>
                          <a:cs typeface="+mn-cs"/>
                        </a:rPr>
                        <a:t>reconstruire son parcours, son histoire,  raconter son exil : comment l’art permet-il de donner du sens à son parcours de vie ?</a:t>
                      </a:r>
                      <a:endParaRPr lang="fr-FR" sz="1600" dirty="0"/>
                    </a:p>
                  </a:txBody>
                  <a:tcPr/>
                </a:tc>
                <a:tc>
                  <a:txBody>
                    <a:bodyPr/>
                    <a:lstStyle/>
                    <a:p>
                      <a:r>
                        <a:rPr lang="fr-FR" sz="1600" b="0" i="0" kern="1200" dirty="0">
                          <a:solidFill>
                            <a:schemeClr val="tx1"/>
                          </a:solidFill>
                          <a:effectLst/>
                          <a:latin typeface="+mn-lt"/>
                          <a:ea typeface="+mn-ea"/>
                          <a:cs typeface="+mn-cs"/>
                        </a:rPr>
                        <a:t>"</a:t>
                      </a:r>
                      <a:r>
                        <a:rPr lang="fr-FR" sz="1600" b="0" i="0" kern="1200" dirty="0" err="1">
                          <a:solidFill>
                            <a:schemeClr val="tx1"/>
                          </a:solidFill>
                          <a:effectLst/>
                          <a:latin typeface="+mn-lt"/>
                          <a:ea typeface="+mn-ea"/>
                          <a:cs typeface="+mn-cs"/>
                        </a:rPr>
                        <a:t>Judgement</a:t>
                      </a:r>
                      <a:r>
                        <a:rPr lang="fr-FR" sz="1600" b="0" i="0" kern="1200" dirty="0">
                          <a:solidFill>
                            <a:schemeClr val="tx1"/>
                          </a:solidFill>
                          <a:effectLst/>
                          <a:latin typeface="+mn-lt"/>
                          <a:ea typeface="+mn-ea"/>
                          <a:cs typeface="+mn-cs"/>
                        </a:rPr>
                        <a:t> Day", photo prise devant le siège de la Cour suprême à New York. </a:t>
                      </a:r>
                      <a:r>
                        <a:rPr lang="fr-FR" sz="1600" b="0" i="0" kern="1200" dirty="0" err="1">
                          <a:solidFill>
                            <a:schemeClr val="tx1"/>
                          </a:solidFill>
                          <a:effectLst/>
                          <a:latin typeface="+mn-lt"/>
                          <a:ea typeface="+mn-ea"/>
                          <a:cs typeface="+mn-cs"/>
                        </a:rPr>
                        <a:t>Nona</a:t>
                      </a:r>
                      <a:r>
                        <a:rPr lang="fr-FR" sz="1600" b="0" i="0" kern="1200" dirty="0">
                          <a:solidFill>
                            <a:schemeClr val="tx1"/>
                          </a:solidFill>
                          <a:effectLst/>
                          <a:latin typeface="+mn-lt"/>
                          <a:ea typeface="+mn-ea"/>
                          <a:cs typeface="+mn-cs"/>
                        </a:rPr>
                        <a:t> Faustine</a:t>
                      </a:r>
                      <a:endParaRPr lang="fr-FR" sz="1600" dirty="0"/>
                    </a:p>
                  </a:txBody>
                  <a:tcPr/>
                </a:tc>
                <a:tc>
                  <a:txBody>
                    <a:bodyPr/>
                    <a:lstStyle/>
                    <a:p>
                      <a:r>
                        <a:rPr lang="fr-FR" sz="1600" b="0" dirty="0">
                          <a:latin typeface="+mj-lt"/>
                          <a:cs typeface="Arial" panose="020B0604020202020204" pitchFamily="34" charset="0"/>
                        </a:rPr>
                        <a:t>Décrire la photo.</a:t>
                      </a:r>
                    </a:p>
                    <a:p>
                      <a:r>
                        <a:rPr lang="fr-FR" sz="1600" b="0" dirty="0">
                          <a:latin typeface="+mj-lt"/>
                          <a:cs typeface="Arial" panose="020B0604020202020204" pitchFamily="34" charset="0"/>
                        </a:rPr>
                        <a:t>Laisser les élèves émettre des hypothèses, évoquer les particularités de cet autoportrait. </a:t>
                      </a:r>
                    </a:p>
                    <a:p>
                      <a:r>
                        <a:rPr lang="fr-FR" sz="1600" b="0" dirty="0">
                          <a:latin typeface="+mj-lt"/>
                          <a:cs typeface="Arial" panose="020B0604020202020204" pitchFamily="34" charset="0"/>
                        </a:rPr>
                        <a:t>Expliquer la démarche de la photographe, évoquer la série de photos.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kern="1200" dirty="0">
                          <a:solidFill>
                            <a:schemeClr val="tx1"/>
                          </a:solidFill>
                          <a:effectLst/>
                          <a:latin typeface="+mj-lt"/>
                          <a:ea typeface="+mn-ea"/>
                          <a:cs typeface="Arial" panose="020B0604020202020204" pitchFamily="34" charset="0"/>
                        </a:rPr>
                        <a:t>Quels rapprochements pouvez-vous faire entre cette œuvre et le titre de la séquence ? Quel effet l’artiste a-t-elle voulu produire ? </a:t>
                      </a:r>
                    </a:p>
                    <a:p>
                      <a:endParaRPr lang="fr-FR"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629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C0AD97-AD12-414F-A6BD-D32F6E93CB65}"/>
              </a:ext>
            </a:extLst>
          </p:cNvPr>
          <p:cNvSpPr>
            <a:spLocks noGrp="1"/>
          </p:cNvSpPr>
          <p:nvPr>
            <p:ph type="title"/>
          </p:nvPr>
        </p:nvSpPr>
        <p:spPr/>
        <p:txBody>
          <a:bodyPr>
            <a:normAutofit/>
          </a:bodyPr>
          <a:lstStyle/>
          <a:p>
            <a:pPr algn="l"/>
            <a:r>
              <a:rPr lang="fr-FR" sz="1100" b="0" dirty="0">
                <a:effectLst/>
                <a:latin typeface="Arial" panose="020B0604020202020204" pitchFamily="34" charset="0"/>
              </a:rPr>
              <a:t>Jusqu'en 1827, on vendait des esclaves à New York. Pour commémorer cette histoire sombre et si proche, la photographe américaine </a:t>
            </a:r>
            <a:r>
              <a:rPr lang="fr-FR" sz="1100" b="0" strike="noStrike" dirty="0" err="1">
                <a:effectLst/>
                <a:latin typeface="Arial" panose="020B0604020202020204" pitchFamily="34" charset="0"/>
                <a:hlinkClick r:id="rId2">
                  <a:extLst>
                    <a:ext uri="{A12FA001-AC4F-418D-AE19-62706E023703}">
                      <ahyp:hlinkClr xmlns:ahyp="http://schemas.microsoft.com/office/drawing/2018/hyperlinkcolor" val="tx"/>
                    </a:ext>
                  </a:extLst>
                </a:hlinkClick>
              </a:rPr>
              <a:t>Nona</a:t>
            </a:r>
            <a:r>
              <a:rPr lang="fr-FR" sz="1100" b="0"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 Faustine</a:t>
            </a:r>
            <a:r>
              <a:rPr lang="fr-FR" sz="1100" b="0" dirty="0">
                <a:effectLst/>
                <a:latin typeface="Arial" panose="020B0604020202020204" pitchFamily="34" charset="0"/>
              </a:rPr>
              <a:t> se rend, nue, dans des sites jadis marqués par l'esclavage. Ici, devant le bâtiment qui accueille aujourd'hui la Cour suprême de New York.</a:t>
            </a:r>
            <a:br>
              <a:rPr lang="fr-FR" sz="1100" b="0" dirty="0">
                <a:effectLst/>
                <a:latin typeface="Arial" panose="020B0604020202020204" pitchFamily="34" charset="0"/>
              </a:rPr>
            </a:br>
            <a:r>
              <a:rPr lang="fr-FR" sz="1100" b="0" dirty="0">
                <a:effectLst/>
                <a:latin typeface="Arial" panose="020B0604020202020204" pitchFamily="34" charset="0"/>
              </a:rPr>
              <a:t>(</a:t>
            </a:r>
            <a:r>
              <a:rPr lang="fr-FR" sz="1100" b="0" dirty="0" err="1">
                <a:effectLst/>
                <a:latin typeface="Arial" panose="020B0604020202020204" pitchFamily="34" charset="0"/>
              </a:rPr>
              <a:t>Nona</a:t>
            </a:r>
            <a:r>
              <a:rPr lang="fr-FR" sz="1100" b="0" dirty="0">
                <a:effectLst/>
                <a:latin typeface="Arial" panose="020B0604020202020204" pitchFamily="34" charset="0"/>
              </a:rPr>
              <a:t> Faustine)</a:t>
            </a:r>
            <a:br>
              <a:rPr lang="fr-FR" sz="1100" b="0" dirty="0">
                <a:effectLst/>
                <a:latin typeface="Arial" panose="020B0604020202020204" pitchFamily="34" charset="0"/>
              </a:rPr>
            </a:br>
            <a:endParaRPr lang="fr-FR" sz="1100" dirty="0"/>
          </a:p>
        </p:txBody>
      </p:sp>
      <p:pic>
        <p:nvPicPr>
          <p:cNvPr id="1028" name="Picture 4" descr="PHOTOS. New York : elle pose nue sur les sites de l'esclavage">
            <a:extLst>
              <a:ext uri="{FF2B5EF4-FFF2-40B4-BE49-F238E27FC236}">
                <a16:creationId xmlns:a16="http://schemas.microsoft.com/office/drawing/2014/main" id="{A6EDF29A-B706-72AE-A818-374B354304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8539" y="1600200"/>
            <a:ext cx="604692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43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a:extLst>
              <a:ext uri="{FF2B5EF4-FFF2-40B4-BE49-F238E27FC236}">
                <a16:creationId xmlns:a16="http://schemas.microsoft.com/office/drawing/2014/main" id="{6438B1C5-17DC-0903-94F9-7C766E342D61}"/>
              </a:ext>
            </a:extLst>
          </p:cNvPr>
          <p:cNvGraphicFramePr>
            <a:graphicFrameLocks/>
          </p:cNvGraphicFramePr>
          <p:nvPr>
            <p:extLst>
              <p:ext uri="{D42A27DB-BD31-4B8C-83A1-F6EECF244321}">
                <p14:modId xmlns:p14="http://schemas.microsoft.com/office/powerpoint/2010/main" val="2690668048"/>
              </p:ext>
            </p:extLst>
          </p:nvPr>
        </p:nvGraphicFramePr>
        <p:xfrm>
          <a:off x="457200" y="188641"/>
          <a:ext cx="8363272" cy="6480720"/>
        </p:xfrm>
        <a:graphic>
          <a:graphicData uri="http://schemas.openxmlformats.org/drawingml/2006/table">
            <a:tbl>
              <a:tblPr firstRow="1" bandRow="1">
                <a:tableStyleId>{5940675A-B579-460E-94D1-54222C63F5DA}</a:tableStyleId>
              </a:tblPr>
              <a:tblGrid>
                <a:gridCol w="1327709">
                  <a:extLst>
                    <a:ext uri="{9D8B030D-6E8A-4147-A177-3AD203B41FA5}">
                      <a16:colId xmlns:a16="http://schemas.microsoft.com/office/drawing/2014/main" val="20000"/>
                    </a:ext>
                  </a:extLst>
                </a:gridCol>
                <a:gridCol w="1418939">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826608">
                  <a:extLst>
                    <a:ext uri="{9D8B030D-6E8A-4147-A177-3AD203B41FA5}">
                      <a16:colId xmlns:a16="http://schemas.microsoft.com/office/drawing/2014/main" val="20003"/>
                    </a:ext>
                  </a:extLst>
                </a:gridCol>
                <a:gridCol w="2205840">
                  <a:extLst>
                    <a:ext uri="{9D8B030D-6E8A-4147-A177-3AD203B41FA5}">
                      <a16:colId xmlns:a16="http://schemas.microsoft.com/office/drawing/2014/main" val="20004"/>
                    </a:ext>
                  </a:extLst>
                </a:gridCol>
              </a:tblGrid>
              <a:tr h="426052">
                <a:tc>
                  <a:txBody>
                    <a:bodyPr/>
                    <a:lstStyle/>
                    <a:p>
                      <a:r>
                        <a:rPr lang="fr-FR" dirty="0"/>
                        <a:t>Séance</a:t>
                      </a:r>
                    </a:p>
                  </a:txBody>
                  <a:tcPr/>
                </a:tc>
                <a:tc>
                  <a:txBody>
                    <a:bodyPr/>
                    <a:lstStyle/>
                    <a:p>
                      <a:r>
                        <a:rPr lang="fr-FR" dirty="0"/>
                        <a:t>Objectifs</a:t>
                      </a:r>
                    </a:p>
                  </a:txBody>
                  <a:tcPr/>
                </a:tc>
                <a:tc>
                  <a:txBody>
                    <a:bodyPr/>
                    <a:lstStyle/>
                    <a:p>
                      <a:r>
                        <a:rPr lang="fr-FR" dirty="0"/>
                        <a:t>Problématique</a:t>
                      </a:r>
                    </a:p>
                  </a:txBody>
                  <a:tcPr/>
                </a:tc>
                <a:tc>
                  <a:txBody>
                    <a:bodyPr/>
                    <a:lstStyle/>
                    <a:p>
                      <a:r>
                        <a:rPr lang="fr-FR" dirty="0"/>
                        <a:t>Support(s)</a:t>
                      </a:r>
                    </a:p>
                  </a:txBody>
                  <a:tcPr/>
                </a:tc>
                <a:tc>
                  <a:txBody>
                    <a:bodyPr/>
                    <a:lstStyle/>
                    <a:p>
                      <a:r>
                        <a:rPr lang="fr-FR" dirty="0"/>
                        <a:t>Activités élèves</a:t>
                      </a:r>
                    </a:p>
                  </a:txBody>
                  <a:tcPr/>
                </a:tc>
                <a:extLst>
                  <a:ext uri="{0D108BD9-81ED-4DB2-BD59-A6C34878D82A}">
                    <a16:rowId xmlns:a16="http://schemas.microsoft.com/office/drawing/2014/main" val="10000"/>
                  </a:ext>
                </a:extLst>
              </a:tr>
              <a:tr h="6054668">
                <a:tc>
                  <a:txBody>
                    <a:bodyPr/>
                    <a:lstStyle/>
                    <a:p>
                      <a:r>
                        <a:rPr lang="fr-FR" dirty="0"/>
                        <a:t>Séance 2</a:t>
                      </a:r>
                    </a:p>
                  </a:txBody>
                  <a:tcPr/>
                </a:tc>
                <a:tc>
                  <a:txBody>
                    <a:bodyPr/>
                    <a:lstStyle/>
                    <a:p>
                      <a:r>
                        <a:rPr lang="fr-FR" sz="1400" b="0" kern="1200" dirty="0">
                          <a:solidFill>
                            <a:schemeClr val="tx1"/>
                          </a:solidFill>
                          <a:effectLst/>
                          <a:latin typeface="+mn-lt"/>
                          <a:ea typeface="+mn-ea"/>
                          <a:cs typeface="+mn-cs"/>
                        </a:rPr>
                        <a:t>Comprendre que la lettre privée peut devenir aussi une source d’information historique</a:t>
                      </a:r>
                      <a:endParaRPr lang="fr-FR" sz="1400" b="0" dirty="0"/>
                    </a:p>
                  </a:txBody>
                  <a:tcPr/>
                </a:tc>
                <a:tc>
                  <a:txBody>
                    <a:bodyPr/>
                    <a:lstStyle/>
                    <a:p>
                      <a:r>
                        <a:rPr lang="fr-FR" sz="1400" dirty="0"/>
                        <a:t>En quoi une lettre privée peut-elle avoir une dimension historique ?</a:t>
                      </a:r>
                    </a:p>
                  </a:txBody>
                  <a:tcPr/>
                </a:tc>
                <a:tc>
                  <a:txBody>
                    <a:bodyPr/>
                    <a:lstStyle/>
                    <a:p>
                      <a:r>
                        <a:rPr lang="fr-FR" sz="1400" kern="1200" dirty="0">
                          <a:solidFill>
                            <a:schemeClr val="tx1"/>
                          </a:solidFill>
                          <a:effectLst/>
                          <a:latin typeface="+mn-lt"/>
                          <a:ea typeface="+mn-ea"/>
                          <a:cs typeface="+mn-cs"/>
                        </a:rPr>
                        <a:t>Lettre de Guillaume </a:t>
                      </a:r>
                      <a:r>
                        <a:rPr lang="fr-FR" sz="1400" kern="1200" dirty="0" err="1">
                          <a:solidFill>
                            <a:schemeClr val="tx1"/>
                          </a:solidFill>
                          <a:effectLst/>
                          <a:latin typeface="+mn-lt"/>
                          <a:ea typeface="+mn-ea"/>
                          <a:cs typeface="+mn-cs"/>
                        </a:rPr>
                        <a:t>Touchemoulin</a:t>
                      </a:r>
                      <a:r>
                        <a:rPr lang="fr-FR" sz="1400" kern="1200" dirty="0">
                          <a:solidFill>
                            <a:schemeClr val="tx1"/>
                          </a:solidFill>
                          <a:effectLst/>
                          <a:latin typeface="+mn-lt"/>
                          <a:ea typeface="+mn-ea"/>
                          <a:cs typeface="+mn-cs"/>
                        </a:rPr>
                        <a:t> à ses parents relatant sa traversée de l’Afrique jusqu’aux Amériques et les révoltes d’esclaves</a:t>
                      </a:r>
                    </a:p>
                    <a:p>
                      <a:r>
                        <a:rPr lang="fr-FR" sz="1400" kern="1200" dirty="0">
                          <a:solidFill>
                            <a:schemeClr val="tx1"/>
                          </a:solidFill>
                          <a:effectLst/>
                          <a:latin typeface="+mn-lt"/>
                          <a:ea typeface="+mn-ea"/>
                          <a:cs typeface="+mn-cs"/>
                        </a:rPr>
                        <a:t>1742 (Direction des Archives et du patrimoine culturel de Saône-et-Loire )</a:t>
                      </a:r>
                    </a:p>
                    <a:p>
                      <a:r>
                        <a:rPr lang="fr-FR" sz="1400" b="0" i="1" dirty="0">
                          <a:solidFill>
                            <a:schemeClr val="tx1"/>
                          </a:solidFill>
                          <a:effectLst/>
                          <a:latin typeface="+mj-lt"/>
                        </a:rPr>
                        <a:t>Planche représentant un navire négrier dans l'ouvrage, Affaire de la Vigilante, bâtiment négrier de Nantes, 1823, AD14, BH/BR/21231</a:t>
                      </a:r>
                    </a:p>
                    <a:p>
                      <a:r>
                        <a:rPr lang="fr-FR" sz="1400" i="1" dirty="0">
                          <a:solidFill>
                            <a:schemeClr val="tx1"/>
                          </a:solidFill>
                          <a:latin typeface="+mj-lt"/>
                        </a:rPr>
                        <a:t>Source : archives du Calvados</a:t>
                      </a:r>
                    </a:p>
                    <a:p>
                      <a:r>
                        <a:rPr lang="fr-FR" sz="1400" i="1" dirty="0">
                          <a:solidFill>
                            <a:schemeClr val="tx1"/>
                          </a:solidFill>
                          <a:latin typeface="+mj-lt"/>
                        </a:rPr>
                        <a:t>Lettre de Chauvet et Lafaye à Claude Perier, Le Cap, Esclaves et négriers,</a:t>
                      </a:r>
                      <a:r>
                        <a:rPr lang="fr-FR" sz="1400" i="0" dirty="0">
                          <a:solidFill>
                            <a:schemeClr val="tx1"/>
                          </a:solidFill>
                          <a:latin typeface="+mj-lt"/>
                        </a:rPr>
                        <a:t> Jean Meyer, éditions Gallimard.</a:t>
                      </a:r>
                      <a:endParaRPr lang="fr-FR" sz="1400" dirty="0">
                        <a:solidFill>
                          <a:schemeClr val="tx1"/>
                        </a:solidFill>
                        <a:latin typeface="+mj-lt"/>
                      </a:endParaRPr>
                    </a:p>
                    <a:p>
                      <a:endParaRPr lang="fr-FR" sz="1400" kern="1200" dirty="0">
                        <a:solidFill>
                          <a:schemeClr val="tx1"/>
                        </a:solidFill>
                        <a:effectLst/>
                        <a:latin typeface="+mn-lt"/>
                        <a:ea typeface="+mn-ea"/>
                        <a:cs typeface="+mn-cs"/>
                      </a:endParaRPr>
                    </a:p>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kern="1200" dirty="0">
                          <a:solidFill>
                            <a:schemeClr val="tx1"/>
                          </a:solidFill>
                          <a:effectLst/>
                          <a:latin typeface="+mn-lt"/>
                          <a:ea typeface="+mn-ea"/>
                          <a:cs typeface="+mn-cs"/>
                        </a:rPr>
                        <a:t>Evoquer rapidement la biographie de G. </a:t>
                      </a:r>
                      <a:r>
                        <a:rPr lang="fr-FR" sz="1400" b="0" kern="1200" dirty="0" err="1">
                          <a:solidFill>
                            <a:schemeClr val="tx1"/>
                          </a:solidFill>
                          <a:effectLst/>
                          <a:latin typeface="+mn-lt"/>
                          <a:ea typeface="+mn-ea"/>
                          <a:cs typeface="+mn-cs"/>
                        </a:rPr>
                        <a:t>Touchemalin</a:t>
                      </a:r>
                      <a:r>
                        <a:rPr lang="fr-FR" sz="1400" b="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kern="1200" dirty="0">
                          <a:solidFill>
                            <a:schemeClr val="tx1"/>
                          </a:solidFill>
                          <a:effectLst/>
                          <a:latin typeface="+mn-lt"/>
                          <a:ea typeface="+mn-ea"/>
                          <a:cs typeface="+mn-cs"/>
                        </a:rPr>
                        <a:t>À quoi voyez-vous qu’il s’agit d’une lettre ? Relevez les éléments du texte pour justifier votre réponse.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kern="1200" dirty="0">
                          <a:solidFill>
                            <a:schemeClr val="tx1"/>
                          </a:solidFill>
                          <a:effectLst/>
                          <a:latin typeface="+mn-lt"/>
                          <a:ea typeface="+mn-ea"/>
                          <a:cs typeface="+mn-cs"/>
                        </a:rPr>
                        <a:t>A qui est-elle destinée ? Qu’apprenez-vous sur le destinateur ? Quels sont les éléments strictement privés et quels sont ceux qui permettent à un lecteur d’aujourd’hui d’en savoir davantage sur l’Histoire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kern="1200" dirty="0">
                          <a:solidFill>
                            <a:schemeClr val="tx1"/>
                          </a:solidFill>
                          <a:effectLst/>
                          <a:latin typeface="+mn-lt"/>
                          <a:ea typeface="+mn-ea"/>
                          <a:cs typeface="+mn-cs"/>
                        </a:rPr>
                        <a:t>Lire la lettre de Chauvet et Lafaye. Répondre aux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kern="1200" dirty="0">
                          <a:solidFill>
                            <a:schemeClr val="tx1"/>
                          </a:solidFill>
                          <a:effectLst/>
                          <a:latin typeface="+mn-lt"/>
                          <a:ea typeface="+mn-ea"/>
                          <a:cs typeface="+mn-cs"/>
                        </a:rPr>
                        <a:t>Quel lien faites-vous avec la planche représentant un navire négrier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kern="1200" dirty="0">
                        <a:solidFill>
                          <a:schemeClr val="tx1"/>
                        </a:solidFill>
                        <a:effectLst/>
                        <a:latin typeface="+mn-lt"/>
                        <a:ea typeface="+mn-ea"/>
                        <a:cs typeface="+mn-cs"/>
                      </a:endParaRPr>
                    </a:p>
                    <a:p>
                      <a:endParaRPr lang="fr-FR" sz="1400" dirty="0"/>
                    </a:p>
                    <a:p>
                      <a:endParaRPr lang="fr-FR" sz="1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00497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4ABDFEA-3E56-1FE7-857D-2A91C5163AAE}"/>
              </a:ext>
            </a:extLst>
          </p:cNvPr>
          <p:cNvSpPr txBox="1"/>
          <p:nvPr/>
        </p:nvSpPr>
        <p:spPr>
          <a:xfrm>
            <a:off x="323528" y="764703"/>
            <a:ext cx="8208912" cy="4670509"/>
          </a:xfrm>
          <a:prstGeom prst="rect">
            <a:avLst/>
          </a:prstGeom>
          <a:noFill/>
        </p:spPr>
        <p:txBody>
          <a:bodyPr wrap="square">
            <a:spAutoFit/>
          </a:bodyPr>
          <a:lstStyle/>
          <a:p>
            <a:pPr>
              <a:spcBef>
                <a:spcPts val="1200"/>
              </a:spcBef>
              <a:spcAft>
                <a:spcPts val="600"/>
              </a:spcAft>
            </a:pPr>
            <a:r>
              <a:rPr lang="fr-FR" sz="1100" b="1" kern="150" dirty="0">
                <a:effectLst/>
                <a:latin typeface="Arial" panose="020B0604020202020204" pitchFamily="34" charset="0"/>
                <a:cs typeface="Arial" panose="020B0604020202020204" pitchFamily="34" charset="0"/>
              </a:rPr>
              <a:t>Lettre de Guillaume </a:t>
            </a:r>
            <a:r>
              <a:rPr lang="fr-FR" sz="1100" b="1" kern="150" dirty="0" err="1">
                <a:effectLst/>
                <a:latin typeface="Arial" panose="020B0604020202020204" pitchFamily="34" charset="0"/>
                <a:cs typeface="Arial" panose="020B0604020202020204" pitchFamily="34" charset="0"/>
              </a:rPr>
              <a:t>Touchemoulin</a:t>
            </a:r>
            <a:r>
              <a:rPr lang="fr-FR" sz="1100" b="1" kern="150" dirty="0">
                <a:effectLst/>
                <a:latin typeface="Arial" panose="020B0604020202020204" pitchFamily="34" charset="0"/>
                <a:cs typeface="Arial" panose="020B0604020202020204" pitchFamily="34" charset="0"/>
              </a:rPr>
              <a:t>, résident de la ville de Saint-Marc (Saint-Domingue), à ses parents relatant sa traversée de l’Afrique jusqu’aux Amériques et les révoltes d’esclaves (29 mai 1742)</a:t>
            </a:r>
            <a:br>
              <a:rPr lang="fr-FR" sz="1100" b="1" kern="150" dirty="0">
                <a:effectLst/>
                <a:latin typeface="Arial" panose="020B0604020202020204" pitchFamily="34" charset="0"/>
                <a:cs typeface="Arial" panose="020B0604020202020204" pitchFamily="34" charset="0"/>
              </a:rPr>
            </a:br>
            <a:br>
              <a:rPr lang="fr-FR" sz="1100" b="1" kern="150" dirty="0">
                <a:effectLst/>
                <a:latin typeface="Arial" panose="020B0604020202020204" pitchFamily="34" charset="0"/>
                <a:cs typeface="Arial" panose="020B0604020202020204" pitchFamily="34" charset="0"/>
              </a:rPr>
            </a:br>
            <a:r>
              <a:rPr lang="fr-FR" sz="1100" b="1" kern="150" dirty="0">
                <a:effectLst/>
                <a:latin typeface="Arial" panose="020B0604020202020204" pitchFamily="34" charset="0"/>
                <a:cs typeface="Arial" panose="020B0604020202020204" pitchFamily="34" charset="0"/>
              </a:rPr>
              <a:t>"Ce 29 May 1742 de St Marc en </a:t>
            </a:r>
            <a:r>
              <a:rPr lang="fr-FR" sz="1100" b="1" kern="150" dirty="0" err="1">
                <a:effectLst/>
                <a:latin typeface="Arial" panose="020B0604020202020204" pitchFamily="34" charset="0"/>
                <a:cs typeface="Arial" panose="020B0604020202020204" pitchFamily="34" charset="0"/>
              </a:rPr>
              <a:t>amerique</a:t>
            </a:r>
            <a:br>
              <a:rPr lang="fr-FR" sz="1100" b="1" kern="150" dirty="0">
                <a:effectLst/>
                <a:latin typeface="Arial" panose="020B0604020202020204" pitchFamily="34" charset="0"/>
                <a:cs typeface="Arial" panose="020B0604020202020204" pitchFamily="34" charset="0"/>
              </a:rPr>
            </a:br>
            <a:br>
              <a:rPr lang="fr-FR" sz="1100" b="1" kern="150" dirty="0">
                <a:effectLst/>
                <a:latin typeface="Arial" panose="020B0604020202020204" pitchFamily="34" charset="0"/>
                <a:cs typeface="Arial" panose="020B0604020202020204" pitchFamily="34" charset="0"/>
              </a:rPr>
            </a:br>
            <a:r>
              <a:rPr lang="fr-FR" sz="1100" b="1" kern="150" dirty="0">
                <a:effectLst/>
                <a:latin typeface="Arial" panose="020B0604020202020204" pitchFamily="34" charset="0"/>
                <a:cs typeface="Arial" panose="020B0604020202020204" pitchFamily="34" charset="0"/>
              </a:rPr>
              <a:t>Mon </a:t>
            </a:r>
            <a:r>
              <a:rPr lang="fr-FR" sz="1100" b="1" kern="150" dirty="0" err="1">
                <a:effectLst/>
                <a:latin typeface="Arial" panose="020B0604020202020204" pitchFamily="34" charset="0"/>
                <a:cs typeface="Arial" panose="020B0604020202020204" pitchFamily="34" charset="0"/>
              </a:rPr>
              <a:t>trez</a:t>
            </a:r>
            <a:r>
              <a:rPr lang="fr-FR" sz="1100" b="1" kern="150" dirty="0">
                <a:effectLst/>
                <a:latin typeface="Arial" panose="020B0604020202020204" pitchFamily="34" charset="0"/>
                <a:cs typeface="Arial" panose="020B0604020202020204" pitchFamily="34" charset="0"/>
              </a:rPr>
              <a:t> cher </a:t>
            </a:r>
            <a:r>
              <a:rPr lang="fr-FR" sz="1100" b="1" kern="150" dirty="0" err="1">
                <a:effectLst/>
                <a:latin typeface="Arial" panose="020B0604020202020204" pitchFamily="34" charset="0"/>
                <a:cs typeface="Arial" panose="020B0604020202020204" pitchFamily="34" charset="0"/>
              </a:rPr>
              <a:t>pere</a:t>
            </a:r>
            <a:r>
              <a:rPr lang="fr-FR" sz="1100" b="1" kern="150" dirty="0">
                <a:effectLst/>
                <a:latin typeface="Arial" panose="020B0604020202020204" pitchFamily="34" charset="0"/>
                <a:cs typeface="Arial" panose="020B0604020202020204" pitchFamily="34" charset="0"/>
              </a:rPr>
              <a:t> et ma </a:t>
            </a:r>
            <a:r>
              <a:rPr lang="fr-FR" sz="1100" b="1" kern="150" dirty="0" err="1">
                <a:effectLst/>
                <a:latin typeface="Arial" panose="020B0604020202020204" pitchFamily="34" charset="0"/>
                <a:cs typeface="Arial" panose="020B0604020202020204" pitchFamily="34" charset="0"/>
              </a:rPr>
              <a:t>trez</a:t>
            </a:r>
            <a:r>
              <a:rPr lang="fr-FR" sz="1100" b="1" kern="150" dirty="0">
                <a:effectLst/>
                <a:latin typeface="Arial" panose="020B0604020202020204" pitchFamily="34" charset="0"/>
                <a:cs typeface="Arial" panose="020B0604020202020204" pitchFamily="34" charset="0"/>
              </a:rPr>
              <a:t> cher </a:t>
            </a:r>
            <a:r>
              <a:rPr lang="fr-FR" sz="1100" b="1" kern="150" dirty="0" err="1">
                <a:effectLst/>
                <a:latin typeface="Arial" panose="020B0604020202020204" pitchFamily="34" charset="0"/>
                <a:cs typeface="Arial" panose="020B0604020202020204" pitchFamily="34" charset="0"/>
              </a:rPr>
              <a:t>mere</a:t>
            </a:r>
            <a:r>
              <a:rPr lang="fr-FR" sz="1100" b="1" kern="150" dirty="0">
                <a:effectLst/>
                <a:latin typeface="Arial" panose="020B0604020202020204" pitchFamily="34" charset="0"/>
                <a:cs typeface="Arial" panose="020B0604020202020204" pitchFamily="34" charset="0"/>
              </a:rPr>
              <a:t> je ne </a:t>
            </a:r>
            <a:r>
              <a:rPr lang="fr-FR" sz="1100" b="1" kern="150" dirty="0" err="1">
                <a:effectLst/>
                <a:latin typeface="Arial" panose="020B0604020202020204" pitchFamily="34" charset="0"/>
                <a:cs typeface="Arial" panose="020B0604020202020204" pitchFamily="34" charset="0"/>
              </a:rPr>
              <a:t>cest</a:t>
            </a:r>
            <a:r>
              <a:rPr lang="fr-FR" sz="1100" b="1" kern="150" dirty="0">
                <a:effectLst/>
                <a:latin typeface="Arial" panose="020B0604020202020204" pitchFamily="34" charset="0"/>
                <a:cs typeface="Arial" panose="020B0604020202020204" pitchFamily="34" charset="0"/>
              </a:rPr>
              <a:t> point si </a:t>
            </a:r>
            <a:r>
              <a:rPr lang="fr-FR" sz="1100" b="1" kern="150" dirty="0" err="1">
                <a:effectLst/>
                <a:latin typeface="Arial" panose="020B0604020202020204" pitchFamily="34" charset="0"/>
                <a:cs typeface="Arial" panose="020B0604020202020204" pitchFamily="34" charset="0"/>
              </a:rPr>
              <a:t>cest</a:t>
            </a:r>
            <a:r>
              <a:rPr lang="fr-FR" sz="1100" b="1" kern="150" dirty="0">
                <a:effectLst/>
                <a:latin typeface="Arial" panose="020B0604020202020204" pitchFamily="34" charset="0"/>
                <a:cs typeface="Arial" panose="020B0604020202020204" pitchFamily="34" charset="0"/>
              </a:rPr>
              <a:t> la longue </a:t>
            </a:r>
            <a:r>
              <a:rPr lang="fr-FR" sz="1100" b="1" kern="150" dirty="0" err="1">
                <a:effectLst/>
                <a:latin typeface="Arial" panose="020B0604020202020204" pitchFamily="34" charset="0"/>
                <a:cs typeface="Arial" panose="020B0604020202020204" pitchFamily="34" charset="0"/>
              </a:rPr>
              <a:t>absance</a:t>
            </a:r>
            <a:r>
              <a:rPr lang="fr-FR" sz="1100" b="1" kern="150" dirty="0">
                <a:effectLst/>
                <a:latin typeface="Arial" panose="020B0604020202020204" pitchFamily="34" charset="0"/>
                <a:cs typeface="Arial" panose="020B0604020202020204" pitchFamily="34" charset="0"/>
              </a:rPr>
              <a:t> ou le grand </a:t>
            </a:r>
            <a:r>
              <a:rPr lang="fr-FR" sz="1100" b="1" kern="150" dirty="0" err="1">
                <a:effectLst/>
                <a:latin typeface="Arial" panose="020B0604020202020204" pitchFamily="34" charset="0"/>
                <a:cs typeface="Arial" panose="020B0604020202020204" pitchFamily="34" charset="0"/>
              </a:rPr>
              <a:t>eloignement</a:t>
            </a:r>
            <a:r>
              <a:rPr lang="fr-FR" sz="1100" b="1" kern="150" dirty="0">
                <a:effectLst/>
                <a:latin typeface="Arial" panose="020B0604020202020204" pitchFamily="34" charset="0"/>
                <a:cs typeface="Arial" panose="020B0604020202020204" pitchFamily="34" charset="0"/>
              </a:rPr>
              <a:t> qui a contribuer a </a:t>
            </a:r>
            <a:r>
              <a:rPr lang="fr-FR" sz="1100" b="1" kern="150" dirty="0" err="1">
                <a:effectLst/>
                <a:latin typeface="Arial" panose="020B0604020202020204" pitchFamily="34" charset="0"/>
                <a:cs typeface="Arial" panose="020B0604020202020204" pitchFamily="34" charset="0"/>
              </a:rPr>
              <a:t>estre</a:t>
            </a:r>
            <a:r>
              <a:rPr lang="fr-FR" sz="1100" b="1" kern="150" dirty="0">
                <a:effectLst/>
                <a:latin typeface="Arial" panose="020B0604020202020204" pitchFamily="34" charset="0"/>
                <a:cs typeface="Arial" panose="020B0604020202020204" pitchFamily="34" charset="0"/>
              </a:rPr>
              <a:t> oublier de vous </a:t>
            </a:r>
            <a:r>
              <a:rPr lang="fr-FR" sz="1100" b="1" kern="150" dirty="0" err="1">
                <a:effectLst/>
                <a:latin typeface="Arial" panose="020B0604020202020204" pitchFamily="34" charset="0"/>
                <a:cs typeface="Arial" panose="020B0604020202020204" pitchFamily="34" charset="0"/>
              </a:rPr>
              <a:t>Cest</a:t>
            </a:r>
            <a:r>
              <a:rPr lang="fr-FR" sz="1100" b="1" kern="150" dirty="0">
                <a:effectLst/>
                <a:latin typeface="Arial" panose="020B0604020202020204" pitchFamily="34" charset="0"/>
                <a:cs typeface="Arial" panose="020B0604020202020204" pitchFamily="34" charset="0"/>
              </a:rPr>
              <a:t> pour la </a:t>
            </a:r>
            <a:r>
              <a:rPr lang="fr-FR" sz="1100" b="1" kern="150" dirty="0" err="1">
                <a:effectLst/>
                <a:latin typeface="Arial" panose="020B0604020202020204" pitchFamily="34" charset="0"/>
                <a:cs typeface="Arial" panose="020B0604020202020204" pitchFamily="34" charset="0"/>
              </a:rPr>
              <a:t>sixieme</a:t>
            </a:r>
            <a:r>
              <a:rPr lang="fr-FR" sz="1100" b="1" kern="150" dirty="0">
                <a:effectLst/>
                <a:latin typeface="Arial" panose="020B0604020202020204" pitchFamily="34" charset="0"/>
                <a:cs typeface="Arial" panose="020B0604020202020204" pitchFamily="34" charset="0"/>
              </a:rPr>
              <a:t> que </a:t>
            </a:r>
            <a:r>
              <a:rPr lang="fr-FR" sz="1100" b="1" kern="150" dirty="0" err="1">
                <a:effectLst/>
                <a:latin typeface="Arial" panose="020B0604020202020204" pitchFamily="34" charset="0"/>
                <a:cs typeface="Arial" panose="020B0604020202020204" pitchFamily="34" charset="0"/>
              </a:rPr>
              <a:t>jay</a:t>
            </a:r>
            <a:r>
              <a:rPr lang="fr-FR" sz="1100" b="1" kern="150" dirty="0">
                <a:effectLst/>
                <a:latin typeface="Arial" panose="020B0604020202020204" pitchFamily="34" charset="0"/>
                <a:cs typeface="Arial" panose="020B0604020202020204" pitchFamily="34" charset="0"/>
              </a:rPr>
              <a:t> </a:t>
            </a:r>
            <a:r>
              <a:rPr lang="fr-FR" sz="1100" b="1" kern="150" dirty="0" err="1">
                <a:effectLst/>
                <a:latin typeface="Arial" panose="020B0604020202020204" pitchFamily="34" charset="0"/>
                <a:cs typeface="Arial" panose="020B0604020202020204" pitchFamily="34" charset="0"/>
              </a:rPr>
              <a:t>lhonneur</a:t>
            </a:r>
            <a:r>
              <a:rPr lang="fr-FR" sz="1100" b="1" kern="150" dirty="0">
                <a:effectLst/>
                <a:latin typeface="Arial" panose="020B0604020202020204" pitchFamily="34" charset="0"/>
                <a:cs typeface="Arial" panose="020B0604020202020204" pitchFamily="34" charset="0"/>
              </a:rPr>
              <a:t> de vous </a:t>
            </a:r>
            <a:r>
              <a:rPr lang="fr-FR" sz="1100" b="1" kern="150" dirty="0" err="1">
                <a:effectLst/>
                <a:latin typeface="Arial" panose="020B0604020202020204" pitchFamily="34" charset="0"/>
                <a:cs typeface="Arial" panose="020B0604020202020204" pitchFamily="34" charset="0"/>
              </a:rPr>
              <a:t>escrire</a:t>
            </a:r>
            <a:r>
              <a:rPr lang="fr-FR" sz="1100" b="1" kern="150" dirty="0">
                <a:effectLst/>
                <a:latin typeface="Arial" panose="020B0604020202020204" pitchFamily="34" charset="0"/>
                <a:cs typeface="Arial" panose="020B0604020202020204" pitchFamily="34" charset="0"/>
              </a:rPr>
              <a:t> je vous </a:t>
            </a:r>
            <a:r>
              <a:rPr lang="fr-FR" sz="1100" b="1" kern="150" dirty="0" err="1">
                <a:effectLst/>
                <a:latin typeface="Arial" panose="020B0604020202020204" pitchFamily="34" charset="0"/>
                <a:cs typeface="Arial" panose="020B0604020202020204" pitchFamily="34" charset="0"/>
              </a:rPr>
              <a:t>diray</a:t>
            </a:r>
            <a:r>
              <a:rPr lang="fr-FR" sz="1100" b="1" kern="150" dirty="0">
                <a:effectLst/>
                <a:latin typeface="Arial" panose="020B0604020202020204" pitchFamily="34" charset="0"/>
                <a:cs typeface="Arial" panose="020B0604020202020204" pitchFamily="34" charset="0"/>
              </a:rPr>
              <a:t> que Dieu Mercy je me Porte parfaitement bien et je suis fort en pêne de </a:t>
            </a:r>
            <a:r>
              <a:rPr lang="fr-FR" sz="1100" b="1" kern="150" dirty="0" err="1">
                <a:effectLst/>
                <a:latin typeface="Arial" panose="020B0604020202020204" pitchFamily="34" charset="0"/>
                <a:cs typeface="Arial" panose="020B0604020202020204" pitchFamily="34" charset="0"/>
              </a:rPr>
              <a:t>Scavoir</a:t>
            </a:r>
            <a:r>
              <a:rPr lang="fr-FR" sz="1100" b="1" kern="150" dirty="0">
                <a:effectLst/>
                <a:latin typeface="Arial" panose="020B0604020202020204" pitchFamily="34" charset="0"/>
                <a:cs typeface="Arial" panose="020B0604020202020204" pitchFamily="34" charset="0"/>
              </a:rPr>
              <a:t> </a:t>
            </a:r>
            <a:r>
              <a:rPr lang="fr-FR" sz="1100" b="1" kern="150" dirty="0" err="1">
                <a:effectLst/>
                <a:latin typeface="Arial" panose="020B0604020202020204" pitchFamily="34" charset="0"/>
                <a:cs typeface="Arial" panose="020B0604020202020204" pitchFamily="34" charset="0"/>
              </a:rPr>
              <a:t>Coment</a:t>
            </a:r>
            <a:r>
              <a:rPr lang="fr-FR" sz="1100" b="1" kern="150" dirty="0">
                <a:effectLst/>
                <a:latin typeface="Arial" panose="020B0604020202020204" pitchFamily="34" charset="0"/>
                <a:cs typeface="Arial" panose="020B0604020202020204" pitchFamily="34" charset="0"/>
              </a:rPr>
              <a:t> est la </a:t>
            </a:r>
            <a:r>
              <a:rPr lang="fr-FR" sz="1100" b="1" kern="150" dirty="0" err="1">
                <a:effectLst/>
                <a:latin typeface="Arial" panose="020B0604020202020204" pitchFamily="34" charset="0"/>
                <a:cs typeface="Arial" panose="020B0604020202020204" pitchFamily="34" charset="0"/>
              </a:rPr>
              <a:t>vostre</a:t>
            </a:r>
            <a:r>
              <a:rPr lang="fr-FR" sz="1100" b="1" kern="150" dirty="0">
                <a:effectLst/>
                <a:latin typeface="Arial" panose="020B0604020202020204" pitchFamily="34" charset="0"/>
                <a:cs typeface="Arial" panose="020B0604020202020204" pitchFamily="34" charset="0"/>
              </a:rPr>
              <a:t> je </a:t>
            </a:r>
            <a:r>
              <a:rPr lang="fr-FR" sz="1100" b="1" kern="150" dirty="0" err="1">
                <a:effectLst/>
                <a:latin typeface="Arial" panose="020B0604020202020204" pitchFamily="34" charset="0"/>
                <a:cs typeface="Arial" panose="020B0604020202020204" pitchFamily="34" charset="0"/>
              </a:rPr>
              <a:t>diray</a:t>
            </a:r>
            <a:r>
              <a:rPr lang="fr-FR" sz="1100" b="1" kern="150" dirty="0">
                <a:effectLst/>
                <a:latin typeface="Arial" panose="020B0604020202020204" pitchFamily="34" charset="0"/>
                <a:cs typeface="Arial" panose="020B0604020202020204" pitchFamily="34" charset="0"/>
              </a:rPr>
              <a:t> que je </a:t>
            </a:r>
            <a:r>
              <a:rPr lang="fr-FR" sz="1100" b="1" kern="150" dirty="0" err="1">
                <a:effectLst/>
                <a:latin typeface="Arial" panose="020B0604020202020204" pitchFamily="34" charset="0"/>
                <a:cs typeface="Arial" panose="020B0604020202020204" pitchFamily="34" charset="0"/>
              </a:rPr>
              <a:t>veins</a:t>
            </a:r>
            <a:r>
              <a:rPr lang="fr-FR" sz="1100" b="1" kern="150" dirty="0">
                <a:effectLst/>
                <a:latin typeface="Arial" panose="020B0604020202020204" pitchFamily="34" charset="0"/>
                <a:cs typeface="Arial" panose="020B0604020202020204" pitchFamily="34" charset="0"/>
              </a:rPr>
              <a:t> d’un pays ou </a:t>
            </a:r>
            <a:r>
              <a:rPr lang="fr-FR" sz="1100" b="1" kern="150" dirty="0" err="1">
                <a:effectLst/>
                <a:latin typeface="Arial" panose="020B0604020202020204" pitchFamily="34" charset="0"/>
                <a:cs typeface="Arial" panose="020B0604020202020204" pitchFamily="34" charset="0"/>
              </a:rPr>
              <a:t>jay</a:t>
            </a:r>
            <a:r>
              <a:rPr lang="fr-FR" sz="1100" b="1" kern="150" dirty="0">
                <a:effectLst/>
                <a:latin typeface="Arial" panose="020B0604020202020204" pitchFamily="34" charset="0"/>
                <a:cs typeface="Arial" panose="020B0604020202020204" pitchFamily="34" charset="0"/>
              </a:rPr>
              <a:t> bien </a:t>
            </a:r>
            <a:r>
              <a:rPr lang="fr-FR" sz="1100" b="1" kern="150" dirty="0" err="1">
                <a:effectLst/>
                <a:latin typeface="Arial" panose="020B0604020202020204" pitchFamily="34" charset="0"/>
                <a:cs typeface="Arial" panose="020B0604020202020204" pitchFamily="34" charset="0"/>
              </a:rPr>
              <a:t>soufer</a:t>
            </a:r>
            <a:r>
              <a:rPr lang="fr-FR" sz="1100" b="1" kern="150" dirty="0">
                <a:effectLst/>
                <a:latin typeface="Arial" panose="020B0604020202020204" pitchFamily="34" charset="0"/>
                <a:cs typeface="Arial" panose="020B0604020202020204" pitchFamily="34" charset="0"/>
              </a:rPr>
              <a:t> soit par le mauvais temps et la disette</a:t>
            </a:r>
            <a:br>
              <a:rPr lang="fr-FR" sz="1100" b="1" kern="150" dirty="0">
                <a:effectLst/>
                <a:latin typeface="Arial" panose="020B0604020202020204" pitchFamily="34" charset="0"/>
                <a:cs typeface="Arial" panose="020B0604020202020204" pitchFamily="34" charset="0"/>
              </a:rPr>
            </a:br>
            <a:br>
              <a:rPr lang="fr-FR" sz="1100" b="1" kern="150" dirty="0">
                <a:effectLst/>
                <a:latin typeface="Arial" panose="020B0604020202020204" pitchFamily="34" charset="0"/>
                <a:cs typeface="Arial" panose="020B0604020202020204" pitchFamily="34" charset="0"/>
              </a:rPr>
            </a:br>
            <a:r>
              <a:rPr lang="fr-FR" sz="1100" b="1" kern="150" dirty="0">
                <a:effectLst/>
                <a:latin typeface="Arial" panose="020B0604020202020204" pitchFamily="34" charset="0"/>
                <a:cs typeface="Arial" panose="020B0604020202020204" pitchFamily="34" charset="0"/>
              </a:rPr>
              <a:t>Dans </a:t>
            </a:r>
            <a:r>
              <a:rPr lang="fr-FR" sz="1100" b="1" kern="150" dirty="0" err="1">
                <a:effectLst/>
                <a:latin typeface="Arial" panose="020B0604020202020204" pitchFamily="34" charset="0"/>
                <a:cs typeface="Arial" panose="020B0604020202020204" pitchFamily="34" charset="0"/>
              </a:rPr>
              <a:t>nostre</a:t>
            </a:r>
            <a:r>
              <a:rPr lang="fr-FR" sz="1100" b="1" kern="150" dirty="0">
                <a:effectLst/>
                <a:latin typeface="Arial" panose="020B0604020202020204" pitchFamily="34" charset="0"/>
                <a:cs typeface="Arial" panose="020B0604020202020204" pitchFamily="34" charset="0"/>
              </a:rPr>
              <a:t> premier traversée nous avons manqué à Nous perdre Deux fois un fois a la Coste de Barbarie une autre fois par une tempête en </a:t>
            </a:r>
            <a:r>
              <a:rPr lang="fr-FR" sz="1100" b="1" kern="150" dirty="0" err="1">
                <a:effectLst/>
                <a:latin typeface="Arial" panose="020B0604020202020204" pitchFamily="34" charset="0"/>
                <a:cs typeface="Arial" panose="020B0604020202020204" pitchFamily="34" charset="0"/>
              </a:rPr>
              <a:t>afrique</a:t>
            </a:r>
            <a:r>
              <a:rPr lang="fr-FR" sz="1100" b="1" kern="150" dirty="0">
                <a:effectLst/>
                <a:latin typeface="Arial" panose="020B0604020202020204" pitchFamily="34" charset="0"/>
                <a:cs typeface="Arial" panose="020B0604020202020204" pitchFamily="34" charset="0"/>
              </a:rPr>
              <a:t> nous avons eu la </a:t>
            </a:r>
            <a:r>
              <a:rPr lang="fr-FR" sz="1100" b="1" kern="150" dirty="0" err="1">
                <a:effectLst/>
                <a:latin typeface="Arial" panose="020B0604020202020204" pitchFamily="34" charset="0"/>
                <a:cs typeface="Arial" panose="020B0604020202020204" pitchFamily="34" charset="0"/>
              </a:rPr>
              <a:t>Revolte</a:t>
            </a:r>
            <a:r>
              <a:rPr lang="fr-FR" sz="1100" b="1" kern="150" dirty="0">
                <a:effectLst/>
                <a:latin typeface="Arial" panose="020B0604020202020204" pitchFamily="34" charset="0"/>
                <a:cs typeface="Arial" panose="020B0604020202020204" pitchFamily="34" charset="0"/>
              </a:rPr>
              <a:t> de Captifs 400 </a:t>
            </a:r>
            <a:r>
              <a:rPr lang="fr-FR" sz="1100" b="1" kern="150" dirty="0" err="1">
                <a:effectLst/>
                <a:latin typeface="Arial" panose="020B0604020202020204" pitchFamily="34" charset="0"/>
                <a:cs typeface="Arial" panose="020B0604020202020204" pitchFamily="34" charset="0"/>
              </a:rPr>
              <a:t>nêgre</a:t>
            </a:r>
            <a:r>
              <a:rPr lang="fr-FR" sz="1100" b="1" kern="150" dirty="0">
                <a:effectLst/>
                <a:latin typeface="Arial" panose="020B0604020202020204" pitchFamily="34" charset="0"/>
                <a:cs typeface="Arial" panose="020B0604020202020204" pitchFamily="34" charset="0"/>
              </a:rPr>
              <a:t> une grande tempête que nous </a:t>
            </a:r>
            <a:r>
              <a:rPr lang="fr-FR" sz="1100" b="1" kern="150" dirty="0" err="1">
                <a:effectLst/>
                <a:latin typeface="Arial" panose="020B0604020202020204" pitchFamily="34" charset="0"/>
                <a:cs typeface="Arial" panose="020B0604020202020204" pitchFamily="34" charset="0"/>
              </a:rPr>
              <a:t>eûme</a:t>
            </a:r>
            <a:r>
              <a:rPr lang="fr-FR" sz="1100" b="1" kern="150" dirty="0">
                <a:effectLst/>
                <a:latin typeface="Arial" panose="020B0604020202020204" pitchFamily="34" charset="0"/>
                <a:cs typeface="Arial" panose="020B0604020202020204" pitchFamily="34" charset="0"/>
              </a:rPr>
              <a:t> dans la rade La peste ou Contagion Mais dans notre </a:t>
            </a:r>
            <a:r>
              <a:rPr lang="fr-FR" sz="1100" b="1" kern="150" dirty="0" err="1">
                <a:effectLst/>
                <a:latin typeface="Arial" panose="020B0604020202020204" pitchFamily="34" charset="0"/>
                <a:cs typeface="Arial" panose="020B0604020202020204" pitchFamily="34" charset="0"/>
              </a:rPr>
              <a:t>vesseau</a:t>
            </a:r>
            <a:r>
              <a:rPr lang="fr-FR" sz="1100" b="1" kern="150" dirty="0">
                <a:effectLst/>
                <a:latin typeface="Arial" panose="020B0604020202020204" pitchFamily="34" charset="0"/>
                <a:cs typeface="Arial" panose="020B0604020202020204" pitchFamily="34" charset="0"/>
              </a:rPr>
              <a:t> </a:t>
            </a:r>
            <a:r>
              <a:rPr lang="fr-FR" sz="1100" b="1" kern="150" dirty="0" err="1">
                <a:effectLst/>
                <a:latin typeface="Arial" panose="020B0604020202020204" pitchFamily="34" charset="0"/>
                <a:cs typeface="Arial" panose="020B0604020202020204" pitchFamily="34" charset="0"/>
              </a:rPr>
              <a:t>Gl</a:t>
            </a:r>
            <a:r>
              <a:rPr lang="fr-FR" sz="1100" b="1" kern="150" dirty="0">
                <a:effectLst/>
                <a:latin typeface="Arial" panose="020B0604020202020204" pitchFamily="34" charset="0"/>
                <a:cs typeface="Arial" panose="020B0604020202020204" pitchFamily="34" charset="0"/>
              </a:rPr>
              <a:t> nous nous est mort 160 homme tant captifs que d’autres est </a:t>
            </a:r>
            <a:r>
              <a:rPr lang="fr-FR" sz="1100" b="1" kern="150" dirty="0" err="1">
                <a:effectLst/>
                <a:latin typeface="Arial" panose="020B0604020202020204" pitchFamily="34" charset="0"/>
                <a:cs typeface="Arial" panose="020B0604020202020204" pitchFamily="34" charset="0"/>
              </a:rPr>
              <a:t>sy</a:t>
            </a:r>
            <a:r>
              <a:rPr lang="fr-FR" sz="1100" b="1" kern="150" dirty="0">
                <a:effectLst/>
                <a:latin typeface="Arial" panose="020B0604020202020204" pitchFamily="34" charset="0"/>
                <a:cs typeface="Arial" panose="020B0604020202020204" pitchFamily="34" charset="0"/>
              </a:rPr>
              <a:t> nous avions resté encore un mois en mer nous serions tout mort car nous avions encor plus de 100 hommes </a:t>
            </a:r>
            <a:r>
              <a:rPr lang="fr-FR" sz="1100" b="1" kern="150" dirty="0" err="1">
                <a:effectLst/>
                <a:latin typeface="Arial" panose="020B0604020202020204" pitchFamily="34" charset="0"/>
                <a:cs typeface="Arial" panose="020B0604020202020204" pitchFamily="34" charset="0"/>
              </a:rPr>
              <a:t>pres</a:t>
            </a:r>
            <a:r>
              <a:rPr lang="fr-FR" sz="1100" b="1" kern="150" dirty="0">
                <a:effectLst/>
                <a:latin typeface="Arial" panose="020B0604020202020204" pitchFamily="34" charset="0"/>
                <a:cs typeface="Arial" panose="020B0604020202020204" pitchFamily="34" charset="0"/>
              </a:rPr>
              <a:t> a mourir [...]Mais Dieu Mercy nous avons eu que la peur Je vous </a:t>
            </a:r>
            <a:r>
              <a:rPr lang="fr-FR" sz="1100" b="1" kern="150" dirty="0" err="1">
                <a:effectLst/>
                <a:latin typeface="Arial" panose="020B0604020202020204" pitchFamily="34" charset="0"/>
                <a:cs typeface="Arial" panose="020B0604020202020204" pitchFamily="34" charset="0"/>
              </a:rPr>
              <a:t>diray</a:t>
            </a:r>
            <a:r>
              <a:rPr lang="fr-FR" sz="1100" b="1" kern="150" dirty="0">
                <a:effectLst/>
                <a:latin typeface="Arial" panose="020B0604020202020204" pitchFamily="34" charset="0"/>
                <a:cs typeface="Arial" panose="020B0604020202020204" pitchFamily="34" charset="0"/>
              </a:rPr>
              <a:t> mon cher père que je conte rester dans ce </a:t>
            </a:r>
            <a:r>
              <a:rPr lang="fr-FR" sz="1100" b="1" kern="150" dirty="0" err="1">
                <a:effectLst/>
                <a:latin typeface="Arial" panose="020B0604020202020204" pitchFamily="34" charset="0"/>
                <a:cs typeface="Arial" panose="020B0604020202020204" pitchFamily="34" charset="0"/>
              </a:rPr>
              <a:t>peys</a:t>
            </a:r>
            <a:r>
              <a:rPr lang="fr-FR" sz="1100" b="1" kern="150" dirty="0">
                <a:effectLst/>
                <a:latin typeface="Arial" panose="020B0604020202020204" pitchFamily="34" charset="0"/>
                <a:cs typeface="Arial" panose="020B0604020202020204" pitchFamily="34" charset="0"/>
              </a:rPr>
              <a:t> ici et </a:t>
            </a:r>
            <a:r>
              <a:rPr lang="fr-FR" sz="1100" b="1" kern="150" dirty="0" err="1">
                <a:effectLst/>
                <a:latin typeface="Arial" panose="020B0604020202020204" pitchFamily="34" charset="0"/>
                <a:cs typeface="Arial" panose="020B0604020202020204" pitchFamily="34" charset="0"/>
              </a:rPr>
              <a:t>sy</a:t>
            </a:r>
            <a:r>
              <a:rPr lang="fr-FR" sz="1100" b="1" kern="150" dirty="0">
                <a:effectLst/>
                <a:latin typeface="Arial" panose="020B0604020202020204" pitchFamily="34" charset="0"/>
                <a:cs typeface="Arial" panose="020B0604020202020204" pitchFamily="34" charset="0"/>
              </a:rPr>
              <a:t> Dieu me fait la </a:t>
            </a:r>
            <a:r>
              <a:rPr lang="fr-FR" sz="1100" b="1" kern="150" dirty="0" err="1">
                <a:effectLst/>
                <a:latin typeface="Arial" panose="020B0604020202020204" pitchFamily="34" charset="0"/>
                <a:cs typeface="Arial" panose="020B0604020202020204" pitchFamily="34" charset="0"/>
              </a:rPr>
              <a:t>grace</a:t>
            </a:r>
            <a:r>
              <a:rPr lang="fr-FR" sz="1100" b="1" kern="150" dirty="0">
                <a:effectLst/>
                <a:latin typeface="Arial" panose="020B0604020202020204" pitchFamily="34" charset="0"/>
                <a:cs typeface="Arial" panose="020B0604020202020204" pitchFamily="34" charset="0"/>
              </a:rPr>
              <a:t> de </a:t>
            </a:r>
            <a:r>
              <a:rPr lang="fr-FR" sz="1100" b="1" kern="150" dirty="0" err="1">
                <a:effectLst/>
                <a:latin typeface="Arial" panose="020B0604020202020204" pitchFamily="34" charset="0"/>
                <a:cs typeface="Arial" panose="020B0604020202020204" pitchFamily="34" charset="0"/>
              </a:rPr>
              <a:t>reussi</a:t>
            </a:r>
            <a:r>
              <a:rPr lang="fr-FR" sz="1100" b="1" kern="150" dirty="0">
                <a:effectLst/>
                <a:latin typeface="Arial" panose="020B0604020202020204" pitchFamily="34" charset="0"/>
                <a:cs typeface="Arial" panose="020B0604020202020204" pitchFamily="34" charset="0"/>
              </a:rPr>
              <a:t> comme je </a:t>
            </a:r>
            <a:r>
              <a:rPr lang="fr-FR" sz="1100" b="1" kern="150" dirty="0" err="1">
                <a:effectLst/>
                <a:latin typeface="Arial" panose="020B0604020202020204" pitchFamily="34" charset="0"/>
                <a:cs typeface="Arial" panose="020B0604020202020204" pitchFamily="34" charset="0"/>
              </a:rPr>
              <a:t>lespere</a:t>
            </a:r>
            <a:r>
              <a:rPr lang="fr-FR" sz="1100" b="1" kern="150" dirty="0">
                <a:effectLst/>
                <a:latin typeface="Arial" panose="020B0604020202020204" pitchFamily="34" charset="0"/>
                <a:cs typeface="Arial" panose="020B0604020202020204" pitchFamily="34" charset="0"/>
              </a:rPr>
              <a:t> cela me vaudra pas moins de 15000 de rente par année Je vous prie de ne point </a:t>
            </a:r>
            <a:r>
              <a:rPr lang="fr-FR" sz="1100" b="1" kern="150" dirty="0" err="1">
                <a:effectLst/>
                <a:latin typeface="Arial" panose="020B0604020202020204" pitchFamily="34" charset="0"/>
                <a:cs typeface="Arial" panose="020B0604020202020204" pitchFamily="34" charset="0"/>
              </a:rPr>
              <a:t>oblier</a:t>
            </a:r>
            <a:r>
              <a:rPr lang="fr-FR" sz="1100" b="1" kern="150" dirty="0">
                <a:effectLst/>
                <a:latin typeface="Arial" panose="020B0604020202020204" pitchFamily="34" charset="0"/>
                <a:cs typeface="Arial" panose="020B0604020202020204" pitchFamily="34" charset="0"/>
              </a:rPr>
              <a:t> </a:t>
            </a:r>
            <a:r>
              <a:rPr lang="fr-FR" sz="1100" b="1" kern="150" dirty="0" err="1">
                <a:effectLst/>
                <a:latin typeface="Arial" panose="020B0604020202020204" pitchFamily="34" charset="0"/>
                <a:cs typeface="Arial" panose="020B0604020202020204" pitchFamily="34" charset="0"/>
              </a:rPr>
              <a:t>jaurai</a:t>
            </a:r>
            <a:r>
              <a:rPr lang="fr-FR" sz="1100" b="1" kern="150" dirty="0">
                <a:effectLst/>
                <a:latin typeface="Arial" panose="020B0604020202020204" pitchFamily="34" charset="0"/>
                <a:cs typeface="Arial" panose="020B0604020202020204" pitchFamily="34" charset="0"/>
              </a:rPr>
              <a:t> peut </a:t>
            </a:r>
            <a:r>
              <a:rPr lang="fr-FR" sz="1100" b="1" kern="150" dirty="0" err="1">
                <a:effectLst/>
                <a:latin typeface="Arial" panose="020B0604020202020204" pitchFamily="34" charset="0"/>
                <a:cs typeface="Arial" panose="020B0604020202020204" pitchFamily="34" charset="0"/>
              </a:rPr>
              <a:t>etre</a:t>
            </a:r>
            <a:r>
              <a:rPr lang="fr-FR" sz="1100" b="1" kern="150" dirty="0">
                <a:effectLst/>
                <a:latin typeface="Arial" panose="020B0604020202020204" pitchFamily="34" charset="0"/>
                <a:cs typeface="Arial" panose="020B0604020202020204" pitchFamily="34" charset="0"/>
              </a:rPr>
              <a:t> le même bonheur que lest trouver</a:t>
            </a:r>
            <a:br>
              <a:rPr lang="fr-FR" sz="1100" b="1" kern="150" dirty="0">
                <a:effectLst/>
                <a:latin typeface="Arial" panose="020B0604020202020204" pitchFamily="34" charset="0"/>
                <a:cs typeface="Arial" panose="020B0604020202020204" pitchFamily="34" charset="0"/>
              </a:rPr>
            </a:br>
            <a:br>
              <a:rPr lang="fr-FR" sz="1100" b="1" kern="150" dirty="0">
                <a:effectLst/>
                <a:latin typeface="Arial" panose="020B0604020202020204" pitchFamily="34" charset="0"/>
                <a:cs typeface="Arial" panose="020B0604020202020204" pitchFamily="34" charset="0"/>
              </a:rPr>
            </a:br>
            <a:r>
              <a:rPr lang="fr-FR" sz="1100" b="1" kern="150" dirty="0">
                <a:effectLst/>
                <a:latin typeface="Arial" panose="020B0604020202020204" pitchFamily="34" charset="0"/>
                <a:cs typeface="Arial" panose="020B0604020202020204" pitchFamily="34" charset="0"/>
              </a:rPr>
              <a:t>Dans ma place qui a fait Dans six mois vint mil livre</a:t>
            </a:r>
            <a:br>
              <a:rPr lang="fr-FR" sz="1100" b="1" kern="150" dirty="0">
                <a:effectLst/>
                <a:latin typeface="Arial" panose="020B0604020202020204" pitchFamily="34" charset="0"/>
                <a:cs typeface="Arial" panose="020B0604020202020204" pitchFamily="34" charset="0"/>
              </a:rPr>
            </a:br>
            <a:br>
              <a:rPr lang="fr-FR" sz="1100" b="1" kern="150" dirty="0">
                <a:effectLst/>
                <a:latin typeface="Arial" panose="020B0604020202020204" pitchFamily="34" charset="0"/>
                <a:cs typeface="Arial" panose="020B0604020202020204" pitchFamily="34" charset="0"/>
              </a:rPr>
            </a:br>
            <a:r>
              <a:rPr lang="fr-FR" sz="1100" b="1" kern="150" dirty="0">
                <a:effectLst/>
                <a:latin typeface="Arial" panose="020B0604020202020204" pitchFamily="34" charset="0"/>
                <a:cs typeface="Arial" panose="020B0604020202020204" pitchFamily="34" charset="0"/>
              </a:rPr>
              <a:t>Je vous prie de </a:t>
            </a:r>
            <a:r>
              <a:rPr lang="fr-FR" sz="1100" b="1" kern="150" dirty="0" err="1">
                <a:effectLst/>
                <a:latin typeface="Arial" panose="020B0604020202020204" pitchFamily="34" charset="0"/>
                <a:cs typeface="Arial" panose="020B0604020202020204" pitchFamily="34" charset="0"/>
              </a:rPr>
              <a:t>presente</a:t>
            </a:r>
            <a:r>
              <a:rPr lang="fr-FR" sz="1100" b="1" kern="150" dirty="0">
                <a:effectLst/>
                <a:latin typeface="Arial" panose="020B0604020202020204" pitchFamily="34" charset="0"/>
                <a:cs typeface="Arial" panose="020B0604020202020204" pitchFamily="34" charset="0"/>
              </a:rPr>
              <a:t> mes </a:t>
            </a:r>
            <a:r>
              <a:rPr lang="fr-FR" sz="1100" b="1" kern="150" dirty="0" err="1">
                <a:effectLst/>
                <a:latin typeface="Arial" panose="020B0604020202020204" pitchFamily="34" charset="0"/>
                <a:cs typeface="Arial" panose="020B0604020202020204" pitchFamily="34" charset="0"/>
              </a:rPr>
              <a:t>sivilité</a:t>
            </a:r>
            <a:r>
              <a:rPr lang="fr-FR" sz="1100" b="1" kern="150" dirty="0">
                <a:effectLst/>
                <a:latin typeface="Arial" panose="020B0604020202020204" pitchFamily="34" charset="0"/>
                <a:cs typeface="Arial" panose="020B0604020202020204" pitchFamily="34" charset="0"/>
              </a:rPr>
              <a:t> a monsieur </a:t>
            </a:r>
            <a:r>
              <a:rPr lang="fr-FR" sz="1100" b="1" kern="150" dirty="0" err="1">
                <a:effectLst/>
                <a:latin typeface="Arial" panose="020B0604020202020204" pitchFamily="34" charset="0"/>
                <a:cs typeface="Arial" panose="020B0604020202020204" pitchFamily="34" charset="0"/>
              </a:rPr>
              <a:t>Devel</a:t>
            </a:r>
            <a:r>
              <a:rPr lang="fr-FR" sz="1100" b="1" kern="150" dirty="0">
                <a:effectLst/>
                <a:latin typeface="Arial" panose="020B0604020202020204" pitchFamily="34" charset="0"/>
                <a:cs typeface="Arial" panose="020B0604020202020204" pitchFamily="34" charset="0"/>
              </a:rPr>
              <a:t> monsieur </a:t>
            </a:r>
            <a:r>
              <a:rPr lang="fr-FR" sz="1100" b="1" kern="150" dirty="0" err="1">
                <a:effectLst/>
                <a:latin typeface="Arial" panose="020B0604020202020204" pitchFamily="34" charset="0"/>
                <a:cs typeface="Arial" panose="020B0604020202020204" pitchFamily="34" charset="0"/>
              </a:rPr>
              <a:t>Capitin</a:t>
            </a:r>
            <a:r>
              <a:rPr lang="fr-FR" sz="1100" b="1" kern="150" dirty="0">
                <a:effectLst/>
                <a:latin typeface="Arial" panose="020B0604020202020204" pitchFamily="34" charset="0"/>
                <a:cs typeface="Arial" panose="020B0604020202020204" pitchFamily="34" charset="0"/>
              </a:rPr>
              <a:t> monsieur </a:t>
            </a:r>
            <a:r>
              <a:rPr lang="fr-FR" sz="1100" b="1" kern="150" dirty="0" err="1">
                <a:effectLst/>
                <a:latin typeface="Arial" panose="020B0604020202020204" pitchFamily="34" charset="0"/>
                <a:cs typeface="Arial" panose="020B0604020202020204" pitchFamily="34" charset="0"/>
              </a:rPr>
              <a:t>Danzan</a:t>
            </a:r>
            <a:r>
              <a:rPr lang="fr-FR" sz="1100" b="1" kern="150" dirty="0">
                <a:effectLst/>
                <a:latin typeface="Arial" panose="020B0604020202020204" pitchFamily="34" charset="0"/>
                <a:cs typeface="Arial" panose="020B0604020202020204" pitchFamily="34" charset="0"/>
              </a:rPr>
              <a:t> monsieur quillion et tout nos parant et vous"</a:t>
            </a:r>
          </a:p>
          <a:p>
            <a:r>
              <a:rPr lang="fr-FR" sz="1100" dirty="0">
                <a:effectLst/>
                <a:latin typeface="Arial" panose="020B0604020202020204" pitchFamily="34" charset="0"/>
                <a:ea typeface="NSimSun" panose="02010609030101010101" pitchFamily="49" charset="-122"/>
                <a:cs typeface="Arial" panose="020B0604020202020204" pitchFamily="34" charset="0"/>
              </a:rPr>
              <a:t>Lettre de Guillaume </a:t>
            </a:r>
            <a:r>
              <a:rPr lang="fr-FR" sz="1100" dirty="0" err="1">
                <a:effectLst/>
                <a:latin typeface="Arial" panose="020B0604020202020204" pitchFamily="34" charset="0"/>
                <a:ea typeface="NSimSun" panose="02010609030101010101" pitchFamily="49" charset="-122"/>
                <a:cs typeface="Arial" panose="020B0604020202020204" pitchFamily="34" charset="0"/>
              </a:rPr>
              <a:t>Touchemoulin</a:t>
            </a:r>
            <a:r>
              <a:rPr lang="fr-FR" sz="1100" dirty="0">
                <a:effectLst/>
                <a:latin typeface="Arial" panose="020B0604020202020204" pitchFamily="34" charset="0"/>
                <a:ea typeface="NSimSun" panose="02010609030101010101" pitchFamily="49" charset="-122"/>
                <a:cs typeface="Arial" panose="020B0604020202020204" pitchFamily="34" charset="0"/>
              </a:rPr>
              <a:t>, résident de la ville de Saint-Marc (Saint-Domingue), à ses parents relatant sa traversée de l’Afrique jusqu’aux Amériques et les révoltes d’esclaves (29 mai 1742)</a:t>
            </a:r>
            <a:br>
              <a:rPr lang="fr-FR" sz="1050" dirty="0">
                <a:effectLst/>
                <a:latin typeface="Liberation Serif" panose="02020603050405020304" pitchFamily="18" charset="0"/>
                <a:ea typeface="NSimSun" panose="02010609030101010101" pitchFamily="49" charset="-122"/>
                <a:cs typeface="Lucida Sans" panose="020B0602030504020204" pitchFamily="34" charset="0"/>
              </a:rPr>
            </a:br>
            <a:br>
              <a:rPr lang="fr-FR" sz="1050" dirty="0">
                <a:effectLst/>
                <a:latin typeface="Liberation Serif" panose="02020603050405020304" pitchFamily="18" charset="0"/>
                <a:ea typeface="NSimSun" panose="02010609030101010101" pitchFamily="49" charset="-122"/>
                <a:cs typeface="Lucida Sans" panose="020B0602030504020204" pitchFamily="34" charset="0"/>
              </a:rPr>
            </a:br>
            <a:endParaRPr lang="fr-FR" dirty="0"/>
          </a:p>
        </p:txBody>
      </p:sp>
    </p:spTree>
    <p:extLst>
      <p:ext uri="{BB962C8B-B14F-4D97-AF65-F5344CB8AC3E}">
        <p14:creationId xmlns:p14="http://schemas.microsoft.com/office/powerpoint/2010/main" val="228047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
            <a:extLst>
              <a:ext uri="{FF2B5EF4-FFF2-40B4-BE49-F238E27FC236}">
                <a16:creationId xmlns:a16="http://schemas.microsoft.com/office/drawing/2014/main" id="{EE5CA6F4-84D9-6536-E05B-C4261F64756C}"/>
              </a:ext>
            </a:extLst>
          </p:cNvPr>
          <p:cNvPicPr/>
          <p:nvPr/>
        </p:nvPicPr>
        <p:blipFill>
          <a:blip r:embed="rId2">
            <a:lum/>
            <a:alphaModFix/>
          </a:blip>
          <a:srcRect/>
          <a:stretch>
            <a:fillRect/>
          </a:stretch>
        </p:blipFill>
        <p:spPr>
          <a:xfrm>
            <a:off x="1478597" y="332656"/>
            <a:ext cx="6186805" cy="5339080"/>
          </a:xfrm>
          <a:prstGeom prst="rect">
            <a:avLst/>
          </a:prstGeom>
        </p:spPr>
      </p:pic>
      <p:sp>
        <p:nvSpPr>
          <p:cNvPr id="4" name="ZoneTexte 3">
            <a:extLst>
              <a:ext uri="{FF2B5EF4-FFF2-40B4-BE49-F238E27FC236}">
                <a16:creationId xmlns:a16="http://schemas.microsoft.com/office/drawing/2014/main" id="{BE19CDB2-FC86-4160-0BDC-3A6877FCD238}"/>
              </a:ext>
            </a:extLst>
          </p:cNvPr>
          <p:cNvSpPr txBox="1"/>
          <p:nvPr/>
        </p:nvSpPr>
        <p:spPr>
          <a:xfrm>
            <a:off x="1460361" y="5671736"/>
            <a:ext cx="6063968" cy="738664"/>
          </a:xfrm>
          <a:prstGeom prst="rect">
            <a:avLst/>
          </a:prstGeom>
          <a:noFill/>
        </p:spPr>
        <p:txBody>
          <a:bodyPr wrap="square">
            <a:spAutoFit/>
          </a:bodyPr>
          <a:lstStyle/>
          <a:p>
            <a:r>
              <a:rPr lang="fr-FR" sz="1400" kern="150" dirty="0">
                <a:effectLst/>
                <a:latin typeface="Liberation Serif" panose="02020603050405020304" pitchFamily="18" charset="0"/>
                <a:ea typeface="NSimSun" panose="02010609030101010101" pitchFamily="49" charset="-122"/>
                <a:cs typeface="Lucida Sans" panose="020B0602030504020204" pitchFamily="34" charset="0"/>
              </a:rPr>
              <a:t>Lettre de Guillaume </a:t>
            </a:r>
            <a:r>
              <a:rPr lang="fr-FR" sz="1400" kern="150" dirty="0" err="1">
                <a:effectLst/>
                <a:latin typeface="Liberation Serif" panose="02020603050405020304" pitchFamily="18" charset="0"/>
                <a:ea typeface="NSimSun" panose="02010609030101010101" pitchFamily="49" charset="-122"/>
                <a:cs typeface="Lucida Sans" panose="020B0602030504020204" pitchFamily="34" charset="0"/>
              </a:rPr>
              <a:t>Touchemoulin</a:t>
            </a:r>
            <a:r>
              <a:rPr lang="fr-FR" sz="1400" kern="150" dirty="0">
                <a:effectLst/>
                <a:latin typeface="Liberation Serif" panose="02020603050405020304" pitchFamily="18" charset="0"/>
                <a:ea typeface="NSimSun" panose="02010609030101010101" pitchFamily="49" charset="-122"/>
                <a:cs typeface="Lucida Sans" panose="020B0602030504020204" pitchFamily="34" charset="0"/>
              </a:rPr>
              <a:t> à ses parents relatant sa traversée de l’Afrique jusqu’aux Amériques et les révoltes d’esclaves</a:t>
            </a:r>
          </a:p>
          <a:p>
            <a:r>
              <a:rPr lang="fr-FR" sz="1400" kern="150" dirty="0">
                <a:effectLst/>
                <a:latin typeface="Liberation Serif" panose="02020603050405020304" pitchFamily="18" charset="0"/>
                <a:ea typeface="NSimSun" panose="02010609030101010101" pitchFamily="49" charset="-122"/>
                <a:cs typeface="Lucida Sans" panose="020B0602030504020204" pitchFamily="34" charset="0"/>
              </a:rPr>
              <a:t>1742 (Direction des Archives et du patrimoine culturel de Saône-et-Loire )</a:t>
            </a:r>
          </a:p>
        </p:txBody>
      </p:sp>
    </p:spTree>
    <p:extLst>
      <p:ext uri="{BB962C8B-B14F-4D97-AF65-F5344CB8AC3E}">
        <p14:creationId xmlns:p14="http://schemas.microsoft.com/office/powerpoint/2010/main" val="93305393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3294</Words>
  <Application>Microsoft Office PowerPoint</Application>
  <PresentationFormat>Affichage à l'écran (4:3)</PresentationFormat>
  <Paragraphs>205</Paragraphs>
  <Slides>26</Slides>
  <Notes>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26</vt:i4>
      </vt:variant>
    </vt:vector>
  </HeadingPairs>
  <TitlesOfParts>
    <vt:vector size="40" baseType="lpstr">
      <vt:lpstr>Arial</vt:lpstr>
      <vt:lpstr>Calibri</vt:lpstr>
      <vt:lpstr>franklingothicbook</vt:lpstr>
      <vt:lpstr>Google Sans</vt:lpstr>
      <vt:lpstr>Helvetica</vt:lpstr>
      <vt:lpstr>inherit</vt:lpstr>
      <vt:lpstr>Lato</vt:lpstr>
      <vt:lpstr>Liberation Serif</vt:lpstr>
      <vt:lpstr>Open Sans</vt:lpstr>
      <vt:lpstr>Raleway</vt:lpstr>
      <vt:lpstr>Symbol</vt:lpstr>
      <vt:lpstr>The Antiqua B</vt:lpstr>
      <vt:lpstr>Ubuntu</vt:lpstr>
      <vt:lpstr>Thème Office</vt:lpstr>
      <vt:lpstr>Une proposition pluridisciplinaire en 2nde BAC PRO</vt:lpstr>
      <vt:lpstr>En classe de français</vt:lpstr>
      <vt:lpstr>PROPOSITION DE SÉQUENCE AUTOUR D’UN GROUPEMENT DE TEXTES   Objectifs : s’interroger sur les diverses dimensions des écritures autobiographiques : histoire intime et histoire collective  Problématique : L’autobiographie va-t-elle au-delà du récit personnel ?</vt:lpstr>
      <vt:lpstr>Présentation PowerPoint</vt:lpstr>
      <vt:lpstr>Présentation PowerPoint</vt:lpstr>
      <vt:lpstr>Jusqu'en 1827, on vendait des esclaves à New York. Pour commémorer cette histoire sombre et si proche, la photographe américaine Nona Faustine se rend, nue, dans des sites jadis marqués par l'esclavage. Ici, devant le bâtiment qui accueille aujourd'hui la Cour suprême de New York. (Nona Faustine)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 classe de co-intervention</vt:lpstr>
      <vt:lpstr>Prolongement en co-intervention :  seconde BAC PRO MHR</vt:lpstr>
      <vt:lpstr>Recherches sur les “marchandises de traite” + Produits de l’exclavage (café,cacao, sucre…)</vt:lpstr>
      <vt:lpstr>Document : Extraits de Navigation de Lisbonne à l’île de São Tomé par un Pilote portugais anonyme (vers 1545) </vt:lpstr>
      <vt:lpstr>En classe d’histoire</vt:lpstr>
      <vt:lpstr>Activité proposée en histoire</vt:lpstr>
      <vt:lpstr>VOTRE MISSION </vt:lpstr>
      <vt:lpstr>Critères d’évaluation   </vt:lpstr>
      <vt:lpstr>BOITE À OUTILS N°1 :  </vt:lpstr>
      <vt:lpstr>BOITE À OUTILS N°2 :  </vt:lpstr>
      <vt:lpstr>BOITE À OUTILS N°3: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proposition en classe de français</dc:title>
  <dc:creator>Frédérique EME RABOLT</dc:creator>
  <cp:lastModifiedBy>frédérique eme-rabolt</cp:lastModifiedBy>
  <cp:revision>15</cp:revision>
  <dcterms:created xsi:type="dcterms:W3CDTF">2023-12-07T13:27:36Z</dcterms:created>
  <dcterms:modified xsi:type="dcterms:W3CDTF">2023-12-10T13:00:49Z</dcterms:modified>
</cp:coreProperties>
</file>