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0160000" cy="7620000"/>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8297" autoAdjust="0"/>
    <p:restoredTop sz="90929"/>
  </p:normalViewPr>
  <p:slideViewPr>
    <p:cSldViewPr>
      <p:cViewPr varScale="1">
        <p:scale>
          <a:sx n="73" d="100"/>
          <a:sy n="73" d="100"/>
        </p:scale>
        <p:origin x="-94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5" name="Rectangle 1"/>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1266" name="Rectangle 2"/>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1267" name="Rectangle 3"/>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1268" name="Rectangle 4"/>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269" name="Rectangle 5"/>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1270" name="Rectangle 6"/>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2046606-B88A-4BF2-AF80-A4CBBBBD01E0}" type="slidenum">
              <a:rPr lang="en-US"/>
              <a:pPr/>
              <a:t>‹N°›</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Grp="1" noChangeArrowheads="1"/>
          </p:cNvSpPr>
          <p:nvPr>
            <p:ph type="sldNum" sz="quarter" idx="5"/>
          </p:nvPr>
        </p:nvSpPr>
        <p:spPr>
          <a:ln/>
        </p:spPr>
        <p:txBody>
          <a:bodyPr/>
          <a:lstStyle/>
          <a:p>
            <a:fld id="{446A0453-3AC8-42CC-BD55-A46783B10811}" type="slidenum">
              <a:rPr lang="en-US"/>
              <a:pPr/>
              <a:t>9</a:t>
            </a:fld>
            <a:endParaRPr lang="en-US"/>
          </a:p>
        </p:txBody>
      </p:sp>
      <p:sp>
        <p:nvSpPr>
          <p:cNvPr id="12289" name="Rectangle 1"/>
          <p:cNvSpPr>
            <a:spLocks noChangeArrowheads="1"/>
          </p:cNvSpPr>
          <p:nvPr>
            <p:ph type="sldImg"/>
          </p:nvPr>
        </p:nvSpPr>
        <p:spPr>
          <a:ln/>
        </p:spPr>
      </p:sp>
      <p:sp>
        <p:nvSpPr>
          <p:cNvPr id="12290" name="Rectangle 2"/>
          <p:cNvSpPr>
            <a:spLocks noGrp="1" noChangeArrowheads="1"/>
          </p:cNvSpPr>
          <p:nvPr>
            <p:ph type="body" idx="1"/>
          </p:nvPr>
        </p:nvSpPr>
        <p:spPr/>
        <p:txBody>
          <a:bodyPr lIns="0" tIns="0" rIns="0" bIns="0"/>
          <a:lstStyle/>
          <a:p>
            <a:pPr>
              <a:lnSpc>
                <a:spcPct val="95000"/>
              </a:lnSpc>
              <a:spcBef>
                <a:spcPct val="0"/>
              </a:spcBef>
            </a:pPr>
            <a:r>
              <a:rPr lang="en-US" sz="1600">
                <a:solidFill>
                  <a:srgbClr val="FFFFFF"/>
                </a:solidFill>
                <a:latin typeface="Comic Sans MS" pitchFamily="66" charset="0"/>
              </a:rPr>
              <a:t>hello !! tu me reçois?</a:t>
            </a:r>
            <a:endParaRPr lang="en-US"/>
          </a:p>
          <a:p>
            <a:pPr>
              <a:lnSpc>
                <a:spcPct val="95000"/>
              </a:lnSpc>
              <a:spcBef>
                <a:spcPct val="0"/>
              </a:spcBef>
            </a:pPr>
            <a:endParaRPr lang="en-US" sz="1600">
              <a:solidFill>
                <a:srgbClr val="FFFFFF"/>
              </a:solidFill>
              <a:latin typeface="Comic Sans MS" pitchFamily="66"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Grp="1" noChangeArrowheads="1"/>
          </p:cNvSpPr>
          <p:nvPr>
            <p:ph type="sldNum" sz="quarter" idx="5"/>
          </p:nvPr>
        </p:nvSpPr>
        <p:spPr>
          <a:ln/>
        </p:spPr>
        <p:txBody>
          <a:bodyPr/>
          <a:lstStyle/>
          <a:p>
            <a:fld id="{23F2D06C-5308-41D9-8C1E-F34121BE9317}" type="slidenum">
              <a:rPr lang="en-US"/>
              <a:pPr/>
              <a:t>13</a:t>
            </a:fld>
            <a:endParaRPr lang="en-US"/>
          </a:p>
        </p:txBody>
      </p:sp>
      <p:sp>
        <p:nvSpPr>
          <p:cNvPr id="17409" name="Rectangle 1"/>
          <p:cNvSpPr>
            <a:spLocks noChangeArrowheads="1"/>
          </p:cNvSpPr>
          <p:nvPr>
            <p:ph type="sldImg"/>
          </p:nvPr>
        </p:nvSpPr>
        <p:spPr>
          <a:ln/>
        </p:spPr>
      </p:sp>
      <p:sp>
        <p:nvSpPr>
          <p:cNvPr id="17410" name="Rectangle 2"/>
          <p:cNvSpPr>
            <a:spLocks noGrp="1" noChangeArrowheads="1"/>
          </p:cNvSpPr>
          <p:nvPr>
            <p:ph type="body" idx="1"/>
          </p:nvPr>
        </p:nvSpPr>
        <p:spPr/>
        <p:txBody>
          <a:bodyPr lIns="0" tIns="0" rIns="0" bIns="0"/>
          <a:lstStyle/>
          <a:p>
            <a:pPr>
              <a:lnSpc>
                <a:spcPct val="95000"/>
              </a:lnSpc>
              <a:spcBef>
                <a:spcPct val="0"/>
              </a:spcBef>
            </a:pPr>
            <a:r>
              <a:rPr lang="en-US" sz="1600">
                <a:solidFill>
                  <a:srgbClr val="FFFFFF"/>
                </a:solidFill>
                <a:latin typeface="Comic Sans MS" pitchFamily="66" charset="0"/>
              </a:rPr>
              <a:t>est-ce que tu es là ?</a:t>
            </a:r>
            <a:endParaRPr lang="en-US"/>
          </a:p>
          <a:p>
            <a:pPr>
              <a:lnSpc>
                <a:spcPct val="95000"/>
              </a:lnSpc>
              <a:spcBef>
                <a:spcPct val="0"/>
              </a:spcBef>
            </a:pPr>
            <a:endParaRPr lang="en-US" sz="1600">
              <a:solidFill>
                <a:srgbClr val="FFFFFF"/>
              </a:solidFill>
              <a:latin typeface="Comic Sans MS" pitchFamily="66"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62000" y="2366963"/>
            <a:ext cx="8636000" cy="1633537"/>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524000" y="4318000"/>
            <a:ext cx="7112000" cy="19478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40162F33-1942-432C-AC85-D52388705C55}" type="slidenum">
              <a:rPr lang="en-US"/>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641139FD-82B0-4F7C-B71E-5986D5A4407A}" type="slidenum">
              <a:rPr lang="en-US"/>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239000" y="676275"/>
            <a:ext cx="2159000" cy="609758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762000" y="676275"/>
            <a:ext cx="6324600" cy="609758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1BC0307D-5682-43D6-A4E7-99D14F60CFBC}" type="slidenum">
              <a:rPr lang="en-US"/>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805A616D-F1F8-46C3-8FDF-7DB260A3910A}" type="slidenum">
              <a:rPr lang="en-US"/>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03275" y="4895850"/>
            <a:ext cx="8636000" cy="15144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4996EB3D-BD5F-4B01-92E2-91EB1A3BBC0D}" type="slidenum">
              <a:rPr lang="en-US"/>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0C681F67-5974-4830-AC83-58B2178754D3}" type="slidenum">
              <a:rPr lang="en-US"/>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08000" y="304800"/>
            <a:ext cx="9144000" cy="1270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endParaRPr lang="en-US"/>
          </a:p>
        </p:txBody>
      </p:sp>
      <p:sp>
        <p:nvSpPr>
          <p:cNvPr id="8" name="Espace réservé du pied de page 7"/>
          <p:cNvSpPr>
            <a:spLocks noGrp="1"/>
          </p:cNvSpPr>
          <p:nvPr>
            <p:ph type="ftr" sz="quarter" idx="11"/>
          </p:nvPr>
        </p:nvSpPr>
        <p:spPr/>
        <p:txBody>
          <a:bodyPr/>
          <a:lstStyle>
            <a:lvl1pPr>
              <a:defRPr/>
            </a:lvl1pPr>
          </a:lstStyle>
          <a:p>
            <a:endParaRPr lang="en-US"/>
          </a:p>
        </p:txBody>
      </p:sp>
      <p:sp>
        <p:nvSpPr>
          <p:cNvPr id="9" name="Espace réservé du numéro de diapositive 8"/>
          <p:cNvSpPr>
            <a:spLocks noGrp="1"/>
          </p:cNvSpPr>
          <p:nvPr>
            <p:ph type="sldNum" sz="quarter" idx="12"/>
          </p:nvPr>
        </p:nvSpPr>
        <p:spPr/>
        <p:txBody>
          <a:bodyPr/>
          <a:lstStyle>
            <a:lvl1pPr>
              <a:defRPr/>
            </a:lvl1pPr>
          </a:lstStyle>
          <a:p>
            <a:fld id="{3A4562AB-B545-459F-8BD5-01C194E4B1D8}" type="slidenum">
              <a:rPr lang="en-US"/>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lvl1pPr>
              <a:defRPr/>
            </a:lvl1pPr>
          </a:lstStyle>
          <a:p>
            <a:endParaRPr lang="en-US"/>
          </a:p>
        </p:txBody>
      </p:sp>
      <p:sp>
        <p:nvSpPr>
          <p:cNvPr id="4" name="Espace réservé du pied de page 3"/>
          <p:cNvSpPr>
            <a:spLocks noGrp="1"/>
          </p:cNvSpPr>
          <p:nvPr>
            <p:ph type="ftr" sz="quarter" idx="11"/>
          </p:nvPr>
        </p:nvSpPr>
        <p:spPr/>
        <p:txBody>
          <a:bodyPr/>
          <a:lstStyle>
            <a:lvl1pPr>
              <a:defRPr/>
            </a:lvl1pPr>
          </a:lstStyle>
          <a:p>
            <a:endParaRPr lang="en-US"/>
          </a:p>
        </p:txBody>
      </p:sp>
      <p:sp>
        <p:nvSpPr>
          <p:cNvPr id="5" name="Espace réservé du numéro de diapositive 4"/>
          <p:cNvSpPr>
            <a:spLocks noGrp="1"/>
          </p:cNvSpPr>
          <p:nvPr>
            <p:ph type="sldNum" sz="quarter" idx="12"/>
          </p:nvPr>
        </p:nvSpPr>
        <p:spPr/>
        <p:txBody>
          <a:bodyPr/>
          <a:lstStyle>
            <a:lvl1pPr>
              <a:defRPr/>
            </a:lvl1pPr>
          </a:lstStyle>
          <a:p>
            <a:fld id="{D2B79039-B2B5-486B-91B3-67899FA4C109}" type="slidenum">
              <a:rPr lang="en-US"/>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en-US"/>
          </a:p>
        </p:txBody>
      </p:sp>
      <p:sp>
        <p:nvSpPr>
          <p:cNvPr id="3" name="Espace réservé du pied de page 2"/>
          <p:cNvSpPr>
            <a:spLocks noGrp="1"/>
          </p:cNvSpPr>
          <p:nvPr>
            <p:ph type="ftr" sz="quarter" idx="11"/>
          </p:nvPr>
        </p:nvSpPr>
        <p:spPr/>
        <p:txBody>
          <a:bodyPr/>
          <a:lstStyle>
            <a:lvl1pPr>
              <a:defRPr/>
            </a:lvl1pPr>
          </a:lstStyle>
          <a:p>
            <a:endParaRPr lang="en-US"/>
          </a:p>
        </p:txBody>
      </p:sp>
      <p:sp>
        <p:nvSpPr>
          <p:cNvPr id="4" name="Espace réservé du numéro de diapositive 3"/>
          <p:cNvSpPr>
            <a:spLocks noGrp="1"/>
          </p:cNvSpPr>
          <p:nvPr>
            <p:ph type="sldNum" sz="quarter" idx="12"/>
          </p:nvPr>
        </p:nvSpPr>
        <p:spPr/>
        <p:txBody>
          <a:bodyPr/>
          <a:lstStyle>
            <a:lvl1pPr>
              <a:defRPr/>
            </a:lvl1pPr>
          </a:lstStyle>
          <a:p>
            <a:fld id="{0175F14B-AB68-40AB-862A-42B0BAE2D3CD}" type="slidenum">
              <a:rPr lang="en-US"/>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08000" y="303213"/>
            <a:ext cx="3343275" cy="1290637"/>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91D76EB5-E9C0-431D-B4B3-5D5F1F9AB100}" type="slidenum">
              <a:rPr lang="en-US"/>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90725" y="5334000"/>
            <a:ext cx="6096000" cy="6302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5CD5091D-9207-4F2A-A3AA-0E542520DBEE}" type="slidenum">
              <a:rPr lang="en-US"/>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470275" y="6942138"/>
            <a:ext cx="3219450"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51CA5BC8-C1FE-4DC7-95F1-941C2036A51E}" type="slidenum">
              <a:rPr lang="en-US"/>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png"/><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scoop.it/t/le-metier-de-professeur-documentalist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subTitle" idx="1"/>
          </p:nvPr>
        </p:nvSpPr>
        <p:spPr>
          <a:xfrm>
            <a:off x="1370013" y="1289050"/>
            <a:ext cx="6821487" cy="4637088"/>
          </a:xfrm>
        </p:spPr>
        <p:txBody>
          <a:bodyPr lIns="0" tIns="0" rIns="0" bIns="0"/>
          <a:lstStyle/>
          <a:p>
            <a:pPr>
              <a:lnSpc>
                <a:spcPct val="95000"/>
              </a:lnSpc>
              <a:spcBef>
                <a:spcPct val="0"/>
              </a:spcBef>
            </a:pPr>
            <a:r>
              <a:rPr lang="en-US" sz="4300">
                <a:solidFill>
                  <a:srgbClr val="FFFFFF"/>
                </a:solidFill>
                <a:latin typeface="Comic Sans MS" pitchFamily="66" charset="0"/>
              </a:rPr>
              <a:t>Mettre en place une stratégie de veille numérique en adéquation avec un projet professionnel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247650" y="304800"/>
            <a:ext cx="9664700" cy="914400"/>
          </a:xfrm>
        </p:spPr>
        <p:txBody>
          <a:bodyPr lIns="0" tIns="0" rIns="0" bIns="0" anchor="t"/>
          <a:lstStyle/>
          <a:p>
            <a:pPr>
              <a:lnSpc>
                <a:spcPct val="95000"/>
              </a:lnSpc>
            </a:pPr>
            <a:r>
              <a:rPr lang="en-US" sz="4300">
                <a:solidFill>
                  <a:srgbClr val="FFFFFF"/>
                </a:solidFill>
                <a:latin typeface="Arial" pitchFamily="34" charset="0"/>
              </a:rPr>
              <a:t>Créer un topic</a:t>
            </a:r>
          </a:p>
        </p:txBody>
      </p:sp>
      <p:sp>
        <p:nvSpPr>
          <p:cNvPr id="13314" name="Rectangle 2"/>
          <p:cNvSpPr>
            <a:spLocks noGrp="1" noChangeArrowheads="1"/>
          </p:cNvSpPr>
          <p:nvPr>
            <p:ph type="body" idx="1"/>
          </p:nvPr>
        </p:nvSpPr>
        <p:spPr>
          <a:xfrm>
            <a:off x="247650" y="1082675"/>
            <a:ext cx="9661525" cy="5127625"/>
          </a:xfrm>
        </p:spPr>
        <p:txBody>
          <a:bodyPr lIns="0" tIns="0" rIns="0" bIns="0"/>
          <a:lstStyle/>
          <a:p>
            <a:pPr marL="0" indent="0">
              <a:lnSpc>
                <a:spcPct val="95000"/>
              </a:lnSpc>
              <a:spcBef>
                <a:spcPct val="0"/>
              </a:spcBef>
              <a:buFontTx/>
              <a:buNone/>
            </a:pPr>
            <a:r>
              <a:rPr lang="en-US" sz="2100" b="1">
                <a:solidFill>
                  <a:srgbClr val="FFFFFF"/>
                </a:solidFill>
              </a:rPr>
              <a:t>"Getting started "</a:t>
            </a:r>
            <a:r>
              <a:rPr lang="en-US" sz="2100">
                <a:solidFill>
                  <a:srgbClr val="FFFFFF"/>
                </a:solidFill>
              </a:rPr>
              <a:t> (</a:t>
            </a:r>
            <a:r>
              <a:rPr lang="en-US" sz="2100" i="1">
                <a:solidFill>
                  <a:srgbClr val="FFFFFF"/>
                </a:solidFill>
              </a:rPr>
              <a:t>1ère étape</a:t>
            </a:r>
            <a:r>
              <a:rPr lang="en-US" sz="2100">
                <a:solidFill>
                  <a:srgbClr val="FFFFFF"/>
                </a:solidFill>
              </a:rPr>
              <a:t>) : indiquer le sujet de veille (ex : le métier de professeur documentaliste). </a:t>
            </a:r>
            <a:endParaRPr lang="en-US"/>
          </a:p>
          <a:p>
            <a:pPr marL="0" indent="0">
              <a:lnSpc>
                <a:spcPct val="95000"/>
              </a:lnSpc>
              <a:spcBef>
                <a:spcPct val="0"/>
              </a:spcBef>
              <a:buFontTx/>
              <a:buNone/>
            </a:pPr>
            <a:r>
              <a:rPr lang="en-US" sz="2100">
                <a:solidFill>
                  <a:srgbClr val="FFFFFF"/>
                </a:solidFill>
              </a:rPr>
              <a:t>Cliquer sur le bouton </a:t>
            </a:r>
            <a:r>
              <a:rPr lang="en-US" sz="2100" b="1">
                <a:solidFill>
                  <a:srgbClr val="FFFFFF"/>
                </a:solidFill>
              </a:rPr>
              <a:t>« Create your first Topic »</a:t>
            </a:r>
            <a:r>
              <a:rPr lang="en-US" sz="2100">
                <a:solidFill>
                  <a:srgbClr val="FFFFFF"/>
                </a:solidFill>
              </a:rPr>
              <a:t> (</a:t>
            </a:r>
            <a:r>
              <a:rPr lang="en-US" sz="2100" i="1">
                <a:solidFill>
                  <a:srgbClr val="FFFFFF"/>
                </a:solidFill>
              </a:rPr>
              <a:t>créer votre premier sujet</a:t>
            </a:r>
            <a:r>
              <a:rPr lang="en-US" sz="2100">
                <a:solidFill>
                  <a:srgbClr val="FFFFFF"/>
                </a:solidFill>
              </a:rPr>
              <a:t>).</a:t>
            </a:r>
            <a:endParaRPr lang="en-US"/>
          </a:p>
          <a:p>
            <a:pPr marL="0" indent="0">
              <a:lnSpc>
                <a:spcPct val="95000"/>
              </a:lnSpc>
              <a:spcBef>
                <a:spcPct val="0"/>
              </a:spcBef>
              <a:buFontTx/>
              <a:buNone/>
            </a:pPr>
            <a:r>
              <a:rPr lang="en-US" sz="2100">
                <a:solidFill>
                  <a:srgbClr val="FFFFFF"/>
                </a:solidFill>
              </a:rPr>
              <a:t> </a:t>
            </a:r>
            <a:endParaRPr lang="en-US"/>
          </a:p>
          <a:p>
            <a:pPr marL="0" indent="0">
              <a:lnSpc>
                <a:spcPct val="95000"/>
              </a:lnSpc>
              <a:spcBef>
                <a:spcPct val="0"/>
              </a:spcBef>
              <a:buFontTx/>
              <a:buNone/>
            </a:pPr>
            <a:r>
              <a:rPr lang="en-US" sz="2100">
                <a:solidFill>
                  <a:srgbClr val="FFFFFF"/>
                </a:solidFill>
              </a:rPr>
              <a:t> </a:t>
            </a:r>
            <a:r>
              <a:rPr lang="en-US" sz="2100" b="1">
                <a:solidFill>
                  <a:srgbClr val="FFFFFF"/>
                </a:solidFill>
              </a:rPr>
              <a:t>"Title"</a:t>
            </a:r>
            <a:r>
              <a:rPr lang="en-US" sz="2100">
                <a:solidFill>
                  <a:srgbClr val="FFFFFF"/>
                </a:solidFill>
              </a:rPr>
              <a:t> : titre du Topic / </a:t>
            </a:r>
            <a:r>
              <a:rPr lang="en-US" sz="2100" b="1">
                <a:solidFill>
                  <a:srgbClr val="FFFFFF"/>
                </a:solidFill>
              </a:rPr>
              <a:t>"Description"</a:t>
            </a:r>
            <a:r>
              <a:rPr lang="en-US" sz="2100">
                <a:solidFill>
                  <a:srgbClr val="FFFFFF"/>
                </a:solidFill>
              </a:rPr>
              <a:t> : phrase d'accroche décrivant le Topic / </a:t>
            </a:r>
            <a:r>
              <a:rPr lang="en-US" sz="2100" b="1">
                <a:solidFill>
                  <a:srgbClr val="FFFFFF"/>
                </a:solidFill>
              </a:rPr>
              <a:t>"Language"</a:t>
            </a:r>
            <a:r>
              <a:rPr lang="en-US" sz="2100">
                <a:solidFill>
                  <a:srgbClr val="FFFFFF"/>
                </a:solidFill>
              </a:rPr>
              <a:t> : French (français) / </a:t>
            </a:r>
            <a:r>
              <a:rPr lang="en-US" sz="2100" b="1">
                <a:solidFill>
                  <a:srgbClr val="FFFFFF"/>
                </a:solidFill>
              </a:rPr>
              <a:t>"Keywords"</a:t>
            </a:r>
            <a:r>
              <a:rPr lang="en-US" sz="2100">
                <a:solidFill>
                  <a:srgbClr val="FFFFFF"/>
                </a:solidFill>
              </a:rPr>
              <a:t> : mots-clés </a:t>
            </a:r>
            <a:r>
              <a:rPr lang="en-US" sz="2100" u="sng">
                <a:solidFill>
                  <a:srgbClr val="FFFFFF"/>
                </a:solidFill>
              </a:rPr>
              <a:t>précis</a:t>
            </a:r>
            <a:r>
              <a:rPr lang="en-US" sz="2100">
                <a:solidFill>
                  <a:srgbClr val="FFFFFF"/>
                </a:solidFill>
              </a:rPr>
              <a:t> (séparés par des virgules) décrivant le Topic / </a:t>
            </a:r>
            <a:r>
              <a:rPr lang="en-US" sz="2100" b="1">
                <a:solidFill>
                  <a:srgbClr val="FFFFFF"/>
                </a:solidFill>
              </a:rPr>
              <a:t>"Topic Icon"</a:t>
            </a:r>
            <a:r>
              <a:rPr lang="en-US" sz="2100">
                <a:solidFill>
                  <a:srgbClr val="FFFFFF"/>
                </a:solidFill>
              </a:rPr>
              <a:t> : image </a:t>
            </a:r>
            <a:r>
              <a:rPr lang="en-US" sz="2100" u="sng">
                <a:solidFill>
                  <a:srgbClr val="FFFFFF"/>
                </a:solidFill>
              </a:rPr>
              <a:t>libre de droit</a:t>
            </a:r>
            <a:r>
              <a:rPr lang="en-US" sz="2100">
                <a:solidFill>
                  <a:srgbClr val="FFFFFF"/>
                </a:solidFill>
              </a:rPr>
              <a:t> illustrant le Topic.</a:t>
            </a:r>
            <a:endParaRPr lang="en-US"/>
          </a:p>
          <a:p>
            <a:pPr marL="0" indent="0">
              <a:lnSpc>
                <a:spcPct val="95000"/>
              </a:lnSpc>
              <a:spcBef>
                <a:spcPct val="0"/>
              </a:spcBef>
              <a:buFontTx/>
              <a:buNone/>
            </a:pPr>
            <a:r>
              <a:rPr lang="en-US" sz="2100">
                <a:solidFill>
                  <a:srgbClr val="FFFFFF"/>
                </a:solidFill>
              </a:rPr>
              <a:t> </a:t>
            </a:r>
            <a:endParaRPr lang="en-US"/>
          </a:p>
          <a:p>
            <a:pPr marL="0" indent="0">
              <a:lnSpc>
                <a:spcPct val="95000"/>
              </a:lnSpc>
              <a:spcBef>
                <a:spcPct val="0"/>
              </a:spcBef>
              <a:buFontTx/>
              <a:buNone/>
            </a:pPr>
            <a:r>
              <a:rPr lang="en-US" sz="2100">
                <a:solidFill>
                  <a:srgbClr val="FFFFFF"/>
                </a:solidFill>
              </a:rPr>
              <a:t> </a:t>
            </a:r>
            <a:endParaRPr lang="en-US"/>
          </a:p>
          <a:p>
            <a:pPr marL="0" indent="0">
              <a:lnSpc>
                <a:spcPct val="95000"/>
              </a:lnSpc>
              <a:spcBef>
                <a:spcPct val="0"/>
              </a:spcBef>
              <a:buFontTx/>
              <a:buNone/>
            </a:pPr>
            <a:r>
              <a:rPr lang="en-US" sz="2100">
                <a:solidFill>
                  <a:srgbClr val="FFFFFF"/>
                </a:solidFill>
              </a:rPr>
              <a:t> </a:t>
            </a:r>
            <a:endParaRPr lang="en-US"/>
          </a:p>
          <a:p>
            <a:pPr marL="0" indent="0">
              <a:lnSpc>
                <a:spcPct val="95000"/>
              </a:lnSpc>
              <a:spcBef>
                <a:spcPct val="0"/>
              </a:spcBef>
              <a:buFontTx/>
              <a:buNone/>
            </a:pPr>
            <a:r>
              <a:rPr lang="en-US" sz="2100">
                <a:solidFill>
                  <a:srgbClr val="FFFFFF"/>
                </a:solidFill>
              </a:rPr>
              <a:t> </a:t>
            </a:r>
            <a:endParaRPr lang="en-US"/>
          </a:p>
          <a:p>
            <a:pPr marL="0" indent="0">
              <a:lnSpc>
                <a:spcPct val="95000"/>
              </a:lnSpc>
              <a:spcBef>
                <a:spcPct val="0"/>
              </a:spcBef>
              <a:buFontTx/>
              <a:buNone/>
            </a:pPr>
            <a:r>
              <a:rPr lang="en-US" sz="2100">
                <a:solidFill>
                  <a:srgbClr val="FFFFFF"/>
                </a:solidFill>
              </a:rPr>
              <a:t>fff </a:t>
            </a:r>
            <a:endParaRPr lang="en-US"/>
          </a:p>
          <a:p>
            <a:pPr marL="0" indent="0">
              <a:lnSpc>
                <a:spcPct val="95000"/>
              </a:lnSpc>
              <a:spcBef>
                <a:spcPct val="0"/>
              </a:spcBef>
              <a:buFontTx/>
              <a:buNone/>
            </a:pPr>
            <a:r>
              <a:rPr lang="en-US" sz="2100">
                <a:solidFill>
                  <a:srgbClr val="FFFFFF"/>
                </a:solidFill>
              </a:rPr>
              <a:t> </a:t>
            </a:r>
            <a:endParaRPr lang="en-US"/>
          </a:p>
          <a:p>
            <a:pPr marL="0" indent="0">
              <a:lnSpc>
                <a:spcPct val="95000"/>
              </a:lnSpc>
              <a:spcBef>
                <a:spcPct val="0"/>
              </a:spcBef>
              <a:buFontTx/>
              <a:buNone/>
            </a:pPr>
            <a:r>
              <a:rPr lang="en-US" sz="2100">
                <a:solidFill>
                  <a:srgbClr val="FFFFFF"/>
                </a:solidFill>
              </a:rPr>
              <a:t> bbbbb</a:t>
            </a:r>
          </a:p>
        </p:txBody>
      </p:sp>
      <p:pic>
        <p:nvPicPr>
          <p:cNvPr id="13316" name="Picture 4"/>
          <p:cNvPicPr>
            <a:picLocks noChangeAspect="1" noChangeArrowheads="1"/>
          </p:cNvPicPr>
          <p:nvPr/>
        </p:nvPicPr>
        <p:blipFill>
          <a:blip r:embed="rId2"/>
          <a:srcRect/>
          <a:stretch>
            <a:fillRect/>
          </a:stretch>
        </p:blipFill>
        <p:spPr bwMode="auto">
          <a:xfrm>
            <a:off x="203200" y="3860800"/>
            <a:ext cx="9629775" cy="3567113"/>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755650" y="406400"/>
            <a:ext cx="9085263" cy="917575"/>
          </a:xfrm>
        </p:spPr>
        <p:txBody>
          <a:bodyPr lIns="0" tIns="0" rIns="0" bIns="0" anchor="t"/>
          <a:lstStyle/>
          <a:p>
            <a:pPr algn="l">
              <a:lnSpc>
                <a:spcPct val="95000"/>
              </a:lnSpc>
            </a:pPr>
            <a:r>
              <a:rPr lang="en-US" sz="4300">
                <a:solidFill>
                  <a:srgbClr val="FFFFFF"/>
                </a:solidFill>
                <a:latin typeface="Comic Sans MS" pitchFamily="66" charset="0"/>
              </a:rPr>
              <a:t>Quelles sources d'information ?</a:t>
            </a:r>
          </a:p>
        </p:txBody>
      </p:sp>
      <p:sp>
        <p:nvSpPr>
          <p:cNvPr id="14338" name="Rectangle 2"/>
          <p:cNvSpPr>
            <a:spLocks noGrp="1" noChangeArrowheads="1"/>
          </p:cNvSpPr>
          <p:nvPr>
            <p:ph type="body" idx="1"/>
          </p:nvPr>
        </p:nvSpPr>
        <p:spPr>
          <a:xfrm>
            <a:off x="1263650" y="2844800"/>
            <a:ext cx="8634413" cy="4462463"/>
          </a:xfrm>
        </p:spPr>
        <p:txBody>
          <a:bodyPr lIns="0" tIns="0" rIns="0" bIns="0"/>
          <a:lstStyle/>
          <a:p>
            <a:pPr marL="0" indent="0">
              <a:lnSpc>
                <a:spcPct val="95000"/>
              </a:lnSpc>
              <a:spcBef>
                <a:spcPct val="0"/>
              </a:spcBef>
              <a:buFontTx/>
              <a:buNone/>
            </a:pPr>
            <a:r>
              <a:rPr lang="en-US" sz="2700">
                <a:solidFill>
                  <a:srgbClr val="FFFFFF"/>
                </a:solidFill>
                <a:latin typeface="Comic Sans MS" pitchFamily="66" charset="0"/>
              </a:rPr>
              <a:t>- sites pré-selectionnés (contenus suggérés)</a:t>
            </a:r>
            <a:endParaRPr lang="en-US"/>
          </a:p>
          <a:p>
            <a:pPr marL="0" indent="0">
              <a:lnSpc>
                <a:spcPct val="95000"/>
              </a:lnSpc>
              <a:spcBef>
                <a:spcPct val="0"/>
              </a:spcBef>
              <a:buFontTx/>
              <a:buNone/>
            </a:pPr>
            <a:r>
              <a:rPr lang="en-US" sz="2700">
                <a:solidFill>
                  <a:srgbClr val="FFFFFF"/>
                </a:solidFill>
                <a:latin typeface="Comic Sans MS" pitchFamily="66" charset="0"/>
              </a:rPr>
              <a:t>- site, blog</a:t>
            </a:r>
            <a:endParaRPr lang="en-US"/>
          </a:p>
          <a:p>
            <a:pPr marL="0" indent="0">
              <a:lnSpc>
                <a:spcPct val="95000"/>
              </a:lnSpc>
              <a:spcBef>
                <a:spcPct val="0"/>
              </a:spcBef>
              <a:buFontTx/>
              <a:buNone/>
            </a:pPr>
            <a:r>
              <a:rPr lang="en-US" sz="2700">
                <a:solidFill>
                  <a:srgbClr val="FFFFFF"/>
                </a:solidFill>
                <a:latin typeface="Comic Sans MS" pitchFamily="66" charset="0"/>
              </a:rPr>
              <a:t>- flux RSS</a:t>
            </a:r>
            <a:endParaRPr lang="en-US"/>
          </a:p>
          <a:p>
            <a:pPr marL="0" indent="0">
              <a:lnSpc>
                <a:spcPct val="95000"/>
              </a:lnSpc>
              <a:spcBef>
                <a:spcPct val="0"/>
              </a:spcBef>
              <a:buFontTx/>
              <a:buNone/>
            </a:pPr>
            <a:r>
              <a:rPr lang="en-US" sz="2700">
                <a:solidFill>
                  <a:srgbClr val="FFFFFF"/>
                </a:solidFill>
                <a:latin typeface="Comic Sans MS" pitchFamily="66" charset="0"/>
              </a:rPr>
              <a:t>- autres topics</a:t>
            </a:r>
            <a:endParaRPr lang="en-US"/>
          </a:p>
          <a:p>
            <a:pPr marL="0" indent="0">
              <a:lnSpc>
                <a:spcPct val="95000"/>
              </a:lnSpc>
              <a:spcBef>
                <a:spcPct val="0"/>
              </a:spcBef>
              <a:buFontTx/>
              <a:buNone/>
            </a:pPr>
            <a:endParaRPr lang="en-US" sz="2700">
              <a:solidFill>
                <a:srgbClr val="FFFFFF"/>
              </a:solidFill>
              <a:latin typeface="Comic Sans MS" pitchFamily="66" charset="0"/>
            </a:endParaRPr>
          </a:p>
          <a:p>
            <a:pPr marL="0" indent="0">
              <a:lnSpc>
                <a:spcPct val="95000"/>
              </a:lnSpc>
              <a:spcBef>
                <a:spcPct val="0"/>
              </a:spcBef>
              <a:buFontTx/>
              <a:buNone/>
            </a:pPr>
            <a:endParaRPr lang="en-US" sz="2700">
              <a:solidFill>
                <a:srgbClr val="FFFFFF"/>
              </a:solidFill>
              <a:latin typeface="Comic Sans MS" pitchFamily="66"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xfrm>
            <a:off x="247650" y="304800"/>
            <a:ext cx="9664700" cy="914400"/>
          </a:xfrm>
        </p:spPr>
        <p:txBody>
          <a:bodyPr lIns="0" tIns="0" rIns="0" bIns="0" anchor="t"/>
          <a:lstStyle/>
          <a:p>
            <a:pPr>
              <a:lnSpc>
                <a:spcPct val="95000"/>
              </a:lnSpc>
            </a:pPr>
            <a:r>
              <a:rPr lang="en-US" sz="4300">
                <a:solidFill>
                  <a:srgbClr val="FFFFFF"/>
                </a:solidFill>
                <a:latin typeface="Comic Sans MS" pitchFamily="66" charset="0"/>
              </a:rPr>
              <a:t>Ajouter un site suggéré</a:t>
            </a:r>
          </a:p>
        </p:txBody>
      </p:sp>
      <p:sp>
        <p:nvSpPr>
          <p:cNvPr id="15362" name="Rectangle 2"/>
          <p:cNvSpPr>
            <a:spLocks noGrp="1" noChangeArrowheads="1"/>
          </p:cNvSpPr>
          <p:nvPr>
            <p:ph type="body" idx="1"/>
          </p:nvPr>
        </p:nvSpPr>
        <p:spPr>
          <a:xfrm>
            <a:off x="252413" y="1800225"/>
            <a:ext cx="9796462" cy="2741613"/>
          </a:xfrm>
        </p:spPr>
        <p:txBody>
          <a:bodyPr lIns="0" tIns="0" rIns="0" bIns="0"/>
          <a:lstStyle/>
          <a:p>
            <a:pPr marL="0" indent="0">
              <a:lnSpc>
                <a:spcPct val="95000"/>
              </a:lnSpc>
              <a:spcBef>
                <a:spcPct val="0"/>
              </a:spcBef>
              <a:buFontTx/>
              <a:buNone/>
            </a:pPr>
            <a:r>
              <a:rPr lang="en-US" sz="2700">
                <a:solidFill>
                  <a:srgbClr val="FFFFFF"/>
                </a:solidFill>
                <a:latin typeface="Comic Sans MS" pitchFamily="66" charset="0"/>
              </a:rPr>
              <a:t>Dans le menu "Curate", dans la rubrique "Suggested content", cliquer sur le bouton </a:t>
            </a:r>
            <a:endParaRPr lang="en-US"/>
          </a:p>
          <a:p>
            <a:pPr marL="0" indent="0">
              <a:lnSpc>
                <a:spcPct val="95000"/>
              </a:lnSpc>
              <a:spcBef>
                <a:spcPct val="0"/>
              </a:spcBef>
              <a:buFontTx/>
              <a:buNone/>
            </a:pPr>
            <a:endParaRPr lang="en-US" sz="2700">
              <a:solidFill>
                <a:srgbClr val="FFFFFF"/>
              </a:solidFill>
              <a:latin typeface="Comic Sans MS" pitchFamily="66" charset="0"/>
            </a:endParaRPr>
          </a:p>
          <a:p>
            <a:pPr marL="0" indent="0">
              <a:lnSpc>
                <a:spcPct val="95000"/>
              </a:lnSpc>
              <a:spcBef>
                <a:spcPct val="0"/>
              </a:spcBef>
              <a:buFontTx/>
              <a:buNone/>
            </a:pPr>
            <a:endParaRPr lang="en-US" sz="2700">
              <a:solidFill>
                <a:srgbClr val="FFFFFF"/>
              </a:solidFill>
              <a:latin typeface="Comic Sans MS" pitchFamily="66" charset="0"/>
            </a:endParaRPr>
          </a:p>
          <a:p>
            <a:pPr marL="0" indent="0">
              <a:lnSpc>
                <a:spcPct val="95000"/>
              </a:lnSpc>
              <a:spcBef>
                <a:spcPct val="0"/>
              </a:spcBef>
              <a:buFontTx/>
              <a:buNone/>
            </a:pPr>
            <a:endParaRPr lang="en-US" sz="2700">
              <a:solidFill>
                <a:srgbClr val="FFFFFF"/>
              </a:solidFill>
              <a:latin typeface="Comic Sans MS" pitchFamily="66" charset="0"/>
            </a:endParaRPr>
          </a:p>
          <a:p>
            <a:pPr marL="0" indent="0">
              <a:lnSpc>
                <a:spcPct val="95000"/>
              </a:lnSpc>
              <a:spcBef>
                <a:spcPct val="0"/>
              </a:spcBef>
              <a:buFontTx/>
              <a:buNone/>
            </a:pPr>
            <a:endParaRPr lang="en-US" sz="2700">
              <a:solidFill>
                <a:srgbClr val="FFFFFF"/>
              </a:solidFill>
              <a:latin typeface="Comic Sans MS" pitchFamily="66" charset="0"/>
            </a:endParaRPr>
          </a:p>
        </p:txBody>
      </p:sp>
      <p:pic>
        <p:nvPicPr>
          <p:cNvPr id="15364" name="Picture 4"/>
          <p:cNvPicPr>
            <a:picLocks noChangeAspect="1" noChangeArrowheads="1"/>
          </p:cNvPicPr>
          <p:nvPr/>
        </p:nvPicPr>
        <p:blipFill>
          <a:blip r:embed="rId2"/>
          <a:srcRect/>
          <a:stretch>
            <a:fillRect/>
          </a:stretch>
        </p:blipFill>
        <p:spPr bwMode="auto">
          <a:xfrm>
            <a:off x="3722678" y="2238364"/>
            <a:ext cx="800100" cy="342900"/>
          </a:xfrm>
          <a:prstGeom prst="rect">
            <a:avLst/>
          </a:prstGeom>
          <a:noFill/>
        </p:spPr>
      </p:pic>
      <p:pic>
        <p:nvPicPr>
          <p:cNvPr id="15365" name="Picture 5"/>
          <p:cNvPicPr>
            <a:picLocks noChangeAspect="1" noChangeArrowheads="1"/>
          </p:cNvPicPr>
          <p:nvPr/>
        </p:nvPicPr>
        <p:blipFill>
          <a:blip r:embed="rId3"/>
          <a:srcRect/>
          <a:stretch>
            <a:fillRect/>
          </a:stretch>
        </p:blipFill>
        <p:spPr bwMode="auto">
          <a:xfrm>
            <a:off x="2133600" y="3149600"/>
            <a:ext cx="5994400" cy="34798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p:nvPr>
        </p:nvSpPr>
        <p:spPr>
          <a:xfrm>
            <a:off x="247650" y="304800"/>
            <a:ext cx="9664700" cy="914400"/>
          </a:xfrm>
        </p:spPr>
        <p:txBody>
          <a:bodyPr lIns="0" tIns="0" rIns="0" bIns="0" anchor="t"/>
          <a:lstStyle/>
          <a:p>
            <a:pPr>
              <a:lnSpc>
                <a:spcPct val="95000"/>
              </a:lnSpc>
            </a:pPr>
            <a:r>
              <a:rPr lang="en-US" sz="4300">
                <a:solidFill>
                  <a:srgbClr val="FFFFFF"/>
                </a:solidFill>
                <a:latin typeface="Comic Sans MS" pitchFamily="66" charset="0"/>
              </a:rPr>
              <a:t>Ajouter un site, un blog</a:t>
            </a:r>
          </a:p>
        </p:txBody>
      </p:sp>
      <p:sp>
        <p:nvSpPr>
          <p:cNvPr id="16386" name="Rectangle 2"/>
          <p:cNvSpPr>
            <a:spLocks noGrp="1" noChangeArrowheads="1"/>
          </p:cNvSpPr>
          <p:nvPr>
            <p:ph type="body" idx="1"/>
          </p:nvPr>
        </p:nvSpPr>
        <p:spPr>
          <a:xfrm>
            <a:off x="146050" y="1203325"/>
            <a:ext cx="9874250" cy="2600325"/>
          </a:xfrm>
        </p:spPr>
        <p:txBody>
          <a:bodyPr lIns="0" tIns="0" rIns="0" bIns="0"/>
          <a:lstStyle/>
          <a:p>
            <a:pPr marL="0" indent="0">
              <a:lnSpc>
                <a:spcPct val="95000"/>
              </a:lnSpc>
              <a:spcBef>
                <a:spcPct val="0"/>
              </a:spcBef>
              <a:buFontTx/>
              <a:buNone/>
            </a:pPr>
            <a:r>
              <a:rPr lang="en-US" sz="2700" dirty="0" err="1">
                <a:solidFill>
                  <a:srgbClr val="FFFFFF"/>
                </a:solidFill>
                <a:latin typeface="Comic Sans MS" pitchFamily="66" charset="0"/>
              </a:rPr>
              <a:t>Dans</a:t>
            </a:r>
            <a:r>
              <a:rPr lang="en-US" sz="2700" dirty="0">
                <a:solidFill>
                  <a:srgbClr val="FFFFFF"/>
                </a:solidFill>
                <a:latin typeface="Comic Sans MS" pitchFamily="66" charset="0"/>
              </a:rPr>
              <a:t> le menu "Curate", </a:t>
            </a:r>
            <a:r>
              <a:rPr lang="en-US" sz="2700" dirty="0" err="1">
                <a:solidFill>
                  <a:srgbClr val="FFFFFF"/>
                </a:solidFill>
                <a:latin typeface="Comic Sans MS" pitchFamily="66" charset="0"/>
              </a:rPr>
              <a:t>cliquer</a:t>
            </a:r>
            <a:r>
              <a:rPr lang="en-US" sz="2700" dirty="0">
                <a:solidFill>
                  <a:srgbClr val="FFFFFF"/>
                </a:solidFill>
                <a:latin typeface="Comic Sans MS" pitchFamily="66" charset="0"/>
              </a:rPr>
              <a:t> </a:t>
            </a:r>
            <a:r>
              <a:rPr lang="en-US" sz="2700" dirty="0" err="1">
                <a:solidFill>
                  <a:srgbClr val="FFFFFF"/>
                </a:solidFill>
                <a:latin typeface="Comic Sans MS" pitchFamily="66" charset="0"/>
              </a:rPr>
              <a:t>sur</a:t>
            </a:r>
            <a:r>
              <a:rPr lang="en-US" sz="2700" dirty="0">
                <a:solidFill>
                  <a:srgbClr val="FFFFFF"/>
                </a:solidFill>
                <a:latin typeface="Comic Sans MS" pitchFamily="66" charset="0"/>
              </a:rPr>
              <a:t> le </a:t>
            </a:r>
            <a:r>
              <a:rPr lang="en-US" sz="2700" dirty="0" err="1">
                <a:solidFill>
                  <a:srgbClr val="FFFFFF"/>
                </a:solidFill>
                <a:latin typeface="Comic Sans MS" pitchFamily="66" charset="0"/>
              </a:rPr>
              <a:t>bouton</a:t>
            </a:r>
            <a:r>
              <a:rPr lang="en-US" sz="2700" dirty="0">
                <a:solidFill>
                  <a:srgbClr val="FFFFFF"/>
                </a:solidFill>
                <a:latin typeface="Comic Sans MS" pitchFamily="66" charset="0"/>
              </a:rPr>
              <a:t> </a:t>
            </a:r>
            <a:endParaRPr lang="en-US" dirty="0"/>
          </a:p>
          <a:p>
            <a:pPr marL="0" indent="0">
              <a:lnSpc>
                <a:spcPct val="95000"/>
              </a:lnSpc>
              <a:spcBef>
                <a:spcPct val="0"/>
              </a:spcBef>
              <a:buFontTx/>
              <a:buNone/>
            </a:pPr>
            <a:r>
              <a:rPr lang="en-US" sz="2700" dirty="0">
                <a:solidFill>
                  <a:srgbClr val="FFFFFF"/>
                </a:solidFill>
                <a:latin typeface="Comic Sans MS" pitchFamily="66" charset="0"/>
              </a:rPr>
              <a:t>et </a:t>
            </a:r>
            <a:r>
              <a:rPr lang="en-US" sz="2700" dirty="0" err="1">
                <a:solidFill>
                  <a:srgbClr val="FFFFFF"/>
                </a:solidFill>
                <a:latin typeface="Comic Sans MS" pitchFamily="66" charset="0"/>
              </a:rPr>
              <a:t>faites</a:t>
            </a:r>
            <a:r>
              <a:rPr lang="en-US" sz="2700" dirty="0">
                <a:solidFill>
                  <a:srgbClr val="FFFFFF"/>
                </a:solidFill>
                <a:latin typeface="Comic Sans MS" pitchFamily="66" charset="0"/>
              </a:rPr>
              <a:t> un copier-</a:t>
            </a:r>
            <a:r>
              <a:rPr lang="en-US" sz="2700" dirty="0" err="1">
                <a:solidFill>
                  <a:srgbClr val="FFFFFF"/>
                </a:solidFill>
                <a:latin typeface="Comic Sans MS" pitchFamily="66" charset="0"/>
              </a:rPr>
              <a:t>coller</a:t>
            </a:r>
            <a:r>
              <a:rPr lang="en-US" sz="2700" dirty="0">
                <a:solidFill>
                  <a:srgbClr val="FFFFFF"/>
                </a:solidFill>
                <a:latin typeface="Comic Sans MS" pitchFamily="66" charset="0"/>
              </a:rPr>
              <a:t> de </a:t>
            </a:r>
            <a:r>
              <a:rPr lang="en-US" sz="2700" dirty="0" err="1">
                <a:solidFill>
                  <a:srgbClr val="FFFFFF"/>
                </a:solidFill>
                <a:latin typeface="Comic Sans MS" pitchFamily="66" charset="0"/>
              </a:rPr>
              <a:t>l'adresse</a:t>
            </a:r>
            <a:r>
              <a:rPr lang="en-US" sz="2700" dirty="0">
                <a:solidFill>
                  <a:srgbClr val="FFFFFF"/>
                </a:solidFill>
                <a:latin typeface="Comic Sans MS" pitchFamily="66" charset="0"/>
              </a:rPr>
              <a:t> URL du site </a:t>
            </a:r>
            <a:r>
              <a:rPr lang="en-US" sz="2700" dirty="0" err="1">
                <a:solidFill>
                  <a:srgbClr val="FFFFFF"/>
                </a:solidFill>
                <a:latin typeface="Comic Sans MS" pitchFamily="66" charset="0"/>
              </a:rPr>
              <a:t>ou</a:t>
            </a:r>
            <a:r>
              <a:rPr lang="en-US" sz="2700" dirty="0">
                <a:solidFill>
                  <a:srgbClr val="FFFFFF"/>
                </a:solidFill>
                <a:latin typeface="Comic Sans MS" pitchFamily="66" charset="0"/>
              </a:rPr>
              <a:t> blog de </a:t>
            </a:r>
            <a:r>
              <a:rPr lang="en-US" sz="2700" dirty="0" err="1">
                <a:solidFill>
                  <a:srgbClr val="FFFFFF"/>
                </a:solidFill>
                <a:latin typeface="Comic Sans MS" pitchFamily="66" charset="0"/>
              </a:rPr>
              <a:t>votre</a:t>
            </a:r>
            <a:r>
              <a:rPr lang="en-US" sz="2700" dirty="0">
                <a:solidFill>
                  <a:srgbClr val="FFFFFF"/>
                </a:solidFill>
                <a:latin typeface="Comic Sans MS" pitchFamily="66" charset="0"/>
              </a:rPr>
              <a:t> </a:t>
            </a:r>
            <a:r>
              <a:rPr lang="en-US" sz="2700" dirty="0" err="1">
                <a:solidFill>
                  <a:srgbClr val="FFFFFF"/>
                </a:solidFill>
                <a:latin typeface="Comic Sans MS" pitchFamily="66" charset="0"/>
              </a:rPr>
              <a:t>choix</a:t>
            </a:r>
            <a:r>
              <a:rPr lang="en-US" sz="2700" dirty="0">
                <a:solidFill>
                  <a:srgbClr val="FFFFFF"/>
                </a:solidFill>
                <a:latin typeface="Comic Sans MS" pitchFamily="66" charset="0"/>
              </a:rPr>
              <a:t>. </a:t>
            </a:r>
            <a:r>
              <a:rPr lang="en-US" sz="2700" dirty="0" err="1">
                <a:solidFill>
                  <a:srgbClr val="FFFFFF"/>
                </a:solidFill>
                <a:latin typeface="Comic Sans MS" pitchFamily="66" charset="0"/>
              </a:rPr>
              <a:t>Cliquez</a:t>
            </a:r>
            <a:r>
              <a:rPr lang="en-US" sz="2700" dirty="0">
                <a:solidFill>
                  <a:srgbClr val="FFFFFF"/>
                </a:solidFill>
                <a:latin typeface="Comic Sans MS" pitchFamily="66" charset="0"/>
              </a:rPr>
              <a:t> </a:t>
            </a:r>
            <a:r>
              <a:rPr lang="en-US" sz="2700" dirty="0" err="1">
                <a:solidFill>
                  <a:srgbClr val="FFFFFF"/>
                </a:solidFill>
                <a:latin typeface="Comic Sans MS" pitchFamily="66" charset="0"/>
              </a:rPr>
              <a:t>sur</a:t>
            </a:r>
            <a:r>
              <a:rPr lang="en-US" sz="2700" dirty="0">
                <a:solidFill>
                  <a:srgbClr val="FFFFFF"/>
                </a:solidFill>
                <a:latin typeface="Comic Sans MS" pitchFamily="66" charset="0"/>
              </a:rPr>
              <a:t>         pour </a:t>
            </a:r>
            <a:r>
              <a:rPr lang="en-US" sz="2700" dirty="0" err="1">
                <a:solidFill>
                  <a:srgbClr val="FFFFFF"/>
                </a:solidFill>
                <a:latin typeface="Comic Sans MS" pitchFamily="66" charset="0"/>
              </a:rPr>
              <a:t>ajouter</a:t>
            </a:r>
            <a:r>
              <a:rPr lang="en-US" sz="2700" dirty="0">
                <a:solidFill>
                  <a:srgbClr val="FFFFFF"/>
                </a:solidFill>
                <a:latin typeface="Comic Sans MS" pitchFamily="66" charset="0"/>
              </a:rPr>
              <a:t> un </a:t>
            </a:r>
            <a:r>
              <a:rPr lang="en-US" sz="2700" dirty="0" err="1">
                <a:solidFill>
                  <a:srgbClr val="FFFFFF"/>
                </a:solidFill>
                <a:latin typeface="Comic Sans MS" pitchFamily="66" charset="0"/>
              </a:rPr>
              <a:t>descriptif</a:t>
            </a:r>
            <a:r>
              <a:rPr lang="en-US" sz="2700" dirty="0">
                <a:solidFill>
                  <a:srgbClr val="FFFFFF"/>
                </a:solidFill>
                <a:latin typeface="Comic Sans MS" pitchFamily="66" charset="0"/>
              </a:rPr>
              <a:t> et </a:t>
            </a:r>
            <a:r>
              <a:rPr lang="en-US" sz="2700" dirty="0" err="1">
                <a:solidFill>
                  <a:srgbClr val="FFFFFF"/>
                </a:solidFill>
                <a:latin typeface="Comic Sans MS" pitchFamily="66" charset="0"/>
              </a:rPr>
              <a:t>sur</a:t>
            </a:r>
            <a:r>
              <a:rPr lang="en-US" sz="2700" dirty="0">
                <a:solidFill>
                  <a:srgbClr val="FFFFFF"/>
                </a:solidFill>
                <a:latin typeface="Comic Sans MS" pitchFamily="66" charset="0"/>
              </a:rPr>
              <a:t>     </a:t>
            </a:r>
            <a:r>
              <a:rPr lang="en-US" dirty="0" smtClean="0">
                <a:solidFill>
                  <a:srgbClr val="FFFFFF"/>
                </a:solidFill>
                <a:latin typeface="Comic Sans MS" pitchFamily="66" charset="0"/>
              </a:rPr>
              <a:t>      </a:t>
            </a:r>
            <a:r>
              <a:rPr lang="en-US" sz="2700" dirty="0" smtClean="0">
                <a:solidFill>
                  <a:srgbClr val="FFFFFF"/>
                </a:solidFill>
                <a:latin typeface="Comic Sans MS" pitchFamily="66" charset="0"/>
              </a:rPr>
              <a:t>pour </a:t>
            </a:r>
            <a:r>
              <a:rPr lang="en-US" sz="2700" dirty="0" err="1" smtClean="0">
                <a:solidFill>
                  <a:srgbClr val="FFFFFF"/>
                </a:solidFill>
                <a:latin typeface="Comic Sans MS" pitchFamily="66" charset="0"/>
              </a:rPr>
              <a:t>l'ajouter</a:t>
            </a:r>
            <a:r>
              <a:rPr lang="en-US" sz="2700" dirty="0" smtClean="0">
                <a:solidFill>
                  <a:srgbClr val="FFFFFF"/>
                </a:solidFill>
                <a:latin typeface="Comic Sans MS" pitchFamily="66" charset="0"/>
              </a:rPr>
              <a:t> à </a:t>
            </a:r>
            <a:r>
              <a:rPr lang="en-US" sz="2700" dirty="0" err="1" smtClean="0">
                <a:solidFill>
                  <a:srgbClr val="FFFFFF"/>
                </a:solidFill>
                <a:latin typeface="Comic Sans MS" pitchFamily="66" charset="0"/>
              </a:rPr>
              <a:t>votre</a:t>
            </a:r>
            <a:r>
              <a:rPr lang="en-US" sz="2700" dirty="0" smtClean="0">
                <a:solidFill>
                  <a:srgbClr val="FFFFFF"/>
                </a:solidFill>
                <a:latin typeface="Comic Sans MS" pitchFamily="66" charset="0"/>
              </a:rPr>
              <a:t> Topic</a:t>
            </a:r>
            <a:endParaRPr lang="en-US" sz="2700" dirty="0"/>
          </a:p>
          <a:p>
            <a:pPr marL="0" indent="0">
              <a:lnSpc>
                <a:spcPct val="95000"/>
              </a:lnSpc>
              <a:spcBef>
                <a:spcPct val="0"/>
              </a:spcBef>
              <a:buFontTx/>
              <a:buNone/>
            </a:pPr>
            <a:r>
              <a:rPr lang="en-US" sz="2700" dirty="0">
                <a:solidFill>
                  <a:srgbClr val="FFFFFF"/>
                </a:solidFill>
                <a:latin typeface="Comic Sans MS" pitchFamily="66" charset="0"/>
              </a:rPr>
              <a:t>                   </a:t>
            </a:r>
          </a:p>
        </p:txBody>
      </p:sp>
      <p:pic>
        <p:nvPicPr>
          <p:cNvPr id="16388" name="Picture 4"/>
          <p:cNvPicPr>
            <a:picLocks noChangeAspect="1" noChangeArrowheads="1"/>
          </p:cNvPicPr>
          <p:nvPr/>
        </p:nvPicPr>
        <p:blipFill>
          <a:blip r:embed="rId3"/>
          <a:srcRect/>
          <a:stretch>
            <a:fillRect/>
          </a:stretch>
        </p:blipFill>
        <p:spPr bwMode="auto">
          <a:xfrm>
            <a:off x="7416800" y="1117600"/>
            <a:ext cx="1290638" cy="520700"/>
          </a:xfrm>
          <a:prstGeom prst="rect">
            <a:avLst/>
          </a:prstGeom>
          <a:noFill/>
        </p:spPr>
      </p:pic>
      <p:pic>
        <p:nvPicPr>
          <p:cNvPr id="16389" name="Picture 5"/>
          <p:cNvPicPr>
            <a:picLocks noChangeAspect="1" noChangeArrowheads="1"/>
          </p:cNvPicPr>
          <p:nvPr/>
        </p:nvPicPr>
        <p:blipFill>
          <a:blip r:embed="rId4"/>
          <a:srcRect/>
          <a:stretch>
            <a:fillRect/>
          </a:stretch>
        </p:blipFill>
        <p:spPr bwMode="auto">
          <a:xfrm>
            <a:off x="4008430" y="1952612"/>
            <a:ext cx="381000" cy="393700"/>
          </a:xfrm>
          <a:prstGeom prst="rect">
            <a:avLst/>
          </a:prstGeom>
          <a:noFill/>
        </p:spPr>
      </p:pic>
      <p:pic>
        <p:nvPicPr>
          <p:cNvPr id="16390" name="Picture 6"/>
          <p:cNvPicPr>
            <a:picLocks noChangeAspect="1" noChangeArrowheads="1"/>
          </p:cNvPicPr>
          <p:nvPr/>
        </p:nvPicPr>
        <p:blipFill>
          <a:blip r:embed="rId5"/>
          <a:srcRect/>
          <a:stretch>
            <a:fillRect/>
          </a:stretch>
        </p:blipFill>
        <p:spPr bwMode="auto">
          <a:xfrm>
            <a:off x="865158" y="2452678"/>
            <a:ext cx="906463" cy="515938"/>
          </a:xfrm>
          <a:prstGeom prst="rect">
            <a:avLst/>
          </a:prstGeom>
          <a:noFill/>
        </p:spPr>
      </p:pic>
      <p:pic>
        <p:nvPicPr>
          <p:cNvPr id="16391" name="Picture 7"/>
          <p:cNvPicPr>
            <a:picLocks noChangeAspect="1" noChangeArrowheads="1"/>
          </p:cNvPicPr>
          <p:nvPr/>
        </p:nvPicPr>
        <p:blipFill>
          <a:blip r:embed="rId6"/>
          <a:srcRect l="1010" t="1640" r="2020"/>
          <a:stretch>
            <a:fillRect/>
          </a:stretch>
        </p:blipFill>
        <p:spPr bwMode="auto">
          <a:xfrm>
            <a:off x="2079604" y="2952744"/>
            <a:ext cx="6858048" cy="4285162"/>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247650" y="304800"/>
            <a:ext cx="9664700" cy="914400"/>
          </a:xfrm>
        </p:spPr>
        <p:txBody>
          <a:bodyPr lIns="0" tIns="0" rIns="0" bIns="0" anchor="t"/>
          <a:lstStyle/>
          <a:p>
            <a:pPr>
              <a:lnSpc>
                <a:spcPct val="95000"/>
              </a:lnSpc>
            </a:pPr>
            <a:r>
              <a:rPr lang="en-US" sz="4300">
                <a:solidFill>
                  <a:srgbClr val="FFFFFF"/>
                </a:solidFill>
                <a:latin typeface="Comic Sans MS" pitchFamily="66" charset="0"/>
              </a:rPr>
              <a:t>Ajouter un flux RSS</a:t>
            </a:r>
          </a:p>
        </p:txBody>
      </p:sp>
      <p:sp>
        <p:nvSpPr>
          <p:cNvPr id="18434" name="Rectangle 2"/>
          <p:cNvSpPr>
            <a:spLocks noGrp="1" noChangeArrowheads="1"/>
          </p:cNvSpPr>
          <p:nvPr>
            <p:ph type="body" idx="1"/>
          </p:nvPr>
        </p:nvSpPr>
        <p:spPr>
          <a:xfrm>
            <a:off x="223838" y="1439863"/>
            <a:ext cx="4783137" cy="5697537"/>
          </a:xfrm>
        </p:spPr>
        <p:txBody>
          <a:bodyPr lIns="0" tIns="0" rIns="0" bIns="0"/>
          <a:lstStyle/>
          <a:p>
            <a:pPr marL="0" indent="0">
              <a:lnSpc>
                <a:spcPct val="95000"/>
              </a:lnSpc>
              <a:spcBef>
                <a:spcPct val="0"/>
              </a:spcBef>
              <a:buFontTx/>
              <a:buNone/>
            </a:pPr>
            <a:r>
              <a:rPr lang="en-US" sz="2700" dirty="0" err="1">
                <a:solidFill>
                  <a:srgbClr val="FFFFFF"/>
                </a:solidFill>
                <a:latin typeface="Comic Sans MS" pitchFamily="66" charset="0"/>
              </a:rPr>
              <a:t>Dans</a:t>
            </a:r>
            <a:r>
              <a:rPr lang="en-US" sz="2700" dirty="0">
                <a:solidFill>
                  <a:srgbClr val="FFFFFF"/>
                </a:solidFill>
                <a:latin typeface="Comic Sans MS" pitchFamily="66" charset="0"/>
              </a:rPr>
              <a:t> la </a:t>
            </a:r>
            <a:r>
              <a:rPr lang="en-US" sz="2700" dirty="0" err="1">
                <a:solidFill>
                  <a:srgbClr val="FFFFFF"/>
                </a:solidFill>
                <a:latin typeface="Comic Sans MS" pitchFamily="66" charset="0"/>
              </a:rPr>
              <a:t>rubrique</a:t>
            </a:r>
            <a:r>
              <a:rPr lang="en-US" sz="2700" dirty="0">
                <a:solidFill>
                  <a:srgbClr val="FFFFFF"/>
                </a:solidFill>
                <a:latin typeface="Comic Sans MS" pitchFamily="66" charset="0"/>
              </a:rPr>
              <a:t> « Manage Sources », un </a:t>
            </a:r>
            <a:r>
              <a:rPr lang="en-US" sz="2700" dirty="0" err="1">
                <a:solidFill>
                  <a:srgbClr val="FFFFFF"/>
                </a:solidFill>
                <a:latin typeface="Comic Sans MS" pitchFamily="66" charset="0"/>
              </a:rPr>
              <a:t>clic</a:t>
            </a:r>
            <a:r>
              <a:rPr lang="en-US" sz="2700" dirty="0">
                <a:solidFill>
                  <a:srgbClr val="FFFFFF"/>
                </a:solidFill>
                <a:latin typeface="Comic Sans MS" pitchFamily="66" charset="0"/>
              </a:rPr>
              <a:t> </a:t>
            </a:r>
            <a:r>
              <a:rPr lang="en-US" sz="2700" dirty="0" err="1">
                <a:solidFill>
                  <a:srgbClr val="FFFFFF"/>
                </a:solidFill>
                <a:latin typeface="Comic Sans MS" pitchFamily="66" charset="0"/>
              </a:rPr>
              <a:t>sur</a:t>
            </a:r>
            <a:r>
              <a:rPr lang="en-US" sz="2700" dirty="0">
                <a:solidFill>
                  <a:srgbClr val="FFFFFF"/>
                </a:solidFill>
                <a:latin typeface="Comic Sans MS" pitchFamily="66" charset="0"/>
              </a:rPr>
              <a:t> </a:t>
            </a:r>
            <a:r>
              <a:rPr lang="en-US" sz="2700" b="1" dirty="0">
                <a:solidFill>
                  <a:srgbClr val="FFFFFF"/>
                </a:solidFill>
                <a:latin typeface="Comic Sans MS" pitchFamily="66" charset="0"/>
              </a:rPr>
              <a:t>« Advanced options »</a:t>
            </a:r>
            <a:r>
              <a:rPr lang="en-US" sz="2700" dirty="0">
                <a:solidFill>
                  <a:srgbClr val="FFFFFF"/>
                </a:solidFill>
                <a:latin typeface="Comic Sans MS" pitchFamily="66" charset="0"/>
              </a:rPr>
              <a:t> (</a:t>
            </a:r>
            <a:r>
              <a:rPr lang="en-US" sz="2700" i="1" dirty="0">
                <a:solidFill>
                  <a:srgbClr val="FFFFFF"/>
                </a:solidFill>
                <a:latin typeface="Comic Sans MS" pitchFamily="66" charset="0"/>
              </a:rPr>
              <a:t>options </a:t>
            </a:r>
            <a:r>
              <a:rPr lang="en-US" sz="2700" i="1" dirty="0" err="1">
                <a:solidFill>
                  <a:srgbClr val="FFFFFF"/>
                </a:solidFill>
                <a:latin typeface="Comic Sans MS" pitchFamily="66" charset="0"/>
              </a:rPr>
              <a:t>avancées</a:t>
            </a:r>
            <a:r>
              <a:rPr lang="en-US" sz="2700" dirty="0">
                <a:solidFill>
                  <a:srgbClr val="FFFFFF"/>
                </a:solidFill>
                <a:latin typeface="Comic Sans MS" pitchFamily="66" charset="0"/>
              </a:rPr>
              <a:t>) </a:t>
            </a:r>
            <a:r>
              <a:rPr lang="en-US" sz="2700" dirty="0" err="1">
                <a:solidFill>
                  <a:srgbClr val="FFFFFF"/>
                </a:solidFill>
                <a:latin typeface="Comic Sans MS" pitchFamily="66" charset="0"/>
              </a:rPr>
              <a:t>vous</a:t>
            </a:r>
            <a:r>
              <a:rPr lang="en-US" sz="2700" dirty="0">
                <a:solidFill>
                  <a:srgbClr val="FFFFFF"/>
                </a:solidFill>
                <a:latin typeface="Comic Sans MS" pitchFamily="66" charset="0"/>
              </a:rPr>
              <a:t> </a:t>
            </a:r>
            <a:r>
              <a:rPr lang="en-US" sz="2700" dirty="0" err="1">
                <a:solidFill>
                  <a:srgbClr val="FFFFFF"/>
                </a:solidFill>
                <a:latin typeface="Comic Sans MS" pitchFamily="66" charset="0"/>
              </a:rPr>
              <a:t>permettra</a:t>
            </a:r>
            <a:r>
              <a:rPr lang="en-US" sz="2700" dirty="0">
                <a:solidFill>
                  <a:srgbClr val="FFFFFF"/>
                </a:solidFill>
                <a:latin typeface="Comic Sans MS" pitchFamily="66" charset="0"/>
              </a:rPr>
              <a:t> </a:t>
            </a:r>
            <a:r>
              <a:rPr lang="en-US" sz="2700" dirty="0" err="1">
                <a:solidFill>
                  <a:srgbClr val="FFFFFF"/>
                </a:solidFill>
                <a:latin typeface="Comic Sans MS" pitchFamily="66" charset="0"/>
              </a:rPr>
              <a:t>d'ajouter</a:t>
            </a:r>
            <a:r>
              <a:rPr lang="en-US" sz="2700" dirty="0">
                <a:solidFill>
                  <a:srgbClr val="FFFFFF"/>
                </a:solidFill>
                <a:latin typeface="Comic Sans MS" pitchFamily="66" charset="0"/>
              </a:rPr>
              <a:t> </a:t>
            </a:r>
            <a:r>
              <a:rPr lang="en-US" sz="2700" dirty="0" err="1">
                <a:solidFill>
                  <a:srgbClr val="FFFFFF"/>
                </a:solidFill>
                <a:latin typeface="Comic Sans MS" pitchFamily="66" charset="0"/>
              </a:rPr>
              <a:t>manuellement</a:t>
            </a:r>
            <a:r>
              <a:rPr lang="en-US" sz="2700" dirty="0">
                <a:solidFill>
                  <a:srgbClr val="FFFFFF"/>
                </a:solidFill>
                <a:latin typeface="Comic Sans MS" pitchFamily="66" charset="0"/>
              </a:rPr>
              <a:t> un </a:t>
            </a:r>
            <a:r>
              <a:rPr lang="en-US" sz="2700" dirty="0" err="1">
                <a:solidFill>
                  <a:srgbClr val="FFFFFF"/>
                </a:solidFill>
                <a:latin typeface="Comic Sans MS" pitchFamily="66" charset="0"/>
              </a:rPr>
              <a:t>fil</a:t>
            </a:r>
            <a:r>
              <a:rPr lang="en-US" sz="2700" dirty="0">
                <a:solidFill>
                  <a:srgbClr val="FFFFFF"/>
                </a:solidFill>
                <a:latin typeface="Comic Sans MS" pitchFamily="66" charset="0"/>
              </a:rPr>
              <a:t> RSS, un </a:t>
            </a:r>
            <a:r>
              <a:rPr lang="en-US" sz="2700" dirty="0" err="1">
                <a:solidFill>
                  <a:srgbClr val="FFFFFF"/>
                </a:solidFill>
                <a:latin typeface="Comic Sans MS" pitchFamily="66" charset="0"/>
              </a:rPr>
              <a:t>utilisateur</a:t>
            </a:r>
            <a:r>
              <a:rPr lang="en-US" sz="2700" dirty="0">
                <a:solidFill>
                  <a:srgbClr val="FFFFFF"/>
                </a:solidFill>
                <a:latin typeface="Comic Sans MS" pitchFamily="66" charset="0"/>
              </a:rPr>
              <a:t> de Twitter (par copier/</a:t>
            </a:r>
            <a:r>
              <a:rPr lang="en-US" sz="2700" dirty="0" err="1">
                <a:solidFill>
                  <a:srgbClr val="FFFFFF"/>
                </a:solidFill>
                <a:latin typeface="Comic Sans MS" pitchFamily="66" charset="0"/>
              </a:rPr>
              <a:t>coller</a:t>
            </a:r>
            <a:r>
              <a:rPr lang="en-US" sz="2700" dirty="0">
                <a:solidFill>
                  <a:srgbClr val="FFFFFF"/>
                </a:solidFill>
                <a:latin typeface="Comic Sans MS" pitchFamily="66" charset="0"/>
              </a:rPr>
              <a:t> de </a:t>
            </a:r>
            <a:r>
              <a:rPr lang="en-US" sz="2700" dirty="0" err="1">
                <a:solidFill>
                  <a:srgbClr val="FFFFFF"/>
                </a:solidFill>
                <a:latin typeface="Comic Sans MS" pitchFamily="66" charset="0"/>
              </a:rPr>
              <a:t>l’adresse</a:t>
            </a:r>
            <a:r>
              <a:rPr lang="en-US" sz="2700" dirty="0">
                <a:solidFill>
                  <a:srgbClr val="FFFFFF"/>
                </a:solidFill>
                <a:latin typeface="Comic Sans MS" pitchFamily="66" charset="0"/>
              </a:rPr>
              <a:t> URL).</a:t>
            </a:r>
          </a:p>
        </p:txBody>
      </p:sp>
      <p:pic>
        <p:nvPicPr>
          <p:cNvPr id="18436" name="Picture 4"/>
          <p:cNvPicPr>
            <a:picLocks noChangeAspect="1" noChangeArrowheads="1"/>
          </p:cNvPicPr>
          <p:nvPr/>
        </p:nvPicPr>
        <p:blipFill>
          <a:blip r:embed="rId2"/>
          <a:srcRect/>
          <a:stretch>
            <a:fillRect/>
          </a:stretch>
        </p:blipFill>
        <p:spPr bwMode="auto">
          <a:xfrm>
            <a:off x="5181600" y="1422400"/>
            <a:ext cx="4721225" cy="5802313"/>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type="title"/>
          </p:nvPr>
        </p:nvSpPr>
        <p:spPr>
          <a:xfrm>
            <a:off x="247650" y="304800"/>
            <a:ext cx="9664700" cy="914400"/>
          </a:xfrm>
        </p:spPr>
        <p:txBody>
          <a:bodyPr lIns="0" tIns="0" rIns="0" bIns="0" anchor="t"/>
          <a:lstStyle/>
          <a:p>
            <a:pPr>
              <a:lnSpc>
                <a:spcPct val="95000"/>
              </a:lnSpc>
            </a:pPr>
            <a:r>
              <a:rPr lang="en-US" sz="4300">
                <a:solidFill>
                  <a:srgbClr val="FFFFFF"/>
                </a:solidFill>
                <a:latin typeface="Comic Sans MS" pitchFamily="66" charset="0"/>
              </a:rPr>
              <a:t>Suivre d'autres Topics</a:t>
            </a:r>
          </a:p>
        </p:txBody>
      </p:sp>
      <p:sp>
        <p:nvSpPr>
          <p:cNvPr id="19458" name="Rectangle 2"/>
          <p:cNvSpPr>
            <a:spLocks noGrp="1" noChangeArrowheads="1"/>
          </p:cNvSpPr>
          <p:nvPr>
            <p:ph type="body" idx="1"/>
          </p:nvPr>
        </p:nvSpPr>
        <p:spPr>
          <a:xfrm>
            <a:off x="239713" y="1804988"/>
            <a:ext cx="9609137" cy="1177925"/>
          </a:xfrm>
        </p:spPr>
        <p:txBody>
          <a:bodyPr lIns="0" tIns="0" rIns="0" bIns="0"/>
          <a:lstStyle/>
          <a:p>
            <a:pPr marL="0" indent="0">
              <a:lnSpc>
                <a:spcPct val="95000"/>
              </a:lnSpc>
              <a:spcBef>
                <a:spcPct val="0"/>
              </a:spcBef>
              <a:buFontTx/>
              <a:buNone/>
            </a:pPr>
            <a:r>
              <a:rPr lang="en-US" sz="2700" dirty="0" err="1">
                <a:solidFill>
                  <a:srgbClr val="FFFFFF"/>
                </a:solidFill>
                <a:latin typeface="Comic Sans MS" pitchFamily="66" charset="0"/>
              </a:rPr>
              <a:t>Dans</a:t>
            </a:r>
            <a:r>
              <a:rPr lang="en-US" sz="2700" dirty="0">
                <a:solidFill>
                  <a:srgbClr val="FFFFFF"/>
                </a:solidFill>
                <a:latin typeface="Comic Sans MS" pitchFamily="66" charset="0"/>
              </a:rPr>
              <a:t> le menu « </a:t>
            </a:r>
            <a:r>
              <a:rPr lang="en-US" sz="2700" b="1" dirty="0">
                <a:solidFill>
                  <a:srgbClr val="FFFFFF"/>
                </a:solidFill>
                <a:latin typeface="Comic Sans MS" pitchFamily="66" charset="0"/>
              </a:rPr>
              <a:t>Follow</a:t>
            </a:r>
            <a:r>
              <a:rPr lang="en-US" sz="2700" dirty="0">
                <a:solidFill>
                  <a:srgbClr val="FFFFFF"/>
                </a:solidFill>
                <a:latin typeface="Comic Sans MS" pitchFamily="66" charset="0"/>
              </a:rPr>
              <a:t> », on </a:t>
            </a:r>
            <a:r>
              <a:rPr lang="en-US" sz="2700" dirty="0" err="1">
                <a:solidFill>
                  <a:srgbClr val="FFFFFF"/>
                </a:solidFill>
                <a:latin typeface="Comic Sans MS" pitchFamily="66" charset="0"/>
              </a:rPr>
              <a:t>peut</a:t>
            </a:r>
            <a:r>
              <a:rPr lang="en-US" sz="2700" dirty="0">
                <a:solidFill>
                  <a:srgbClr val="FFFFFF"/>
                </a:solidFill>
                <a:latin typeface="Comic Sans MS" pitchFamily="66" charset="0"/>
              </a:rPr>
              <a:t> faire </a:t>
            </a:r>
            <a:r>
              <a:rPr lang="en-US" sz="2700" dirty="0" err="1">
                <a:solidFill>
                  <a:srgbClr val="FFFFFF"/>
                </a:solidFill>
                <a:latin typeface="Comic Sans MS" pitchFamily="66" charset="0"/>
              </a:rPr>
              <a:t>une</a:t>
            </a:r>
            <a:r>
              <a:rPr lang="en-US" sz="2700" dirty="0">
                <a:solidFill>
                  <a:srgbClr val="FFFFFF"/>
                </a:solidFill>
                <a:latin typeface="Comic Sans MS" pitchFamily="66" charset="0"/>
              </a:rPr>
              <a:t> </a:t>
            </a:r>
            <a:r>
              <a:rPr lang="en-US" sz="2700" dirty="0" err="1">
                <a:solidFill>
                  <a:srgbClr val="FFFFFF"/>
                </a:solidFill>
                <a:latin typeface="Comic Sans MS" pitchFamily="66" charset="0"/>
              </a:rPr>
              <a:t>recherche</a:t>
            </a:r>
            <a:r>
              <a:rPr lang="en-US" sz="2700" dirty="0">
                <a:solidFill>
                  <a:srgbClr val="FFFFFF"/>
                </a:solidFill>
                <a:latin typeface="Comic Sans MS" pitchFamily="66" charset="0"/>
              </a:rPr>
              <a:t> par mot-</a:t>
            </a:r>
            <a:r>
              <a:rPr lang="en-US" sz="2700" dirty="0" err="1">
                <a:solidFill>
                  <a:srgbClr val="FFFFFF"/>
                </a:solidFill>
                <a:latin typeface="Comic Sans MS" pitchFamily="66" charset="0"/>
              </a:rPr>
              <a:t>clé</a:t>
            </a:r>
            <a:r>
              <a:rPr lang="en-US" sz="2700" dirty="0">
                <a:solidFill>
                  <a:srgbClr val="FFFFFF"/>
                </a:solidFill>
                <a:latin typeface="Comic Sans MS" pitchFamily="66" charset="0"/>
              </a:rPr>
              <a:t> pour </a:t>
            </a:r>
            <a:r>
              <a:rPr lang="en-US" sz="2700" dirty="0" err="1">
                <a:solidFill>
                  <a:srgbClr val="FFFFFF"/>
                </a:solidFill>
                <a:latin typeface="Comic Sans MS" pitchFamily="66" charset="0"/>
              </a:rPr>
              <a:t>trouver</a:t>
            </a:r>
            <a:r>
              <a:rPr lang="en-US" sz="2700" dirty="0">
                <a:solidFill>
                  <a:srgbClr val="FFFFFF"/>
                </a:solidFill>
                <a:latin typeface="Comic Sans MS" pitchFamily="66" charset="0"/>
              </a:rPr>
              <a:t> les Topics qui nous </a:t>
            </a:r>
            <a:r>
              <a:rPr lang="en-US" sz="2700" dirty="0" err="1">
                <a:solidFill>
                  <a:srgbClr val="FFFFFF"/>
                </a:solidFill>
                <a:latin typeface="Comic Sans MS" pitchFamily="66" charset="0"/>
              </a:rPr>
              <a:t>intéressent</a:t>
            </a:r>
            <a:r>
              <a:rPr lang="en-US" sz="2700" dirty="0">
                <a:solidFill>
                  <a:srgbClr val="FFFFFF"/>
                </a:solidFill>
                <a:latin typeface="Comic Sans MS" pitchFamily="66" charset="0"/>
              </a:rPr>
              <a:t>.</a:t>
            </a:r>
            <a:endParaRPr lang="en-US" sz="2700" dirty="0"/>
          </a:p>
          <a:p>
            <a:pPr marL="0" indent="0">
              <a:lnSpc>
                <a:spcPct val="95000"/>
              </a:lnSpc>
              <a:spcBef>
                <a:spcPct val="0"/>
              </a:spcBef>
              <a:buFontTx/>
              <a:buNone/>
            </a:pPr>
            <a:r>
              <a:rPr lang="en-US" sz="2700" dirty="0">
                <a:solidFill>
                  <a:srgbClr val="FFFFFF"/>
                </a:solidFill>
                <a:latin typeface="Comic Sans MS" pitchFamily="66" charset="0"/>
              </a:rPr>
              <a:t> </a:t>
            </a:r>
          </a:p>
        </p:txBody>
      </p:sp>
      <p:pic>
        <p:nvPicPr>
          <p:cNvPr id="19460" name="Picture 4"/>
          <p:cNvPicPr>
            <a:picLocks noChangeAspect="1" noChangeArrowheads="1"/>
          </p:cNvPicPr>
          <p:nvPr/>
        </p:nvPicPr>
        <p:blipFill>
          <a:blip r:embed="rId2"/>
          <a:srcRect/>
          <a:stretch>
            <a:fillRect/>
          </a:stretch>
        </p:blipFill>
        <p:spPr bwMode="auto">
          <a:xfrm>
            <a:off x="1117600" y="2743200"/>
            <a:ext cx="7724775" cy="2982913"/>
          </a:xfrm>
          <a:prstGeom prst="rect">
            <a:avLst/>
          </a:prstGeom>
          <a:noFill/>
        </p:spPr>
      </p:pic>
      <p:sp>
        <p:nvSpPr>
          <p:cNvPr id="19461" name="Text Box 5"/>
          <p:cNvSpPr txBox="1">
            <a:spLocks noChangeArrowheads="1"/>
          </p:cNvSpPr>
          <p:nvPr/>
        </p:nvSpPr>
        <p:spPr bwMode="auto">
          <a:xfrm>
            <a:off x="146050" y="5791200"/>
            <a:ext cx="9601200" cy="1481138"/>
          </a:xfrm>
          <a:prstGeom prst="rect">
            <a:avLst/>
          </a:prstGeom>
          <a:noFill/>
          <a:ln w="9525">
            <a:noFill/>
            <a:miter lim="800000"/>
            <a:headEnd/>
            <a:tailEnd/>
          </a:ln>
          <a:effectLst/>
        </p:spPr>
        <p:txBody>
          <a:bodyPr lIns="0" tIns="0" rIns="0" bIns="0">
            <a:spAutoFit/>
          </a:bodyPr>
          <a:lstStyle/>
          <a:p>
            <a:pPr>
              <a:lnSpc>
                <a:spcPct val="95000"/>
              </a:lnSpc>
            </a:pPr>
            <a:r>
              <a:rPr lang="en-US" sz="2700" dirty="0">
                <a:solidFill>
                  <a:srgbClr val="FFFFFF"/>
                </a:solidFill>
                <a:latin typeface="Comic Sans MS" pitchFamily="66" charset="0"/>
              </a:rPr>
              <a:t>On </a:t>
            </a:r>
            <a:r>
              <a:rPr lang="en-US" sz="2700" dirty="0" err="1">
                <a:solidFill>
                  <a:srgbClr val="FFFFFF"/>
                </a:solidFill>
                <a:latin typeface="Comic Sans MS" pitchFamily="66" charset="0"/>
              </a:rPr>
              <a:t>peut</a:t>
            </a:r>
            <a:r>
              <a:rPr lang="en-US" sz="2700" dirty="0">
                <a:solidFill>
                  <a:srgbClr val="FFFFFF"/>
                </a:solidFill>
                <a:latin typeface="Comic Sans MS" pitchFamily="66" charset="0"/>
              </a:rPr>
              <a:t> </a:t>
            </a:r>
            <a:r>
              <a:rPr lang="en-US" sz="2700" dirty="0" err="1">
                <a:solidFill>
                  <a:srgbClr val="FFFFFF"/>
                </a:solidFill>
                <a:latin typeface="Comic Sans MS" pitchFamily="66" charset="0"/>
              </a:rPr>
              <a:t>alors</a:t>
            </a:r>
            <a:r>
              <a:rPr lang="en-US" sz="2700" dirty="0">
                <a:solidFill>
                  <a:srgbClr val="FFFFFF"/>
                </a:solidFill>
                <a:latin typeface="Comic Sans MS" pitchFamily="66" charset="0"/>
              </a:rPr>
              <a:t> consulter les sites </a:t>
            </a:r>
            <a:r>
              <a:rPr lang="en-US" sz="2700" dirty="0" err="1">
                <a:solidFill>
                  <a:srgbClr val="FFFFFF"/>
                </a:solidFill>
                <a:latin typeface="Comic Sans MS" pitchFamily="66" charset="0"/>
              </a:rPr>
              <a:t>proposés</a:t>
            </a:r>
            <a:r>
              <a:rPr lang="en-US" sz="2700" dirty="0">
                <a:solidFill>
                  <a:srgbClr val="FFFFFF"/>
                </a:solidFill>
                <a:latin typeface="Comic Sans MS" pitchFamily="66" charset="0"/>
              </a:rPr>
              <a:t> et </a:t>
            </a:r>
            <a:r>
              <a:rPr lang="en-US" sz="2700" dirty="0" err="1">
                <a:solidFill>
                  <a:srgbClr val="FFFFFF"/>
                </a:solidFill>
                <a:latin typeface="Comic Sans MS" pitchFamily="66" charset="0"/>
              </a:rPr>
              <a:t>cliquer</a:t>
            </a:r>
            <a:r>
              <a:rPr lang="en-US" sz="2700" dirty="0">
                <a:solidFill>
                  <a:srgbClr val="FFFFFF"/>
                </a:solidFill>
                <a:latin typeface="Comic Sans MS" pitchFamily="66" charset="0"/>
              </a:rPr>
              <a:t> </a:t>
            </a:r>
            <a:r>
              <a:rPr lang="en-US" sz="2700" dirty="0" err="1">
                <a:solidFill>
                  <a:srgbClr val="FFFFFF"/>
                </a:solidFill>
                <a:latin typeface="Comic Sans MS" pitchFamily="66" charset="0"/>
              </a:rPr>
              <a:t>sur</a:t>
            </a:r>
            <a:r>
              <a:rPr lang="en-US" sz="2700" dirty="0">
                <a:solidFill>
                  <a:srgbClr val="FFFFFF"/>
                </a:solidFill>
                <a:latin typeface="Comic Sans MS" pitchFamily="66" charset="0"/>
              </a:rPr>
              <a:t> le </a:t>
            </a:r>
            <a:r>
              <a:rPr lang="en-US" sz="2700" dirty="0" err="1">
                <a:solidFill>
                  <a:srgbClr val="FFFFFF"/>
                </a:solidFill>
                <a:latin typeface="Comic Sans MS" pitchFamily="66" charset="0"/>
              </a:rPr>
              <a:t>bouton</a:t>
            </a:r>
            <a:r>
              <a:rPr lang="en-US" sz="2700" dirty="0">
                <a:solidFill>
                  <a:srgbClr val="FFFFFF"/>
                </a:solidFill>
                <a:latin typeface="Comic Sans MS" pitchFamily="66" charset="0"/>
              </a:rPr>
              <a:t> "Follow" du Topic pour </a:t>
            </a:r>
            <a:r>
              <a:rPr lang="en-US" sz="2700" dirty="0" err="1">
                <a:solidFill>
                  <a:srgbClr val="FFFFFF"/>
                </a:solidFill>
                <a:latin typeface="Comic Sans MS" pitchFamily="66" charset="0"/>
              </a:rPr>
              <a:t>s'y</a:t>
            </a:r>
            <a:r>
              <a:rPr lang="en-US" sz="2700" dirty="0">
                <a:solidFill>
                  <a:srgbClr val="FFFFFF"/>
                </a:solidFill>
                <a:latin typeface="Comic Sans MS" pitchFamily="66" charset="0"/>
              </a:rPr>
              <a:t> </a:t>
            </a:r>
            <a:r>
              <a:rPr lang="en-US" sz="2700" dirty="0" err="1">
                <a:solidFill>
                  <a:srgbClr val="FFFFFF"/>
                </a:solidFill>
                <a:latin typeface="Comic Sans MS" pitchFamily="66" charset="0"/>
              </a:rPr>
              <a:t>abonner</a:t>
            </a:r>
            <a:r>
              <a:rPr lang="en-US" sz="2700" dirty="0">
                <a:solidFill>
                  <a:srgbClr val="FFFFFF"/>
                </a:solidFill>
                <a:latin typeface="Comic Sans MS" pitchFamily="66" charset="0"/>
              </a:rPr>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p:nvPr>
        </p:nvSpPr>
        <p:spPr>
          <a:xfrm>
            <a:off x="239713" y="296863"/>
            <a:ext cx="9686925" cy="1546225"/>
          </a:xfrm>
        </p:spPr>
        <p:txBody>
          <a:bodyPr lIns="0" tIns="0" rIns="0" bIns="0" anchor="t"/>
          <a:lstStyle/>
          <a:p>
            <a:pPr>
              <a:lnSpc>
                <a:spcPct val="95000"/>
              </a:lnSpc>
            </a:pPr>
            <a:r>
              <a:rPr lang="en-US" sz="4300">
                <a:solidFill>
                  <a:srgbClr val="FFFFFF"/>
                </a:solidFill>
                <a:latin typeface="Comic Sans MS" pitchFamily="66" charset="0"/>
              </a:rPr>
              <a:t>Ajouter des informations contenues dans d'autres Topics</a:t>
            </a:r>
          </a:p>
        </p:txBody>
      </p:sp>
      <p:sp>
        <p:nvSpPr>
          <p:cNvPr id="20482" name="Rectangle 2"/>
          <p:cNvSpPr>
            <a:spLocks noGrp="1" noChangeArrowheads="1"/>
          </p:cNvSpPr>
          <p:nvPr>
            <p:ph type="body" sz="half" idx="1"/>
          </p:nvPr>
        </p:nvSpPr>
        <p:spPr>
          <a:xfrm>
            <a:off x="222250" y="1930400"/>
            <a:ext cx="4614863" cy="5359400"/>
          </a:xfrm>
        </p:spPr>
        <p:txBody>
          <a:bodyPr lIns="0" tIns="0" rIns="0" bIns="0"/>
          <a:lstStyle/>
          <a:p>
            <a:pPr marL="0" indent="0">
              <a:lnSpc>
                <a:spcPct val="95000"/>
              </a:lnSpc>
              <a:spcBef>
                <a:spcPct val="0"/>
              </a:spcBef>
              <a:buFontTx/>
              <a:buNone/>
            </a:pPr>
            <a:r>
              <a:rPr lang="en-US" sz="2400">
                <a:solidFill>
                  <a:srgbClr val="FFFFFF"/>
                </a:solidFill>
                <a:latin typeface="Comic Sans MS" pitchFamily="66" charset="0"/>
              </a:rPr>
              <a:t>Pour suivre l'actualité des Topics que l'on suit, il suffit d'aller consulter le menu "Follow":</a:t>
            </a:r>
            <a:endParaRPr lang="en-US"/>
          </a:p>
          <a:p>
            <a:pPr marL="0" indent="0">
              <a:lnSpc>
                <a:spcPct val="95000"/>
              </a:lnSpc>
              <a:spcBef>
                <a:spcPct val="0"/>
              </a:spcBef>
              <a:buFontTx/>
              <a:buNone/>
            </a:pPr>
            <a:endParaRPr lang="en-US" sz="2700">
              <a:solidFill>
                <a:srgbClr val="FFFFFF"/>
              </a:solidFill>
              <a:latin typeface="Comic Sans MS" pitchFamily="66" charset="0"/>
            </a:endParaRPr>
          </a:p>
        </p:txBody>
      </p:sp>
      <p:sp>
        <p:nvSpPr>
          <p:cNvPr id="20483" name="Rectangle 3"/>
          <p:cNvSpPr>
            <a:spLocks noGrp="1" noChangeArrowheads="1"/>
          </p:cNvSpPr>
          <p:nvPr>
            <p:ph type="body" sz="half" idx="2"/>
          </p:nvPr>
        </p:nvSpPr>
        <p:spPr>
          <a:xfrm>
            <a:off x="5311775" y="1930400"/>
            <a:ext cx="4505325" cy="5359400"/>
          </a:xfrm>
        </p:spPr>
        <p:txBody>
          <a:bodyPr lIns="0" tIns="0" rIns="0" bIns="0"/>
          <a:lstStyle/>
          <a:p>
            <a:pPr marL="0" indent="0">
              <a:lnSpc>
                <a:spcPct val="95000"/>
              </a:lnSpc>
              <a:spcBef>
                <a:spcPct val="0"/>
              </a:spcBef>
              <a:buFontTx/>
              <a:buNone/>
            </a:pPr>
            <a:r>
              <a:rPr lang="en-US" sz="2400" dirty="0">
                <a:solidFill>
                  <a:srgbClr val="FFFFFF"/>
                </a:solidFill>
                <a:latin typeface="Comic Sans MS" pitchFamily="66" charset="0"/>
              </a:rPr>
              <a:t>On </a:t>
            </a:r>
            <a:r>
              <a:rPr lang="en-US" sz="2400" dirty="0" err="1">
                <a:solidFill>
                  <a:srgbClr val="FFFFFF"/>
                </a:solidFill>
                <a:latin typeface="Comic Sans MS" pitchFamily="66" charset="0"/>
              </a:rPr>
              <a:t>peut</a:t>
            </a:r>
            <a:r>
              <a:rPr lang="en-US" sz="2400" dirty="0">
                <a:solidFill>
                  <a:srgbClr val="FFFFFF"/>
                </a:solidFill>
                <a:latin typeface="Comic Sans MS" pitchFamily="66" charset="0"/>
              </a:rPr>
              <a:t> </a:t>
            </a:r>
            <a:r>
              <a:rPr lang="en-US" sz="2400" dirty="0" err="1">
                <a:solidFill>
                  <a:srgbClr val="FFFFFF"/>
                </a:solidFill>
                <a:latin typeface="Comic Sans MS" pitchFamily="66" charset="0"/>
              </a:rPr>
              <a:t>alors</a:t>
            </a:r>
            <a:r>
              <a:rPr lang="en-US" sz="2400" dirty="0">
                <a:solidFill>
                  <a:srgbClr val="FFFFFF"/>
                </a:solidFill>
                <a:latin typeface="Comic Sans MS" pitchFamily="66" charset="0"/>
              </a:rPr>
              <a:t> </a:t>
            </a:r>
            <a:r>
              <a:rPr lang="en-US" sz="2400" dirty="0" err="1">
                <a:solidFill>
                  <a:srgbClr val="FFFFFF"/>
                </a:solidFill>
                <a:latin typeface="Comic Sans MS" pitchFamily="66" charset="0"/>
              </a:rPr>
              <a:t>agir</a:t>
            </a:r>
            <a:r>
              <a:rPr lang="en-US" sz="2400" dirty="0">
                <a:solidFill>
                  <a:srgbClr val="FFFFFF"/>
                </a:solidFill>
                <a:latin typeface="Comic Sans MS" pitchFamily="66" charset="0"/>
              </a:rPr>
              <a:t> </a:t>
            </a:r>
            <a:r>
              <a:rPr lang="en-US" sz="2400" dirty="0" err="1">
                <a:solidFill>
                  <a:srgbClr val="FFFFFF"/>
                </a:solidFill>
                <a:latin typeface="Comic Sans MS" pitchFamily="66" charset="0"/>
              </a:rPr>
              <a:t>sur</a:t>
            </a:r>
            <a:r>
              <a:rPr lang="en-US" sz="2400" dirty="0">
                <a:solidFill>
                  <a:srgbClr val="FFFFFF"/>
                </a:solidFill>
                <a:latin typeface="Comic Sans MS" pitchFamily="66" charset="0"/>
              </a:rPr>
              <a:t> les Posts des </a:t>
            </a:r>
            <a:r>
              <a:rPr lang="en-US" sz="2400" dirty="0" err="1">
                <a:solidFill>
                  <a:srgbClr val="FFFFFF"/>
                </a:solidFill>
                <a:latin typeface="Comic Sans MS" pitchFamily="66" charset="0"/>
              </a:rPr>
              <a:t>autres</a:t>
            </a:r>
            <a:r>
              <a:rPr lang="en-US" sz="2400" dirty="0">
                <a:solidFill>
                  <a:srgbClr val="FFFFFF"/>
                </a:solidFill>
                <a:latin typeface="Comic Sans MS" pitchFamily="66" charset="0"/>
              </a:rPr>
              <a:t> Topics </a:t>
            </a:r>
            <a:r>
              <a:rPr lang="en-US" sz="2400" dirty="0" err="1">
                <a:solidFill>
                  <a:srgbClr val="FFFFFF"/>
                </a:solidFill>
                <a:latin typeface="Comic Sans MS" pitchFamily="66" charset="0"/>
              </a:rPr>
              <a:t>grâce</a:t>
            </a:r>
            <a:r>
              <a:rPr lang="en-US" sz="2400" dirty="0">
                <a:solidFill>
                  <a:srgbClr val="FFFFFF"/>
                </a:solidFill>
                <a:latin typeface="Comic Sans MS" pitchFamily="66" charset="0"/>
              </a:rPr>
              <a:t> aux </a:t>
            </a:r>
            <a:r>
              <a:rPr lang="en-US" sz="2400" dirty="0" err="1">
                <a:solidFill>
                  <a:srgbClr val="FFFFFF"/>
                </a:solidFill>
                <a:latin typeface="Comic Sans MS" pitchFamily="66" charset="0"/>
              </a:rPr>
              <a:t>boutons</a:t>
            </a:r>
            <a:r>
              <a:rPr lang="en-US" sz="2400" dirty="0">
                <a:solidFill>
                  <a:srgbClr val="FFFFFF"/>
                </a:solidFill>
                <a:latin typeface="Comic Sans MS" pitchFamily="66" charset="0"/>
              </a:rPr>
              <a:t> </a:t>
            </a:r>
            <a:r>
              <a:rPr lang="en-US" sz="2400" dirty="0" err="1">
                <a:solidFill>
                  <a:srgbClr val="FFFFFF"/>
                </a:solidFill>
                <a:latin typeface="Comic Sans MS" pitchFamily="66" charset="0"/>
              </a:rPr>
              <a:t>suivants</a:t>
            </a:r>
            <a:r>
              <a:rPr lang="en-US" sz="2400" dirty="0">
                <a:solidFill>
                  <a:srgbClr val="FFFFFF"/>
                </a:solidFill>
                <a:latin typeface="Comic Sans MS" pitchFamily="66" charset="0"/>
              </a:rPr>
              <a:t> :</a:t>
            </a:r>
            <a:endParaRPr lang="en-US" dirty="0"/>
          </a:p>
          <a:p>
            <a:pPr marL="0" indent="0">
              <a:lnSpc>
                <a:spcPct val="95000"/>
              </a:lnSpc>
              <a:spcBef>
                <a:spcPct val="0"/>
              </a:spcBef>
              <a:buFontTx/>
              <a:buNone/>
            </a:pPr>
            <a:r>
              <a:rPr lang="en-US" sz="2400" dirty="0">
                <a:solidFill>
                  <a:srgbClr val="FFFFFF"/>
                </a:solidFill>
                <a:latin typeface="Comic Sans MS" pitchFamily="66" charset="0"/>
              </a:rPr>
              <a:t> </a:t>
            </a:r>
            <a:endParaRPr lang="en-US" dirty="0"/>
          </a:p>
          <a:p>
            <a:pPr marL="0" indent="0">
              <a:lnSpc>
                <a:spcPct val="95000"/>
              </a:lnSpc>
              <a:spcBef>
                <a:spcPct val="0"/>
              </a:spcBef>
              <a:buFontTx/>
              <a:buNone/>
            </a:pPr>
            <a:r>
              <a:rPr lang="en-US" sz="2400" dirty="0">
                <a:solidFill>
                  <a:srgbClr val="FFFFFF"/>
                </a:solidFill>
                <a:latin typeface="Comic Sans MS" pitchFamily="66" charset="0"/>
              </a:rPr>
              <a:t> </a:t>
            </a:r>
            <a:endParaRPr lang="en-US" dirty="0"/>
          </a:p>
          <a:p>
            <a:pPr marL="0" indent="0">
              <a:lnSpc>
                <a:spcPct val="95000"/>
              </a:lnSpc>
              <a:spcBef>
                <a:spcPct val="0"/>
              </a:spcBef>
              <a:buFontTx/>
              <a:buNone/>
            </a:pPr>
            <a:r>
              <a:rPr lang="en-US" sz="2400" dirty="0">
                <a:solidFill>
                  <a:srgbClr val="FFFFFF"/>
                </a:solidFill>
                <a:latin typeface="Comic Sans MS" pitchFamily="66" charset="0"/>
              </a:rPr>
              <a:t> </a:t>
            </a:r>
            <a:r>
              <a:rPr lang="en-US" sz="1600" dirty="0">
                <a:solidFill>
                  <a:srgbClr val="FFFFFF"/>
                </a:solidFill>
                <a:latin typeface="Comic Sans MS" pitchFamily="66" charset="0"/>
              </a:rPr>
              <a:t>                1      2   </a:t>
            </a:r>
            <a:r>
              <a:rPr lang="en-US" sz="1600" dirty="0" smtClean="0">
                <a:solidFill>
                  <a:srgbClr val="FFFFFF"/>
                </a:solidFill>
                <a:latin typeface="Comic Sans MS" pitchFamily="66" charset="0"/>
              </a:rPr>
              <a:t> </a:t>
            </a:r>
            <a:r>
              <a:rPr lang="en-US" sz="1600" dirty="0">
                <a:solidFill>
                  <a:srgbClr val="FFFFFF"/>
                </a:solidFill>
                <a:latin typeface="Comic Sans MS" pitchFamily="66" charset="0"/>
              </a:rPr>
              <a:t>3    4 </a:t>
            </a:r>
            <a:endParaRPr lang="en-US" dirty="0"/>
          </a:p>
          <a:p>
            <a:pPr marL="0" indent="0">
              <a:lnSpc>
                <a:spcPct val="95000"/>
              </a:lnSpc>
              <a:spcBef>
                <a:spcPct val="0"/>
              </a:spcBef>
              <a:buFontTx/>
              <a:buNone/>
            </a:pPr>
            <a:endParaRPr lang="en-US" sz="2400" dirty="0">
              <a:solidFill>
                <a:srgbClr val="FFFFFF"/>
              </a:solidFill>
              <a:latin typeface="Comic Sans MS" pitchFamily="66" charset="0"/>
            </a:endParaRPr>
          </a:p>
          <a:p>
            <a:pPr marL="0" indent="0">
              <a:lnSpc>
                <a:spcPct val="95000"/>
              </a:lnSpc>
              <a:spcBef>
                <a:spcPct val="0"/>
              </a:spcBef>
              <a:buFontTx/>
              <a:buNone/>
            </a:pPr>
            <a:r>
              <a:rPr lang="en-US" sz="2100" dirty="0">
                <a:solidFill>
                  <a:srgbClr val="FFFFFF"/>
                </a:solidFill>
                <a:latin typeface="Comic Sans MS" pitchFamily="66" charset="0"/>
              </a:rPr>
              <a:t>1- "Reactions" : </a:t>
            </a:r>
            <a:r>
              <a:rPr lang="en-US" sz="2100" dirty="0" err="1">
                <a:solidFill>
                  <a:srgbClr val="FFFFFF"/>
                </a:solidFill>
                <a:latin typeface="Comic Sans MS" pitchFamily="66" charset="0"/>
              </a:rPr>
              <a:t>commentaires</a:t>
            </a:r>
            <a:endParaRPr lang="en-US" dirty="0"/>
          </a:p>
          <a:p>
            <a:pPr marL="0" indent="0">
              <a:lnSpc>
                <a:spcPct val="95000"/>
              </a:lnSpc>
              <a:spcBef>
                <a:spcPct val="0"/>
              </a:spcBef>
              <a:buFontTx/>
              <a:buNone/>
            </a:pPr>
            <a:r>
              <a:rPr lang="en-US" sz="2100" dirty="0">
                <a:solidFill>
                  <a:srgbClr val="FFFFFF"/>
                </a:solidFill>
                <a:latin typeface="Comic Sans MS" pitchFamily="66" charset="0"/>
              </a:rPr>
              <a:t>2- "Share" : </a:t>
            </a:r>
            <a:r>
              <a:rPr lang="en-US" sz="2100" dirty="0" err="1">
                <a:solidFill>
                  <a:srgbClr val="FFFFFF"/>
                </a:solidFill>
                <a:latin typeface="Comic Sans MS" pitchFamily="66" charset="0"/>
              </a:rPr>
              <a:t>partager</a:t>
            </a:r>
            <a:r>
              <a:rPr lang="en-US" sz="2100" dirty="0">
                <a:solidFill>
                  <a:srgbClr val="FFFFFF"/>
                </a:solidFill>
                <a:latin typeface="Comic Sans MS" pitchFamily="66" charset="0"/>
              </a:rPr>
              <a:t> le Post</a:t>
            </a:r>
            <a:endParaRPr lang="en-US" dirty="0"/>
          </a:p>
          <a:p>
            <a:pPr marL="0" indent="0">
              <a:lnSpc>
                <a:spcPct val="95000"/>
              </a:lnSpc>
              <a:spcBef>
                <a:spcPct val="0"/>
              </a:spcBef>
              <a:buFontTx/>
              <a:buNone/>
            </a:pPr>
            <a:r>
              <a:rPr lang="en-US" sz="2100" dirty="0">
                <a:solidFill>
                  <a:srgbClr val="FFFFFF"/>
                </a:solidFill>
                <a:latin typeface="Comic Sans MS" pitchFamily="66" charset="0"/>
              </a:rPr>
              <a:t>3- "Thanks" : </a:t>
            </a:r>
            <a:r>
              <a:rPr lang="en-US" sz="2100" dirty="0" err="1">
                <a:solidFill>
                  <a:srgbClr val="FFFFFF"/>
                </a:solidFill>
                <a:latin typeface="Comic Sans MS" pitchFamily="66" charset="0"/>
              </a:rPr>
              <a:t>remercier</a:t>
            </a:r>
            <a:r>
              <a:rPr lang="en-US" sz="2100" dirty="0">
                <a:solidFill>
                  <a:srgbClr val="FFFFFF"/>
                </a:solidFill>
                <a:latin typeface="Comic Sans MS" pitchFamily="66" charset="0"/>
              </a:rPr>
              <a:t> pour le Post</a:t>
            </a:r>
            <a:endParaRPr lang="en-US" dirty="0"/>
          </a:p>
          <a:p>
            <a:pPr marL="0" indent="0">
              <a:lnSpc>
                <a:spcPct val="95000"/>
              </a:lnSpc>
              <a:spcBef>
                <a:spcPct val="0"/>
              </a:spcBef>
              <a:buFontTx/>
              <a:buNone/>
            </a:pPr>
            <a:r>
              <a:rPr lang="en-US" sz="2100" dirty="0">
                <a:solidFill>
                  <a:srgbClr val="FFFFFF"/>
                </a:solidFill>
                <a:latin typeface="Comic Sans MS" pitchFamily="66" charset="0"/>
              </a:rPr>
              <a:t>4- "</a:t>
            </a:r>
            <a:r>
              <a:rPr lang="en-US" sz="2100" dirty="0" err="1">
                <a:solidFill>
                  <a:srgbClr val="FFFFFF"/>
                </a:solidFill>
                <a:latin typeface="Comic Sans MS" pitchFamily="66" charset="0"/>
              </a:rPr>
              <a:t>Rescoop</a:t>
            </a:r>
            <a:r>
              <a:rPr lang="en-US" sz="2100" dirty="0">
                <a:solidFill>
                  <a:srgbClr val="FFFFFF"/>
                </a:solidFill>
                <a:latin typeface="Comic Sans MS" pitchFamily="66" charset="0"/>
              </a:rPr>
              <a:t>" : </a:t>
            </a:r>
            <a:r>
              <a:rPr lang="en-US" sz="2100" dirty="0" err="1">
                <a:solidFill>
                  <a:srgbClr val="FFFFFF"/>
                </a:solidFill>
                <a:latin typeface="Comic Sans MS" pitchFamily="66" charset="0"/>
              </a:rPr>
              <a:t>récupérer</a:t>
            </a:r>
            <a:r>
              <a:rPr lang="en-US" sz="2100" dirty="0">
                <a:solidFill>
                  <a:srgbClr val="FFFFFF"/>
                </a:solidFill>
                <a:latin typeface="Comic Sans MS" pitchFamily="66" charset="0"/>
              </a:rPr>
              <a:t> le Post</a:t>
            </a:r>
          </a:p>
        </p:txBody>
      </p:sp>
      <p:pic>
        <p:nvPicPr>
          <p:cNvPr id="20485" name="Picture 5"/>
          <p:cNvPicPr>
            <a:picLocks noChangeAspect="1" noChangeArrowheads="1"/>
          </p:cNvPicPr>
          <p:nvPr/>
        </p:nvPicPr>
        <p:blipFill>
          <a:blip r:embed="rId2"/>
          <a:srcRect/>
          <a:stretch>
            <a:fillRect/>
          </a:stretch>
        </p:blipFill>
        <p:spPr bwMode="auto">
          <a:xfrm>
            <a:off x="261938" y="3657600"/>
            <a:ext cx="4640262" cy="3673475"/>
          </a:xfrm>
          <a:prstGeom prst="rect">
            <a:avLst/>
          </a:prstGeom>
          <a:noFill/>
        </p:spPr>
      </p:pic>
      <p:pic>
        <p:nvPicPr>
          <p:cNvPr id="20486" name="Picture 6"/>
          <p:cNvPicPr>
            <a:picLocks noChangeAspect="1" noChangeArrowheads="1"/>
          </p:cNvPicPr>
          <p:nvPr/>
        </p:nvPicPr>
        <p:blipFill>
          <a:blip r:embed="rId3"/>
          <a:srcRect/>
          <a:stretch>
            <a:fillRect/>
          </a:stretch>
        </p:blipFill>
        <p:spPr bwMode="auto">
          <a:xfrm>
            <a:off x="6080132" y="3309934"/>
            <a:ext cx="1727200" cy="3429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Grp="1" noChangeArrowheads="1"/>
          </p:cNvSpPr>
          <p:nvPr>
            <p:ph type="title"/>
          </p:nvPr>
        </p:nvSpPr>
        <p:spPr>
          <a:xfrm>
            <a:off x="247650" y="304800"/>
            <a:ext cx="9664700" cy="914400"/>
          </a:xfrm>
        </p:spPr>
        <p:txBody>
          <a:bodyPr lIns="0" tIns="0" rIns="0" bIns="0" anchor="t"/>
          <a:lstStyle/>
          <a:p>
            <a:pPr>
              <a:lnSpc>
                <a:spcPct val="95000"/>
              </a:lnSpc>
            </a:pPr>
            <a:r>
              <a:rPr lang="en-US" sz="4300">
                <a:solidFill>
                  <a:srgbClr val="FFFFFF"/>
                </a:solidFill>
                <a:latin typeface="Comic Sans MS" pitchFamily="66" charset="0"/>
              </a:rPr>
              <a:t>Organiser la structure de son Topic</a:t>
            </a:r>
          </a:p>
        </p:txBody>
      </p:sp>
      <p:sp>
        <p:nvSpPr>
          <p:cNvPr id="21506" name="Rectangle 2"/>
          <p:cNvSpPr>
            <a:spLocks noGrp="1" noChangeArrowheads="1"/>
          </p:cNvSpPr>
          <p:nvPr>
            <p:ph type="body" idx="1"/>
          </p:nvPr>
        </p:nvSpPr>
        <p:spPr>
          <a:xfrm>
            <a:off x="239713" y="1824038"/>
            <a:ext cx="9632950" cy="5438775"/>
          </a:xfrm>
        </p:spPr>
        <p:txBody>
          <a:bodyPr lIns="0" tIns="0" rIns="0" bIns="0"/>
          <a:lstStyle/>
          <a:p>
            <a:pPr marL="0" indent="0">
              <a:lnSpc>
                <a:spcPct val="95000"/>
              </a:lnSpc>
              <a:spcBef>
                <a:spcPct val="0"/>
              </a:spcBef>
              <a:buFontTx/>
              <a:buNone/>
            </a:pPr>
            <a:r>
              <a:rPr lang="en-US" sz="2100" dirty="0" err="1">
                <a:solidFill>
                  <a:srgbClr val="FFFFFF"/>
                </a:solidFill>
                <a:latin typeface="Comic Sans MS" pitchFamily="66" charset="0"/>
              </a:rPr>
              <a:t>Dans</a:t>
            </a:r>
            <a:r>
              <a:rPr lang="en-US" sz="2100" dirty="0">
                <a:solidFill>
                  <a:srgbClr val="FFFFFF"/>
                </a:solidFill>
                <a:latin typeface="Comic Sans MS" pitchFamily="66" charset="0"/>
              </a:rPr>
              <a:t> le menu « </a:t>
            </a:r>
            <a:r>
              <a:rPr lang="en-US" sz="2100" b="1" dirty="0">
                <a:solidFill>
                  <a:srgbClr val="FFFFFF"/>
                </a:solidFill>
                <a:latin typeface="Comic Sans MS" pitchFamily="66" charset="0"/>
              </a:rPr>
              <a:t>Curate</a:t>
            </a:r>
            <a:r>
              <a:rPr lang="en-US" sz="2100" dirty="0">
                <a:solidFill>
                  <a:srgbClr val="FFFFFF"/>
                </a:solidFill>
                <a:latin typeface="Comic Sans MS" pitchFamily="66" charset="0"/>
              </a:rPr>
              <a:t> », </a:t>
            </a:r>
            <a:r>
              <a:rPr lang="en-US" sz="2100" dirty="0" err="1">
                <a:solidFill>
                  <a:srgbClr val="FFFFFF"/>
                </a:solidFill>
                <a:latin typeface="Comic Sans MS" pitchFamily="66" charset="0"/>
              </a:rPr>
              <a:t>rubrique</a:t>
            </a:r>
            <a:r>
              <a:rPr lang="en-US" sz="2100" dirty="0">
                <a:solidFill>
                  <a:srgbClr val="FFFFFF"/>
                </a:solidFill>
                <a:latin typeface="Comic Sans MS" pitchFamily="66" charset="0"/>
              </a:rPr>
              <a:t> « </a:t>
            </a:r>
            <a:r>
              <a:rPr lang="en-US" sz="2100" b="1" dirty="0">
                <a:solidFill>
                  <a:srgbClr val="FFFFFF"/>
                </a:solidFill>
                <a:latin typeface="Comic Sans MS" pitchFamily="66" charset="0"/>
              </a:rPr>
              <a:t>Manage/Customization</a:t>
            </a:r>
            <a:r>
              <a:rPr lang="en-US" sz="2100" dirty="0">
                <a:solidFill>
                  <a:srgbClr val="FFFFFF"/>
                </a:solidFill>
                <a:latin typeface="Comic Sans MS" pitchFamily="66" charset="0"/>
              </a:rPr>
              <a:t> », </a:t>
            </a:r>
            <a:r>
              <a:rPr lang="en-US" sz="2100" dirty="0" err="1">
                <a:solidFill>
                  <a:srgbClr val="FFFFFF"/>
                </a:solidFill>
                <a:latin typeface="Comic Sans MS" pitchFamily="66" charset="0"/>
              </a:rPr>
              <a:t>vous</a:t>
            </a:r>
            <a:r>
              <a:rPr lang="en-US" sz="2100" dirty="0">
                <a:solidFill>
                  <a:srgbClr val="FFFFFF"/>
                </a:solidFill>
                <a:latin typeface="Comic Sans MS" pitchFamily="66" charset="0"/>
              </a:rPr>
              <a:t> </a:t>
            </a:r>
            <a:r>
              <a:rPr lang="en-US" sz="2100" dirty="0" err="1">
                <a:solidFill>
                  <a:srgbClr val="FFFFFF"/>
                </a:solidFill>
                <a:latin typeface="Comic Sans MS" pitchFamily="66" charset="0"/>
              </a:rPr>
              <a:t>pouvez</a:t>
            </a:r>
            <a:r>
              <a:rPr lang="en-US" sz="2100" dirty="0">
                <a:solidFill>
                  <a:srgbClr val="FFFFFF"/>
                </a:solidFill>
                <a:latin typeface="Comic Sans MS" pitchFamily="66" charset="0"/>
              </a:rPr>
              <a:t> changer </a:t>
            </a:r>
            <a:r>
              <a:rPr lang="en-US" sz="2100" dirty="0" err="1">
                <a:solidFill>
                  <a:srgbClr val="FFFFFF"/>
                </a:solidFill>
                <a:latin typeface="Comic Sans MS" pitchFamily="66" charset="0"/>
              </a:rPr>
              <a:t>l’image</a:t>
            </a:r>
            <a:r>
              <a:rPr lang="en-US" sz="2100" dirty="0">
                <a:solidFill>
                  <a:srgbClr val="FFFFFF"/>
                </a:solidFill>
                <a:latin typeface="Comic Sans MS" pitchFamily="66" charset="0"/>
              </a:rPr>
              <a:t> de </a:t>
            </a:r>
            <a:r>
              <a:rPr lang="en-US" sz="2100" dirty="0" err="1">
                <a:solidFill>
                  <a:srgbClr val="FFFFFF"/>
                </a:solidFill>
                <a:latin typeface="Comic Sans MS" pitchFamily="66" charset="0"/>
              </a:rPr>
              <a:t>votre</a:t>
            </a:r>
            <a:r>
              <a:rPr lang="en-US" sz="2100" dirty="0">
                <a:solidFill>
                  <a:srgbClr val="FFFFFF"/>
                </a:solidFill>
                <a:latin typeface="Comic Sans MS" pitchFamily="66" charset="0"/>
              </a:rPr>
              <a:t> Topic et le fond </a:t>
            </a:r>
            <a:r>
              <a:rPr lang="en-US" sz="2100" dirty="0" err="1">
                <a:solidFill>
                  <a:srgbClr val="FFFFFF"/>
                </a:solidFill>
                <a:latin typeface="Comic Sans MS" pitchFamily="66" charset="0"/>
              </a:rPr>
              <a:t>d’écran</a:t>
            </a:r>
            <a:r>
              <a:rPr lang="en-US" sz="2100" dirty="0">
                <a:solidFill>
                  <a:srgbClr val="FFFFFF"/>
                </a:solidFill>
                <a:latin typeface="Comic Sans MS" pitchFamily="66" charset="0"/>
              </a:rPr>
              <a:t>.</a:t>
            </a:r>
            <a:endParaRPr lang="en-US" dirty="0"/>
          </a:p>
          <a:p>
            <a:pPr marL="0" indent="0">
              <a:lnSpc>
                <a:spcPct val="95000"/>
              </a:lnSpc>
              <a:spcBef>
                <a:spcPct val="0"/>
              </a:spcBef>
              <a:buFontTx/>
              <a:buNone/>
            </a:pPr>
            <a:r>
              <a:rPr lang="en-US" sz="2100" dirty="0">
                <a:solidFill>
                  <a:srgbClr val="FFFFFF"/>
                </a:solidFill>
                <a:latin typeface="Comic Sans MS" pitchFamily="66" charset="0"/>
              </a:rPr>
              <a:t> </a:t>
            </a:r>
            <a:endParaRPr lang="en-US" dirty="0"/>
          </a:p>
          <a:p>
            <a:pPr marL="0" indent="0">
              <a:lnSpc>
                <a:spcPct val="95000"/>
              </a:lnSpc>
              <a:spcBef>
                <a:spcPct val="0"/>
              </a:spcBef>
              <a:buFontTx/>
              <a:buNone/>
            </a:pPr>
            <a:r>
              <a:rPr lang="en-US" sz="2100" dirty="0">
                <a:solidFill>
                  <a:srgbClr val="FFFFFF"/>
                </a:solidFill>
                <a:latin typeface="Comic Sans MS" pitchFamily="66" charset="0"/>
              </a:rPr>
              <a:t>Pour </a:t>
            </a:r>
            <a:r>
              <a:rPr lang="en-US" sz="2100" dirty="0" err="1">
                <a:solidFill>
                  <a:srgbClr val="FFFFFF"/>
                </a:solidFill>
                <a:latin typeface="Comic Sans MS" pitchFamily="66" charset="0"/>
              </a:rPr>
              <a:t>visualiser</a:t>
            </a:r>
            <a:r>
              <a:rPr lang="en-US" sz="2100" dirty="0">
                <a:solidFill>
                  <a:srgbClr val="FFFFFF"/>
                </a:solidFill>
                <a:latin typeface="Comic Sans MS" pitchFamily="66" charset="0"/>
              </a:rPr>
              <a:t> </a:t>
            </a:r>
            <a:r>
              <a:rPr lang="en-US" sz="2100" dirty="0" err="1">
                <a:solidFill>
                  <a:srgbClr val="FFFFFF"/>
                </a:solidFill>
                <a:latin typeface="Comic Sans MS" pitchFamily="66" charset="0"/>
              </a:rPr>
              <a:t>votre</a:t>
            </a:r>
            <a:r>
              <a:rPr lang="en-US" sz="2100" dirty="0">
                <a:solidFill>
                  <a:srgbClr val="FFFFFF"/>
                </a:solidFill>
                <a:latin typeface="Comic Sans MS" pitchFamily="66" charset="0"/>
              </a:rPr>
              <a:t> </a:t>
            </a:r>
            <a:r>
              <a:rPr lang="en-US" sz="2100" dirty="0" err="1">
                <a:solidFill>
                  <a:srgbClr val="FFFFFF"/>
                </a:solidFill>
                <a:latin typeface="Comic Sans MS" pitchFamily="66" charset="0"/>
              </a:rPr>
              <a:t>scoop.it</a:t>
            </a:r>
            <a:r>
              <a:rPr lang="en-US" sz="2100" dirty="0">
                <a:solidFill>
                  <a:srgbClr val="FFFFFF"/>
                </a:solidFill>
                <a:latin typeface="Comic Sans MS" pitchFamily="66" charset="0"/>
              </a:rPr>
              <a:t> </a:t>
            </a:r>
            <a:r>
              <a:rPr lang="en-US" sz="2100" dirty="0" err="1">
                <a:solidFill>
                  <a:srgbClr val="FFFFFF"/>
                </a:solidFill>
                <a:latin typeface="Comic Sans MS" pitchFamily="66" charset="0"/>
              </a:rPr>
              <a:t>tel</a:t>
            </a:r>
            <a:r>
              <a:rPr lang="en-US" sz="2100" dirty="0">
                <a:solidFill>
                  <a:srgbClr val="FFFFFF"/>
                </a:solidFill>
                <a:latin typeface="Comic Sans MS" pitchFamily="66" charset="0"/>
              </a:rPr>
              <a:t> </a:t>
            </a:r>
            <a:r>
              <a:rPr lang="en-US" sz="2100" dirty="0" err="1">
                <a:solidFill>
                  <a:srgbClr val="FFFFFF"/>
                </a:solidFill>
                <a:latin typeface="Comic Sans MS" pitchFamily="66" charset="0"/>
              </a:rPr>
              <a:t>que</a:t>
            </a:r>
            <a:r>
              <a:rPr lang="en-US" sz="2100" dirty="0">
                <a:solidFill>
                  <a:srgbClr val="FFFFFF"/>
                </a:solidFill>
                <a:latin typeface="Comic Sans MS" pitchFamily="66" charset="0"/>
              </a:rPr>
              <a:t> le </a:t>
            </a:r>
            <a:r>
              <a:rPr lang="en-US" sz="2100" dirty="0" err="1">
                <a:solidFill>
                  <a:srgbClr val="FFFFFF"/>
                </a:solidFill>
                <a:latin typeface="Comic Sans MS" pitchFamily="66" charset="0"/>
              </a:rPr>
              <a:t>voient</a:t>
            </a:r>
            <a:r>
              <a:rPr lang="en-US" sz="2100" dirty="0">
                <a:solidFill>
                  <a:srgbClr val="FFFFFF"/>
                </a:solidFill>
                <a:latin typeface="Comic Sans MS" pitchFamily="66" charset="0"/>
              </a:rPr>
              <a:t> les </a:t>
            </a:r>
            <a:r>
              <a:rPr lang="en-US" sz="2100" dirty="0" err="1">
                <a:solidFill>
                  <a:srgbClr val="FFFFFF"/>
                </a:solidFill>
                <a:latin typeface="Comic Sans MS" pitchFamily="66" charset="0"/>
              </a:rPr>
              <a:t>visiteurs</a:t>
            </a:r>
            <a:r>
              <a:rPr lang="en-US" sz="2100" dirty="0">
                <a:solidFill>
                  <a:srgbClr val="FFFFFF"/>
                </a:solidFill>
                <a:latin typeface="Comic Sans MS" pitchFamily="66" charset="0"/>
              </a:rPr>
              <a:t>, </a:t>
            </a:r>
            <a:r>
              <a:rPr lang="en-US" sz="2100" dirty="0" err="1">
                <a:solidFill>
                  <a:srgbClr val="FFFFFF"/>
                </a:solidFill>
                <a:latin typeface="Comic Sans MS" pitchFamily="66" charset="0"/>
              </a:rPr>
              <a:t>cliquer</a:t>
            </a:r>
            <a:r>
              <a:rPr lang="en-US" sz="2100" dirty="0">
                <a:solidFill>
                  <a:srgbClr val="FFFFFF"/>
                </a:solidFill>
                <a:latin typeface="Comic Sans MS" pitchFamily="66" charset="0"/>
              </a:rPr>
              <a:t> </a:t>
            </a:r>
            <a:r>
              <a:rPr lang="en-US" sz="2100" dirty="0" err="1">
                <a:solidFill>
                  <a:srgbClr val="FFFFFF"/>
                </a:solidFill>
                <a:latin typeface="Comic Sans MS" pitchFamily="66" charset="0"/>
              </a:rPr>
              <a:t>sur</a:t>
            </a:r>
            <a:r>
              <a:rPr lang="en-US" sz="2100" dirty="0">
                <a:solidFill>
                  <a:srgbClr val="FFFFFF"/>
                </a:solidFill>
                <a:latin typeface="Comic Sans MS" pitchFamily="66" charset="0"/>
              </a:rPr>
              <a:t> le </a:t>
            </a:r>
            <a:r>
              <a:rPr lang="en-US" sz="2100" dirty="0" err="1">
                <a:solidFill>
                  <a:srgbClr val="FFFFFF"/>
                </a:solidFill>
                <a:latin typeface="Comic Sans MS" pitchFamily="66" charset="0"/>
              </a:rPr>
              <a:t>bouton</a:t>
            </a:r>
            <a:r>
              <a:rPr lang="en-US" sz="2100" dirty="0">
                <a:solidFill>
                  <a:srgbClr val="FFFFFF"/>
                </a:solidFill>
                <a:latin typeface="Comic Sans MS" pitchFamily="66" charset="0"/>
              </a:rPr>
              <a:t> </a:t>
            </a:r>
            <a:r>
              <a:rPr lang="en-US" sz="2100" b="1" dirty="0">
                <a:solidFill>
                  <a:srgbClr val="FFFFFF"/>
                </a:solidFill>
                <a:latin typeface="Comic Sans MS" pitchFamily="66" charset="0"/>
              </a:rPr>
              <a:t> </a:t>
            </a:r>
            <a:r>
              <a:rPr lang="en-US" sz="2100" dirty="0">
                <a:solidFill>
                  <a:srgbClr val="FFFFFF"/>
                </a:solidFill>
                <a:latin typeface="Comic Sans MS" pitchFamily="66" charset="0"/>
              </a:rPr>
              <a:t>           (</a:t>
            </a:r>
            <a:r>
              <a:rPr lang="en-US" sz="2100" dirty="0" err="1">
                <a:solidFill>
                  <a:srgbClr val="FFFFFF"/>
                </a:solidFill>
                <a:latin typeface="Comic Sans MS" pitchFamily="66" charset="0"/>
              </a:rPr>
              <a:t>dans</a:t>
            </a:r>
            <a:r>
              <a:rPr lang="en-US" sz="2100" dirty="0">
                <a:solidFill>
                  <a:srgbClr val="FFFFFF"/>
                </a:solidFill>
                <a:latin typeface="Comic Sans MS" pitchFamily="66" charset="0"/>
              </a:rPr>
              <a:t> le menu </a:t>
            </a:r>
            <a:r>
              <a:rPr lang="en-US" sz="2100" b="1" dirty="0">
                <a:solidFill>
                  <a:srgbClr val="FFFFFF"/>
                </a:solidFill>
                <a:latin typeface="Comic Sans MS" pitchFamily="66" charset="0"/>
              </a:rPr>
              <a:t>« Curate »</a:t>
            </a:r>
            <a:r>
              <a:rPr lang="en-US" sz="2100" dirty="0">
                <a:solidFill>
                  <a:srgbClr val="FFFFFF"/>
                </a:solidFill>
                <a:latin typeface="Comic Sans MS" pitchFamily="66" charset="0"/>
              </a:rPr>
              <a:t>)</a:t>
            </a:r>
            <a:r>
              <a:rPr lang="en-US" sz="2100" b="1" dirty="0">
                <a:solidFill>
                  <a:srgbClr val="FFFFFF"/>
                </a:solidFill>
                <a:latin typeface="Comic Sans MS" pitchFamily="66" charset="0"/>
              </a:rPr>
              <a:t>. </a:t>
            </a:r>
            <a:endParaRPr lang="en-US" dirty="0"/>
          </a:p>
          <a:p>
            <a:pPr marL="0" indent="0">
              <a:lnSpc>
                <a:spcPct val="95000"/>
              </a:lnSpc>
              <a:spcBef>
                <a:spcPct val="0"/>
              </a:spcBef>
              <a:buFontTx/>
              <a:buNone/>
            </a:pPr>
            <a:r>
              <a:rPr lang="en-US" sz="2100" dirty="0" err="1">
                <a:solidFill>
                  <a:srgbClr val="FFFFFF"/>
                </a:solidFill>
                <a:latin typeface="Comic Sans MS" pitchFamily="66" charset="0"/>
              </a:rPr>
              <a:t>Vous</a:t>
            </a:r>
            <a:r>
              <a:rPr lang="en-US" sz="2100" dirty="0">
                <a:solidFill>
                  <a:srgbClr val="FFFFFF"/>
                </a:solidFill>
                <a:latin typeface="Comic Sans MS" pitchFamily="66" charset="0"/>
              </a:rPr>
              <a:t> </a:t>
            </a:r>
            <a:r>
              <a:rPr lang="en-US" sz="2100" dirty="0" err="1">
                <a:solidFill>
                  <a:srgbClr val="FFFFFF"/>
                </a:solidFill>
                <a:latin typeface="Comic Sans MS" pitchFamily="66" charset="0"/>
              </a:rPr>
              <a:t>pouvez</a:t>
            </a:r>
            <a:r>
              <a:rPr lang="en-US" sz="2100" dirty="0">
                <a:solidFill>
                  <a:srgbClr val="FFFFFF"/>
                </a:solidFill>
                <a:latin typeface="Comic Sans MS" pitchFamily="66" charset="0"/>
              </a:rPr>
              <a:t> </a:t>
            </a:r>
            <a:r>
              <a:rPr lang="en-US" sz="2100" dirty="0" err="1">
                <a:solidFill>
                  <a:srgbClr val="FFFFFF"/>
                </a:solidFill>
                <a:latin typeface="Comic Sans MS" pitchFamily="66" charset="0"/>
              </a:rPr>
              <a:t>gérer</a:t>
            </a:r>
            <a:r>
              <a:rPr lang="en-US" sz="2100" dirty="0">
                <a:solidFill>
                  <a:srgbClr val="FFFFFF"/>
                </a:solidFill>
                <a:latin typeface="Comic Sans MS" pitchFamily="66" charset="0"/>
              </a:rPr>
              <a:t> </a:t>
            </a:r>
            <a:r>
              <a:rPr lang="en-US" sz="2100" dirty="0" err="1">
                <a:solidFill>
                  <a:srgbClr val="FFFFFF"/>
                </a:solidFill>
                <a:latin typeface="Comic Sans MS" pitchFamily="66" charset="0"/>
              </a:rPr>
              <a:t>chaque</a:t>
            </a:r>
            <a:r>
              <a:rPr lang="en-US" sz="2100" dirty="0">
                <a:solidFill>
                  <a:srgbClr val="FFFFFF"/>
                </a:solidFill>
                <a:latin typeface="Comic Sans MS" pitchFamily="66" charset="0"/>
              </a:rPr>
              <a:t> « Post » de </a:t>
            </a:r>
            <a:r>
              <a:rPr lang="en-US" sz="2100" dirty="0" err="1">
                <a:solidFill>
                  <a:srgbClr val="FFFFFF"/>
                </a:solidFill>
                <a:latin typeface="Comic Sans MS" pitchFamily="66" charset="0"/>
              </a:rPr>
              <a:t>votre</a:t>
            </a:r>
            <a:r>
              <a:rPr lang="en-US" sz="2100" dirty="0">
                <a:solidFill>
                  <a:srgbClr val="FFFFFF"/>
                </a:solidFill>
                <a:latin typeface="Comic Sans MS" pitchFamily="66" charset="0"/>
              </a:rPr>
              <a:t> Topic </a:t>
            </a:r>
            <a:r>
              <a:rPr lang="en-US" sz="2100" dirty="0" err="1">
                <a:solidFill>
                  <a:srgbClr val="FFFFFF"/>
                </a:solidFill>
                <a:latin typeface="Comic Sans MS" pitchFamily="66" charset="0"/>
              </a:rPr>
              <a:t>grâce</a:t>
            </a:r>
            <a:r>
              <a:rPr lang="en-US" sz="2100" dirty="0">
                <a:solidFill>
                  <a:srgbClr val="FFFFFF"/>
                </a:solidFill>
                <a:latin typeface="Comic Sans MS" pitchFamily="66" charset="0"/>
              </a:rPr>
              <a:t> aux </a:t>
            </a:r>
            <a:r>
              <a:rPr lang="en-US" sz="2100" dirty="0" err="1">
                <a:solidFill>
                  <a:srgbClr val="FFFFFF"/>
                </a:solidFill>
                <a:latin typeface="Comic Sans MS" pitchFamily="66" charset="0"/>
              </a:rPr>
              <a:t>boutons</a:t>
            </a:r>
            <a:r>
              <a:rPr lang="en-US" sz="2100" dirty="0">
                <a:solidFill>
                  <a:srgbClr val="FFFFFF"/>
                </a:solidFill>
                <a:latin typeface="Comic Sans MS" pitchFamily="66" charset="0"/>
              </a:rPr>
              <a:t> </a:t>
            </a:r>
            <a:r>
              <a:rPr lang="en-US" sz="2100" dirty="0" err="1">
                <a:solidFill>
                  <a:srgbClr val="FFFFFF"/>
                </a:solidFill>
                <a:latin typeface="Comic Sans MS" pitchFamily="66" charset="0"/>
              </a:rPr>
              <a:t>suivants</a:t>
            </a:r>
            <a:r>
              <a:rPr lang="en-US" sz="2100" dirty="0">
                <a:solidFill>
                  <a:srgbClr val="FFFFFF"/>
                </a:solidFill>
                <a:latin typeface="Comic Sans MS" pitchFamily="66" charset="0"/>
              </a:rPr>
              <a:t> :</a:t>
            </a:r>
            <a:endParaRPr lang="en-US" dirty="0"/>
          </a:p>
          <a:p>
            <a:pPr marL="0" indent="0">
              <a:lnSpc>
                <a:spcPct val="95000"/>
              </a:lnSpc>
              <a:spcBef>
                <a:spcPct val="0"/>
              </a:spcBef>
              <a:buFontTx/>
              <a:buNone/>
            </a:pPr>
            <a:r>
              <a:rPr lang="en-US" sz="2100" dirty="0">
                <a:solidFill>
                  <a:srgbClr val="FFFFFF"/>
                </a:solidFill>
                <a:latin typeface="Comic Sans MS" pitchFamily="66" charset="0"/>
              </a:rPr>
              <a:t> </a:t>
            </a:r>
            <a:endParaRPr lang="en-US" dirty="0"/>
          </a:p>
          <a:p>
            <a:pPr marL="0" indent="0">
              <a:lnSpc>
                <a:spcPct val="95000"/>
              </a:lnSpc>
              <a:spcBef>
                <a:spcPct val="0"/>
              </a:spcBef>
              <a:buFontTx/>
              <a:buNone/>
            </a:pPr>
            <a:r>
              <a:rPr lang="en-US" sz="2100" dirty="0">
                <a:solidFill>
                  <a:srgbClr val="FFFFFF"/>
                </a:solidFill>
                <a:latin typeface="Comic Sans MS" pitchFamily="66" charset="0"/>
              </a:rPr>
              <a:t>                    </a:t>
            </a:r>
            <a:r>
              <a:rPr lang="en-US" sz="2100" b="1" dirty="0">
                <a:solidFill>
                  <a:srgbClr val="FFFFFF"/>
                </a:solidFill>
                <a:latin typeface="Comic Sans MS" pitchFamily="66" charset="0"/>
              </a:rPr>
              <a:t>1  2  3</a:t>
            </a:r>
            <a:r>
              <a:rPr lang="en-US" sz="2100" dirty="0">
                <a:solidFill>
                  <a:srgbClr val="FFFFFF"/>
                </a:solidFill>
                <a:latin typeface="Comic Sans MS" pitchFamily="66" charset="0"/>
              </a:rPr>
              <a:t>   </a:t>
            </a:r>
            <a:r>
              <a:rPr lang="en-US" sz="2100" b="1" dirty="0">
                <a:solidFill>
                  <a:srgbClr val="FFFFFF"/>
                </a:solidFill>
                <a:latin typeface="Comic Sans MS" pitchFamily="66" charset="0"/>
              </a:rPr>
              <a:t>4</a:t>
            </a:r>
            <a:r>
              <a:rPr lang="en-US" sz="2100" dirty="0">
                <a:solidFill>
                  <a:srgbClr val="FFFFFF"/>
                </a:solidFill>
                <a:latin typeface="Comic Sans MS" pitchFamily="66" charset="0"/>
              </a:rPr>
              <a:t>    </a:t>
            </a:r>
            <a:r>
              <a:rPr lang="en-US" sz="2100" b="1" dirty="0">
                <a:solidFill>
                  <a:srgbClr val="FFFFFF"/>
                </a:solidFill>
                <a:latin typeface="Comic Sans MS" pitchFamily="66" charset="0"/>
              </a:rPr>
              <a:t>5</a:t>
            </a:r>
            <a:r>
              <a:rPr lang="en-US" sz="2100" dirty="0">
                <a:solidFill>
                  <a:srgbClr val="FFFFFF"/>
                </a:solidFill>
                <a:latin typeface="Comic Sans MS" pitchFamily="66" charset="0"/>
              </a:rPr>
              <a:t>                                </a:t>
            </a:r>
            <a:r>
              <a:rPr lang="en-US" sz="2100" dirty="0" smtClean="0">
                <a:solidFill>
                  <a:srgbClr val="FFFFFF"/>
                </a:solidFill>
                <a:latin typeface="Comic Sans MS" pitchFamily="66" charset="0"/>
              </a:rPr>
              <a:t>   </a:t>
            </a:r>
            <a:r>
              <a:rPr lang="en-US" sz="2100" b="1" dirty="0">
                <a:solidFill>
                  <a:srgbClr val="FFFFFF"/>
                </a:solidFill>
                <a:latin typeface="Comic Sans MS" pitchFamily="66" charset="0"/>
              </a:rPr>
              <a:t>6</a:t>
            </a:r>
            <a:r>
              <a:rPr lang="en-US" sz="2100" dirty="0">
                <a:solidFill>
                  <a:srgbClr val="FFFFFF"/>
                </a:solidFill>
                <a:latin typeface="Comic Sans MS" pitchFamily="66" charset="0"/>
              </a:rPr>
              <a:t>     </a:t>
            </a:r>
            <a:r>
              <a:rPr lang="en-US" sz="2100" b="1" dirty="0">
                <a:solidFill>
                  <a:srgbClr val="FFFFFF"/>
                </a:solidFill>
                <a:latin typeface="Comic Sans MS" pitchFamily="66" charset="0"/>
              </a:rPr>
              <a:t>7</a:t>
            </a:r>
            <a:endParaRPr lang="en-US" dirty="0"/>
          </a:p>
          <a:p>
            <a:pPr marL="0" indent="0">
              <a:lnSpc>
                <a:spcPct val="95000"/>
              </a:lnSpc>
              <a:spcBef>
                <a:spcPct val="0"/>
              </a:spcBef>
              <a:buFontTx/>
              <a:buNone/>
            </a:pPr>
            <a:r>
              <a:rPr lang="en-US" sz="1300" b="1" dirty="0">
                <a:solidFill>
                  <a:srgbClr val="FFFFFF"/>
                </a:solidFill>
                <a:latin typeface="Comic Sans MS" pitchFamily="66" charset="0"/>
              </a:rPr>
              <a:t> </a:t>
            </a:r>
            <a:r>
              <a:rPr lang="en-US" sz="1300" dirty="0">
                <a:solidFill>
                  <a:srgbClr val="FFFFFF"/>
                </a:solidFill>
                <a:latin typeface="Comic Sans MS" pitchFamily="66" charset="0"/>
              </a:rPr>
              <a:t> </a:t>
            </a:r>
            <a:endParaRPr lang="en-US" dirty="0"/>
          </a:p>
          <a:p>
            <a:pPr marL="0" indent="0">
              <a:lnSpc>
                <a:spcPct val="95000"/>
              </a:lnSpc>
              <a:spcBef>
                <a:spcPct val="0"/>
              </a:spcBef>
              <a:buFontTx/>
              <a:buNone/>
            </a:pPr>
            <a:r>
              <a:rPr lang="en-US" sz="1300" dirty="0">
                <a:solidFill>
                  <a:srgbClr val="FFFFFF"/>
                </a:solidFill>
                <a:latin typeface="Comic Sans MS" pitchFamily="66" charset="0"/>
              </a:rPr>
              <a:t>-</a:t>
            </a:r>
            <a:r>
              <a:rPr lang="en-US" sz="1300" dirty="0">
                <a:solidFill>
                  <a:srgbClr val="FFFFFF"/>
                </a:solidFill>
                <a:latin typeface="&quot;Times New Roman&quot;" pitchFamily="34"/>
              </a:rPr>
              <a:t>          </a:t>
            </a:r>
            <a:r>
              <a:rPr lang="en-US" sz="1300" dirty="0">
                <a:solidFill>
                  <a:srgbClr val="FFFFFF"/>
                </a:solidFill>
                <a:latin typeface="Comic Sans MS" pitchFamily="66" charset="0"/>
              </a:rPr>
              <a:t>1 = « Force to Top » : Forcer </a:t>
            </a:r>
            <a:r>
              <a:rPr lang="en-US" sz="1300" dirty="0" err="1">
                <a:solidFill>
                  <a:srgbClr val="FFFFFF"/>
                </a:solidFill>
                <a:latin typeface="Comic Sans MS" pitchFamily="66" charset="0"/>
              </a:rPr>
              <a:t>ce</a:t>
            </a:r>
            <a:r>
              <a:rPr lang="en-US" sz="1300" dirty="0">
                <a:solidFill>
                  <a:srgbClr val="FFFFFF"/>
                </a:solidFill>
                <a:latin typeface="Comic Sans MS" pitchFamily="66" charset="0"/>
              </a:rPr>
              <a:t> post en 1</a:t>
            </a:r>
            <a:r>
              <a:rPr lang="en-US" sz="1300" baseline="30000" dirty="0">
                <a:solidFill>
                  <a:srgbClr val="FFFFFF"/>
                </a:solidFill>
                <a:latin typeface="Comic Sans MS" pitchFamily="66" charset="0"/>
              </a:rPr>
              <a:t>ère</a:t>
            </a:r>
            <a:r>
              <a:rPr lang="en-US" sz="1300" dirty="0">
                <a:solidFill>
                  <a:srgbClr val="FFFFFF"/>
                </a:solidFill>
                <a:latin typeface="Comic Sans MS" pitchFamily="66" charset="0"/>
              </a:rPr>
              <a:t> position</a:t>
            </a:r>
            <a:endParaRPr lang="en-US" dirty="0"/>
          </a:p>
          <a:p>
            <a:pPr marL="0" indent="0">
              <a:lnSpc>
                <a:spcPct val="95000"/>
              </a:lnSpc>
              <a:spcBef>
                <a:spcPct val="0"/>
              </a:spcBef>
              <a:buFontTx/>
              <a:buNone/>
            </a:pPr>
            <a:r>
              <a:rPr lang="en-US" sz="1300" dirty="0">
                <a:solidFill>
                  <a:srgbClr val="FFFFFF"/>
                </a:solidFill>
                <a:latin typeface="Comic Sans MS" pitchFamily="66" charset="0"/>
              </a:rPr>
              <a:t>-</a:t>
            </a:r>
            <a:r>
              <a:rPr lang="en-US" sz="1300" dirty="0">
                <a:solidFill>
                  <a:srgbClr val="FFFFFF"/>
                </a:solidFill>
                <a:latin typeface="&quot;Times New Roman&quot;" pitchFamily="34"/>
              </a:rPr>
              <a:t>          </a:t>
            </a:r>
            <a:r>
              <a:rPr lang="en-US" sz="1300" dirty="0">
                <a:solidFill>
                  <a:srgbClr val="FFFFFF"/>
                </a:solidFill>
                <a:latin typeface="Comic Sans MS" pitchFamily="66" charset="0"/>
              </a:rPr>
              <a:t>2 = « Move » : </a:t>
            </a:r>
            <a:r>
              <a:rPr lang="en-US" sz="1300" dirty="0" err="1">
                <a:solidFill>
                  <a:srgbClr val="FFFFFF"/>
                </a:solidFill>
                <a:latin typeface="Comic Sans MS" pitchFamily="66" charset="0"/>
              </a:rPr>
              <a:t>Déplacer</a:t>
            </a:r>
            <a:r>
              <a:rPr lang="en-US" sz="1300" dirty="0">
                <a:solidFill>
                  <a:srgbClr val="FFFFFF"/>
                </a:solidFill>
                <a:latin typeface="Comic Sans MS" pitchFamily="66" charset="0"/>
              </a:rPr>
              <a:t> </a:t>
            </a:r>
            <a:r>
              <a:rPr lang="en-US" sz="1300" dirty="0" err="1">
                <a:solidFill>
                  <a:srgbClr val="FFFFFF"/>
                </a:solidFill>
                <a:latin typeface="Comic Sans MS" pitchFamily="66" charset="0"/>
              </a:rPr>
              <a:t>ce</a:t>
            </a:r>
            <a:r>
              <a:rPr lang="en-US" sz="1300" dirty="0">
                <a:solidFill>
                  <a:srgbClr val="FFFFFF"/>
                </a:solidFill>
                <a:latin typeface="Comic Sans MS" pitchFamily="66" charset="0"/>
              </a:rPr>
              <a:t> post</a:t>
            </a:r>
            <a:endParaRPr lang="en-US" dirty="0"/>
          </a:p>
          <a:p>
            <a:pPr marL="0" indent="0">
              <a:lnSpc>
                <a:spcPct val="95000"/>
              </a:lnSpc>
              <a:spcBef>
                <a:spcPct val="0"/>
              </a:spcBef>
              <a:buFontTx/>
              <a:buNone/>
            </a:pPr>
            <a:r>
              <a:rPr lang="en-US" sz="1300" dirty="0">
                <a:solidFill>
                  <a:srgbClr val="FFFFFF"/>
                </a:solidFill>
                <a:latin typeface="Comic Sans MS" pitchFamily="66" charset="0"/>
              </a:rPr>
              <a:t>-</a:t>
            </a:r>
            <a:r>
              <a:rPr lang="en-US" sz="1300" dirty="0">
                <a:solidFill>
                  <a:srgbClr val="FFFFFF"/>
                </a:solidFill>
                <a:latin typeface="&quot;Times New Roman&quot;" pitchFamily="34"/>
              </a:rPr>
              <a:t>          </a:t>
            </a:r>
            <a:r>
              <a:rPr lang="en-US" sz="1300" dirty="0">
                <a:solidFill>
                  <a:srgbClr val="FFFFFF"/>
                </a:solidFill>
                <a:latin typeface="Comic Sans MS" pitchFamily="66" charset="0"/>
              </a:rPr>
              <a:t>3 = « Edit » : </a:t>
            </a:r>
            <a:r>
              <a:rPr lang="en-US" sz="1300" dirty="0" err="1">
                <a:solidFill>
                  <a:srgbClr val="FFFFFF"/>
                </a:solidFill>
                <a:latin typeface="Comic Sans MS" pitchFamily="66" charset="0"/>
              </a:rPr>
              <a:t>Editer</a:t>
            </a:r>
            <a:r>
              <a:rPr lang="en-US" sz="1300" dirty="0">
                <a:solidFill>
                  <a:srgbClr val="FFFFFF"/>
                </a:solidFill>
                <a:latin typeface="Comic Sans MS" pitchFamily="66" charset="0"/>
              </a:rPr>
              <a:t> pour modifier</a:t>
            </a:r>
            <a:endParaRPr lang="en-US" dirty="0"/>
          </a:p>
          <a:p>
            <a:pPr marL="0" indent="0">
              <a:lnSpc>
                <a:spcPct val="95000"/>
              </a:lnSpc>
              <a:spcBef>
                <a:spcPct val="0"/>
              </a:spcBef>
              <a:buFontTx/>
              <a:buNone/>
            </a:pPr>
            <a:r>
              <a:rPr lang="en-US" sz="1300" dirty="0">
                <a:solidFill>
                  <a:srgbClr val="FFFFFF"/>
                </a:solidFill>
                <a:latin typeface="Comic Sans MS" pitchFamily="66" charset="0"/>
              </a:rPr>
              <a:t>-</a:t>
            </a:r>
            <a:r>
              <a:rPr lang="en-US" sz="1300" dirty="0">
                <a:solidFill>
                  <a:srgbClr val="FFFFFF"/>
                </a:solidFill>
                <a:latin typeface="&quot;Times New Roman&quot;" pitchFamily="34"/>
              </a:rPr>
              <a:t>          </a:t>
            </a:r>
            <a:r>
              <a:rPr lang="en-US" sz="1300" dirty="0">
                <a:solidFill>
                  <a:srgbClr val="FFFFFF"/>
                </a:solidFill>
                <a:latin typeface="Comic Sans MS" pitchFamily="66" charset="0"/>
              </a:rPr>
              <a:t>4 = « </a:t>
            </a:r>
            <a:r>
              <a:rPr lang="en-US" sz="1300" dirty="0" err="1">
                <a:solidFill>
                  <a:srgbClr val="FFFFFF"/>
                </a:solidFill>
                <a:latin typeface="Comic Sans MS" pitchFamily="66" charset="0"/>
              </a:rPr>
              <a:t>Tag.it</a:t>
            </a:r>
            <a:r>
              <a:rPr lang="en-US" sz="1300" dirty="0">
                <a:solidFill>
                  <a:srgbClr val="FFFFFF"/>
                </a:solidFill>
                <a:latin typeface="Comic Sans MS" pitchFamily="66" charset="0"/>
              </a:rPr>
              <a:t> ! » : </a:t>
            </a:r>
            <a:r>
              <a:rPr lang="en-US" sz="1300" dirty="0" err="1">
                <a:solidFill>
                  <a:srgbClr val="FFFFFF"/>
                </a:solidFill>
                <a:latin typeface="Comic Sans MS" pitchFamily="66" charset="0"/>
              </a:rPr>
              <a:t>mettre</a:t>
            </a:r>
            <a:r>
              <a:rPr lang="en-US" sz="1300" dirty="0">
                <a:solidFill>
                  <a:srgbClr val="FFFFFF"/>
                </a:solidFill>
                <a:latin typeface="Comic Sans MS" pitchFamily="66" charset="0"/>
              </a:rPr>
              <a:t> un mot-</a:t>
            </a:r>
            <a:r>
              <a:rPr lang="en-US" sz="1300" dirty="0" err="1">
                <a:solidFill>
                  <a:srgbClr val="FFFFFF"/>
                </a:solidFill>
                <a:latin typeface="Comic Sans MS" pitchFamily="66" charset="0"/>
              </a:rPr>
              <a:t>clé</a:t>
            </a:r>
            <a:r>
              <a:rPr lang="en-US" sz="1300" dirty="0">
                <a:solidFill>
                  <a:srgbClr val="FFFFFF"/>
                </a:solidFill>
                <a:latin typeface="Comic Sans MS" pitchFamily="66" charset="0"/>
              </a:rPr>
              <a:t> pour </a:t>
            </a:r>
            <a:r>
              <a:rPr lang="en-US" sz="1300" dirty="0" err="1">
                <a:solidFill>
                  <a:srgbClr val="FFFFFF"/>
                </a:solidFill>
                <a:latin typeface="Comic Sans MS" pitchFamily="66" charset="0"/>
              </a:rPr>
              <a:t>chaque</a:t>
            </a:r>
            <a:r>
              <a:rPr lang="en-US" sz="1300" dirty="0">
                <a:solidFill>
                  <a:srgbClr val="FFFFFF"/>
                </a:solidFill>
                <a:latin typeface="Comic Sans MS" pitchFamily="66" charset="0"/>
              </a:rPr>
              <a:t> Post</a:t>
            </a:r>
            <a:endParaRPr lang="en-US" dirty="0"/>
          </a:p>
          <a:p>
            <a:pPr marL="0" indent="0">
              <a:lnSpc>
                <a:spcPct val="95000"/>
              </a:lnSpc>
              <a:spcBef>
                <a:spcPct val="0"/>
              </a:spcBef>
              <a:buFontTx/>
              <a:buNone/>
            </a:pPr>
            <a:r>
              <a:rPr lang="en-US" sz="1300" dirty="0">
                <a:solidFill>
                  <a:srgbClr val="FFFFFF"/>
                </a:solidFill>
                <a:latin typeface="Comic Sans MS" pitchFamily="66" charset="0"/>
              </a:rPr>
              <a:t>-</a:t>
            </a:r>
            <a:r>
              <a:rPr lang="en-US" sz="1300" dirty="0">
                <a:solidFill>
                  <a:srgbClr val="FFFFFF"/>
                </a:solidFill>
                <a:latin typeface="&quot;Times New Roman&quot;" pitchFamily="34"/>
              </a:rPr>
              <a:t>          </a:t>
            </a:r>
            <a:r>
              <a:rPr lang="en-US" sz="1300" dirty="0">
                <a:solidFill>
                  <a:srgbClr val="FFFFFF"/>
                </a:solidFill>
                <a:latin typeface="Comic Sans MS" pitchFamily="66" charset="0"/>
              </a:rPr>
              <a:t>5 = « Delete » : Effacer le Post</a:t>
            </a:r>
            <a:endParaRPr lang="en-US" dirty="0"/>
          </a:p>
          <a:p>
            <a:pPr marL="0" indent="0">
              <a:lnSpc>
                <a:spcPct val="95000"/>
              </a:lnSpc>
              <a:spcBef>
                <a:spcPct val="0"/>
              </a:spcBef>
              <a:buFontTx/>
              <a:buNone/>
            </a:pPr>
            <a:r>
              <a:rPr lang="en-US" sz="1300" dirty="0">
                <a:solidFill>
                  <a:srgbClr val="FFFFFF"/>
                </a:solidFill>
                <a:latin typeface="Comic Sans MS" pitchFamily="66" charset="0"/>
              </a:rPr>
              <a:t>-</a:t>
            </a:r>
            <a:r>
              <a:rPr lang="en-US" sz="1300" dirty="0">
                <a:solidFill>
                  <a:srgbClr val="FFFFFF"/>
                </a:solidFill>
                <a:latin typeface="&quot;Times New Roman&quot;" pitchFamily="34"/>
              </a:rPr>
              <a:t>          </a:t>
            </a:r>
            <a:r>
              <a:rPr lang="en-US" sz="1300" dirty="0">
                <a:solidFill>
                  <a:srgbClr val="FFFFFF"/>
                </a:solidFill>
                <a:latin typeface="Comic Sans MS" pitchFamily="66" charset="0"/>
              </a:rPr>
              <a:t>6 = « Reactions » : Faire un </a:t>
            </a:r>
            <a:r>
              <a:rPr lang="en-US" sz="1300" dirty="0" err="1">
                <a:solidFill>
                  <a:srgbClr val="FFFFFF"/>
                </a:solidFill>
                <a:latin typeface="Comic Sans MS" pitchFamily="66" charset="0"/>
              </a:rPr>
              <a:t>commentaire</a:t>
            </a:r>
            <a:endParaRPr lang="en-US" dirty="0"/>
          </a:p>
          <a:p>
            <a:pPr marL="0" indent="0">
              <a:lnSpc>
                <a:spcPct val="95000"/>
              </a:lnSpc>
              <a:spcBef>
                <a:spcPct val="0"/>
              </a:spcBef>
              <a:buFontTx/>
              <a:buNone/>
            </a:pPr>
            <a:r>
              <a:rPr lang="en-US" sz="1300" dirty="0">
                <a:solidFill>
                  <a:srgbClr val="FFFFFF"/>
                </a:solidFill>
                <a:latin typeface="Comic Sans MS" pitchFamily="66" charset="0"/>
              </a:rPr>
              <a:t>-</a:t>
            </a:r>
            <a:r>
              <a:rPr lang="en-US" sz="1300" dirty="0">
                <a:solidFill>
                  <a:srgbClr val="FFFFFF"/>
                </a:solidFill>
                <a:latin typeface="&quot;Times New Roman&quot;" pitchFamily="34"/>
              </a:rPr>
              <a:t>          </a:t>
            </a:r>
            <a:r>
              <a:rPr lang="en-US" sz="1300" dirty="0">
                <a:solidFill>
                  <a:srgbClr val="FFFFFF"/>
                </a:solidFill>
                <a:latin typeface="Comic Sans MS" pitchFamily="66" charset="0"/>
              </a:rPr>
              <a:t>7 = « Share » : </a:t>
            </a:r>
            <a:r>
              <a:rPr lang="en-US" sz="1300" dirty="0" err="1">
                <a:solidFill>
                  <a:srgbClr val="FFFFFF"/>
                </a:solidFill>
                <a:latin typeface="Comic Sans MS" pitchFamily="66" charset="0"/>
              </a:rPr>
              <a:t>Partager</a:t>
            </a:r>
            <a:endParaRPr lang="en-US" dirty="0"/>
          </a:p>
          <a:p>
            <a:pPr marL="0" indent="0">
              <a:lnSpc>
                <a:spcPct val="95000"/>
              </a:lnSpc>
              <a:spcBef>
                <a:spcPct val="0"/>
              </a:spcBef>
              <a:buFontTx/>
              <a:buNone/>
            </a:pPr>
            <a:r>
              <a:rPr lang="en-US" sz="1300" b="1" dirty="0">
                <a:solidFill>
                  <a:srgbClr val="FFFFFF"/>
                </a:solidFill>
                <a:latin typeface="Comic Sans MS" pitchFamily="66" charset="0"/>
              </a:rPr>
              <a:t> </a:t>
            </a:r>
          </a:p>
        </p:txBody>
      </p:sp>
      <p:pic>
        <p:nvPicPr>
          <p:cNvPr id="21508" name="Picture 4"/>
          <p:cNvPicPr>
            <a:picLocks noChangeAspect="1" noChangeArrowheads="1"/>
          </p:cNvPicPr>
          <p:nvPr/>
        </p:nvPicPr>
        <p:blipFill>
          <a:blip r:embed="rId2"/>
          <a:srcRect/>
          <a:stretch>
            <a:fillRect/>
          </a:stretch>
        </p:blipFill>
        <p:spPr bwMode="auto">
          <a:xfrm>
            <a:off x="1150910" y="3024182"/>
            <a:ext cx="736600" cy="342900"/>
          </a:xfrm>
          <a:prstGeom prst="rect">
            <a:avLst/>
          </a:prstGeom>
          <a:noFill/>
        </p:spPr>
      </p:pic>
      <p:pic>
        <p:nvPicPr>
          <p:cNvPr id="21509" name="Picture 5"/>
          <p:cNvPicPr>
            <a:picLocks noChangeAspect="1" noChangeArrowheads="1"/>
          </p:cNvPicPr>
          <p:nvPr/>
        </p:nvPicPr>
        <p:blipFill>
          <a:blip r:embed="rId3"/>
          <a:srcRect/>
          <a:stretch>
            <a:fillRect/>
          </a:stretch>
        </p:blipFill>
        <p:spPr bwMode="auto">
          <a:xfrm>
            <a:off x="1722414" y="3738562"/>
            <a:ext cx="5524500" cy="4064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a:xfrm>
            <a:off x="247650" y="304800"/>
            <a:ext cx="9664700" cy="914400"/>
          </a:xfrm>
        </p:spPr>
        <p:txBody>
          <a:bodyPr lIns="0" tIns="0" rIns="0" bIns="0" anchor="t"/>
          <a:lstStyle/>
          <a:p>
            <a:pPr>
              <a:lnSpc>
                <a:spcPct val="95000"/>
              </a:lnSpc>
            </a:pPr>
            <a:r>
              <a:rPr lang="en-US" sz="4300">
                <a:solidFill>
                  <a:srgbClr val="FFFFFF"/>
                </a:solidFill>
                <a:latin typeface="Comic Sans MS" pitchFamily="66" charset="0"/>
              </a:rPr>
              <a:t>Créer des rubriques dans son Topic</a:t>
            </a:r>
          </a:p>
        </p:txBody>
      </p:sp>
      <p:sp>
        <p:nvSpPr>
          <p:cNvPr id="22530" name="Rectangle 2"/>
          <p:cNvSpPr>
            <a:spLocks noGrp="1" noChangeArrowheads="1"/>
          </p:cNvSpPr>
          <p:nvPr>
            <p:ph type="body" idx="1"/>
          </p:nvPr>
        </p:nvSpPr>
        <p:spPr>
          <a:xfrm>
            <a:off x="204788" y="1828800"/>
            <a:ext cx="9247187" cy="2541588"/>
          </a:xfrm>
        </p:spPr>
        <p:txBody>
          <a:bodyPr lIns="0" tIns="0" rIns="0" bIns="0"/>
          <a:lstStyle/>
          <a:p>
            <a:pPr marL="0" indent="0">
              <a:lnSpc>
                <a:spcPct val="95000"/>
              </a:lnSpc>
              <a:spcBef>
                <a:spcPct val="0"/>
              </a:spcBef>
              <a:buFontTx/>
              <a:buNone/>
            </a:pPr>
            <a:r>
              <a:rPr lang="en-US" sz="2700">
                <a:solidFill>
                  <a:srgbClr val="FFFFFF"/>
                </a:solidFill>
                <a:latin typeface="Comic Sans MS" pitchFamily="66" charset="0"/>
              </a:rPr>
              <a:t>Grâce aux « </a:t>
            </a:r>
            <a:r>
              <a:rPr lang="en-US" sz="2700" b="1">
                <a:solidFill>
                  <a:srgbClr val="FFFFFF"/>
                </a:solidFill>
                <a:latin typeface="Comic Sans MS" pitchFamily="66" charset="0"/>
              </a:rPr>
              <a:t>Tags</a:t>
            </a:r>
            <a:r>
              <a:rPr lang="en-US" sz="2700">
                <a:solidFill>
                  <a:srgbClr val="FFFFFF"/>
                </a:solidFill>
                <a:latin typeface="Comic Sans MS" pitchFamily="66" charset="0"/>
              </a:rPr>
              <a:t> » vous avez la possibilité d’organiser vos Posts en rubriques. Il suffit alors d’aller dans le menu Tags de votre Topic où l’on vous propose vos Posts classés dans les différentes rubriques que vous avez créées selon les mots-clés (Tags) attribués :</a:t>
            </a:r>
          </a:p>
        </p:txBody>
      </p:sp>
      <p:pic>
        <p:nvPicPr>
          <p:cNvPr id="22532" name="Picture 4"/>
          <p:cNvPicPr>
            <a:picLocks noChangeAspect="1" noChangeArrowheads="1"/>
          </p:cNvPicPr>
          <p:nvPr/>
        </p:nvPicPr>
        <p:blipFill>
          <a:blip r:embed="rId2"/>
          <a:srcRect/>
          <a:stretch>
            <a:fillRect/>
          </a:stretch>
        </p:blipFill>
        <p:spPr bwMode="auto">
          <a:xfrm>
            <a:off x="2235200" y="4267200"/>
            <a:ext cx="5308600" cy="29464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146050" y="304800"/>
            <a:ext cx="9671050" cy="919163"/>
          </a:xfrm>
        </p:spPr>
        <p:txBody>
          <a:bodyPr lIns="0" tIns="0" rIns="0" bIns="0" anchor="t"/>
          <a:lstStyle/>
          <a:p>
            <a:pPr>
              <a:lnSpc>
                <a:spcPct val="95000"/>
              </a:lnSpc>
            </a:pPr>
            <a:r>
              <a:rPr lang="en-US" sz="4800">
                <a:solidFill>
                  <a:srgbClr val="FFFFFF"/>
                </a:solidFill>
                <a:latin typeface="Comic Sans MS" pitchFamily="66" charset="0"/>
              </a:rPr>
              <a:t>Une veille, pour quoi faire ?</a:t>
            </a:r>
          </a:p>
        </p:txBody>
      </p:sp>
      <p:sp>
        <p:nvSpPr>
          <p:cNvPr id="3074" name="Rectangle 2"/>
          <p:cNvSpPr>
            <a:spLocks noGrp="1" noChangeArrowheads="1"/>
          </p:cNvSpPr>
          <p:nvPr>
            <p:ph type="body" idx="1"/>
          </p:nvPr>
        </p:nvSpPr>
        <p:spPr>
          <a:xfrm>
            <a:off x="755650" y="2235200"/>
            <a:ext cx="8612188" cy="4729163"/>
          </a:xfrm>
        </p:spPr>
        <p:txBody>
          <a:bodyPr lIns="0" tIns="0" rIns="0" bIns="0"/>
          <a:lstStyle/>
          <a:p>
            <a:pPr marL="0" indent="0">
              <a:lnSpc>
                <a:spcPct val="95000"/>
              </a:lnSpc>
              <a:spcBef>
                <a:spcPct val="0"/>
              </a:spcBef>
              <a:buFontTx/>
              <a:buNone/>
            </a:pPr>
            <a:r>
              <a:rPr lang="en-US" sz="2700" i="1">
                <a:solidFill>
                  <a:srgbClr val="FFFFFF"/>
                </a:solidFill>
                <a:latin typeface="Comic Sans MS" pitchFamily="66" charset="0"/>
              </a:rPr>
              <a:t>" La veille informationnelle est l'ensemble des stratégies mises en place pour rester informer, en y consacrant le moins d'effort possible, en utilisant les processus de signalement automatisés."</a:t>
            </a:r>
            <a:endParaRPr lang="en-US"/>
          </a:p>
          <a:p>
            <a:pPr marL="0" indent="0">
              <a:lnSpc>
                <a:spcPct val="95000"/>
              </a:lnSpc>
              <a:spcBef>
                <a:spcPct val="0"/>
              </a:spcBef>
              <a:buFontTx/>
              <a:buNone/>
            </a:pPr>
            <a:r>
              <a:rPr lang="en-US" sz="2700" i="1">
                <a:solidFill>
                  <a:srgbClr val="FFFFFF"/>
                </a:solidFill>
                <a:latin typeface="Comic Sans MS" pitchFamily="66" charset="0"/>
              </a:rPr>
              <a:t> </a:t>
            </a:r>
            <a:endParaRPr lang="en-US"/>
          </a:p>
          <a:p>
            <a:pPr marL="0" indent="0">
              <a:lnSpc>
                <a:spcPct val="95000"/>
              </a:lnSpc>
              <a:spcBef>
                <a:spcPct val="0"/>
              </a:spcBef>
              <a:buFontTx/>
              <a:buNone/>
            </a:pPr>
            <a:r>
              <a:rPr lang="en-US" sz="2700">
                <a:solidFill>
                  <a:srgbClr val="FFFFFF"/>
                </a:solidFill>
                <a:latin typeface="Comic Sans MS" pitchFamily="66" charset="0"/>
              </a:rPr>
              <a:t>(JP Lardy, URFIST de Lyon)</a:t>
            </a:r>
            <a:endParaRPr lang="en-US"/>
          </a:p>
          <a:p>
            <a:pPr marL="0" indent="0">
              <a:lnSpc>
                <a:spcPct val="95000"/>
              </a:lnSpc>
              <a:spcBef>
                <a:spcPct val="0"/>
              </a:spcBef>
              <a:buFontTx/>
              <a:buNone/>
            </a:pPr>
            <a:endParaRPr lang="en-US" sz="2700">
              <a:solidFill>
                <a:srgbClr val="FFFFFF"/>
              </a:solidFill>
              <a:latin typeface="Comic Sans MS" pitchFamily="66" charset="0"/>
            </a:endParaRPr>
          </a:p>
          <a:p>
            <a:pPr marL="0" indent="0">
              <a:lnSpc>
                <a:spcPct val="95000"/>
              </a:lnSpc>
              <a:spcBef>
                <a:spcPct val="0"/>
              </a:spcBef>
              <a:buFontTx/>
              <a:buNone/>
            </a:pPr>
            <a:endParaRPr lang="en-US" sz="2700">
              <a:solidFill>
                <a:srgbClr val="FFFFFF"/>
              </a:solidFill>
              <a:latin typeface="Comic Sans MS" pitchFamily="66" charset="0"/>
            </a:endParaRPr>
          </a:p>
          <a:p>
            <a:pPr marL="0" indent="0">
              <a:lnSpc>
                <a:spcPct val="95000"/>
              </a:lnSpc>
              <a:spcBef>
                <a:spcPct val="0"/>
              </a:spcBef>
              <a:buFontTx/>
              <a:buNone/>
            </a:pPr>
            <a:endParaRPr lang="en-US" sz="2700">
              <a:solidFill>
                <a:srgbClr val="FFFFFF"/>
              </a:solidFill>
              <a:latin typeface="Comic Sans MS" pitchFamily="66" charset="0"/>
            </a:endParaRPr>
          </a:p>
          <a:p>
            <a:pPr marL="0" indent="0">
              <a:lnSpc>
                <a:spcPct val="95000"/>
              </a:lnSpc>
              <a:spcBef>
                <a:spcPct val="0"/>
              </a:spcBef>
              <a:buFontTx/>
              <a:buNone/>
            </a:pPr>
            <a:endParaRPr lang="en-US" sz="2700">
              <a:solidFill>
                <a:srgbClr val="FFFFFF"/>
              </a:solidFill>
              <a:latin typeface="Comic Sans MS"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47650" y="304800"/>
            <a:ext cx="9664700" cy="914400"/>
          </a:xfrm>
        </p:spPr>
        <p:txBody>
          <a:bodyPr lIns="0" tIns="0" rIns="0" bIns="0" anchor="t"/>
          <a:lstStyle/>
          <a:p>
            <a:pPr>
              <a:lnSpc>
                <a:spcPct val="95000"/>
              </a:lnSpc>
            </a:pPr>
            <a:r>
              <a:rPr lang="en-US" sz="6400">
                <a:solidFill>
                  <a:srgbClr val="FFFFFF"/>
                </a:solidFill>
              </a:rPr>
              <a:t>Quelques outils de veille :</a:t>
            </a:r>
          </a:p>
        </p:txBody>
      </p:sp>
      <p:sp>
        <p:nvSpPr>
          <p:cNvPr id="4098" name="Rectangle 2"/>
          <p:cNvSpPr>
            <a:spLocks noGrp="1" noChangeArrowheads="1"/>
          </p:cNvSpPr>
          <p:nvPr>
            <p:ph type="body" idx="1"/>
          </p:nvPr>
        </p:nvSpPr>
        <p:spPr>
          <a:xfrm>
            <a:off x="146050" y="6886575"/>
            <a:ext cx="9734550" cy="454025"/>
          </a:xfrm>
        </p:spPr>
        <p:txBody>
          <a:bodyPr lIns="0" tIns="0" rIns="0" bIns="0"/>
          <a:lstStyle/>
          <a:p>
            <a:pPr marL="0" indent="0">
              <a:lnSpc>
                <a:spcPct val="95000"/>
              </a:lnSpc>
              <a:spcBef>
                <a:spcPct val="0"/>
              </a:spcBef>
              <a:buFontTx/>
              <a:buNone/>
            </a:pPr>
            <a:r>
              <a:rPr lang="en-US" sz="2700">
                <a:solidFill>
                  <a:srgbClr val="FFFFFF"/>
                </a:solidFill>
                <a:latin typeface="Comic Sans MS" pitchFamily="66" charset="0"/>
              </a:rPr>
              <a:t> </a:t>
            </a:r>
          </a:p>
        </p:txBody>
      </p:sp>
      <p:pic>
        <p:nvPicPr>
          <p:cNvPr id="4100" name="Picture 4"/>
          <p:cNvPicPr>
            <a:picLocks noChangeAspect="1" noChangeArrowheads="1"/>
          </p:cNvPicPr>
          <p:nvPr/>
        </p:nvPicPr>
        <p:blipFill>
          <a:blip r:embed="rId2"/>
          <a:srcRect/>
          <a:stretch>
            <a:fillRect/>
          </a:stretch>
        </p:blipFill>
        <p:spPr bwMode="auto">
          <a:xfrm>
            <a:off x="1117600" y="2133600"/>
            <a:ext cx="2854325" cy="900113"/>
          </a:xfrm>
          <a:prstGeom prst="rect">
            <a:avLst/>
          </a:prstGeom>
          <a:noFill/>
        </p:spPr>
      </p:pic>
      <p:pic>
        <p:nvPicPr>
          <p:cNvPr id="4101" name="Picture 5"/>
          <p:cNvPicPr>
            <a:picLocks noChangeAspect="1" noChangeArrowheads="1"/>
          </p:cNvPicPr>
          <p:nvPr/>
        </p:nvPicPr>
        <p:blipFill>
          <a:blip r:embed="rId3"/>
          <a:srcRect/>
          <a:stretch>
            <a:fillRect/>
          </a:stretch>
        </p:blipFill>
        <p:spPr bwMode="auto">
          <a:xfrm>
            <a:off x="3454400" y="3556000"/>
            <a:ext cx="2908300" cy="809625"/>
          </a:xfrm>
          <a:prstGeom prst="rect">
            <a:avLst/>
          </a:prstGeom>
          <a:noFill/>
        </p:spPr>
      </p:pic>
      <p:pic>
        <p:nvPicPr>
          <p:cNvPr id="4102" name="Picture 6"/>
          <p:cNvPicPr>
            <a:picLocks noChangeAspect="1" noChangeArrowheads="1"/>
          </p:cNvPicPr>
          <p:nvPr/>
        </p:nvPicPr>
        <p:blipFill>
          <a:blip r:embed="rId4"/>
          <a:srcRect/>
          <a:stretch>
            <a:fillRect/>
          </a:stretch>
        </p:blipFill>
        <p:spPr bwMode="auto">
          <a:xfrm>
            <a:off x="6400800" y="4775200"/>
            <a:ext cx="2346325" cy="898525"/>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p:cNvPicPr>
            <a:picLocks noChangeAspect="1" noChangeArrowheads="1"/>
          </p:cNvPicPr>
          <p:nvPr/>
        </p:nvPicPr>
        <p:blipFill>
          <a:blip r:embed="rId2"/>
          <a:srcRect/>
          <a:stretch>
            <a:fillRect/>
          </a:stretch>
        </p:blipFill>
        <p:spPr bwMode="auto">
          <a:xfrm>
            <a:off x="3251200" y="2743200"/>
            <a:ext cx="3971925" cy="119697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241300" y="298450"/>
            <a:ext cx="9656763" cy="922338"/>
          </a:xfrm>
        </p:spPr>
        <p:txBody>
          <a:bodyPr lIns="0" tIns="0" rIns="0" bIns="0" anchor="t"/>
          <a:lstStyle/>
          <a:p>
            <a:pPr>
              <a:lnSpc>
                <a:spcPct val="95000"/>
              </a:lnSpc>
            </a:pPr>
            <a:r>
              <a:rPr lang="en-US" sz="4300">
                <a:solidFill>
                  <a:srgbClr val="FFFFFF"/>
                </a:solidFill>
                <a:latin typeface="Comic Sans MS" pitchFamily="66" charset="0"/>
              </a:rPr>
              <a:t>Scoop.it </a:t>
            </a:r>
          </a:p>
        </p:txBody>
      </p:sp>
      <p:sp>
        <p:nvSpPr>
          <p:cNvPr id="6146" name="Rectangle 2"/>
          <p:cNvSpPr>
            <a:spLocks noGrp="1" noChangeArrowheads="1"/>
          </p:cNvSpPr>
          <p:nvPr>
            <p:ph type="body" idx="1"/>
          </p:nvPr>
        </p:nvSpPr>
        <p:spPr>
          <a:xfrm>
            <a:off x="654050" y="1828800"/>
            <a:ext cx="8816975" cy="5780088"/>
          </a:xfrm>
        </p:spPr>
        <p:txBody>
          <a:bodyPr lIns="0" tIns="0" rIns="0" bIns="0"/>
          <a:lstStyle/>
          <a:p>
            <a:pPr marL="0" indent="0">
              <a:lnSpc>
                <a:spcPct val="95000"/>
              </a:lnSpc>
              <a:spcBef>
                <a:spcPct val="0"/>
              </a:spcBef>
              <a:buFontTx/>
              <a:buNone/>
            </a:pPr>
            <a:r>
              <a:rPr lang="en-US" sz="2700" b="1">
                <a:solidFill>
                  <a:srgbClr val="FFFFFF"/>
                </a:solidFill>
                <a:latin typeface="Comic Sans MS" pitchFamily="66" charset="0"/>
              </a:rPr>
              <a:t>Scoop.it</a:t>
            </a:r>
            <a:r>
              <a:rPr lang="en-US" sz="2700">
                <a:solidFill>
                  <a:srgbClr val="FFFFFF"/>
                </a:solidFill>
                <a:latin typeface="Comic Sans MS" pitchFamily="66" charset="0"/>
              </a:rPr>
              <a:t> est un outil de </a:t>
            </a:r>
            <a:r>
              <a:rPr lang="en-US" sz="2700" b="1">
                <a:solidFill>
                  <a:srgbClr val="FFFFFF"/>
                </a:solidFill>
                <a:latin typeface="Comic Sans MS" pitchFamily="66" charset="0"/>
              </a:rPr>
              <a:t>curation, </a:t>
            </a:r>
            <a:r>
              <a:rPr lang="en-US" sz="2700">
                <a:solidFill>
                  <a:srgbClr val="FFFFFF"/>
                </a:solidFill>
                <a:latin typeface="Comic Sans MS" pitchFamily="66" charset="0"/>
              </a:rPr>
              <a:t>c'est-à-dire qu'il permet d’organiser sa veille en gérant des flux d’informations en ligne.</a:t>
            </a:r>
            <a:endParaRPr lang="en-US"/>
          </a:p>
          <a:p>
            <a:pPr marL="0" indent="0">
              <a:lnSpc>
                <a:spcPct val="95000"/>
              </a:lnSpc>
              <a:spcBef>
                <a:spcPct val="0"/>
              </a:spcBef>
              <a:buFontTx/>
              <a:buNone/>
            </a:pPr>
            <a:r>
              <a:rPr lang="en-US" sz="2700">
                <a:solidFill>
                  <a:srgbClr val="FFFFFF"/>
                </a:solidFill>
                <a:latin typeface="Comic Sans MS" pitchFamily="66" charset="0"/>
              </a:rPr>
              <a:t> </a:t>
            </a:r>
            <a:endParaRPr lang="en-US"/>
          </a:p>
          <a:p>
            <a:pPr marL="0" indent="0">
              <a:lnSpc>
                <a:spcPct val="95000"/>
              </a:lnSpc>
              <a:spcBef>
                <a:spcPct val="0"/>
              </a:spcBef>
              <a:buFontTx/>
              <a:buNone/>
            </a:pPr>
            <a:r>
              <a:rPr lang="en-US" sz="2700">
                <a:solidFill>
                  <a:srgbClr val="FFFFFF"/>
                </a:solidFill>
                <a:latin typeface="Comic Sans MS" pitchFamily="66" charset="0"/>
              </a:rPr>
              <a:t>Les étapes de la curation :</a:t>
            </a:r>
            <a:endParaRPr lang="en-US"/>
          </a:p>
          <a:p>
            <a:pPr marL="0" indent="0">
              <a:lnSpc>
                <a:spcPct val="95000"/>
              </a:lnSpc>
              <a:spcBef>
                <a:spcPct val="0"/>
              </a:spcBef>
              <a:buFontTx/>
              <a:buNone/>
            </a:pPr>
            <a:r>
              <a:rPr lang="en-US" sz="2700">
                <a:solidFill>
                  <a:srgbClr val="FFFFFF"/>
                </a:solidFill>
                <a:latin typeface="Comic Sans MS" pitchFamily="66" charset="0"/>
              </a:rPr>
              <a:t>- collecter </a:t>
            </a:r>
            <a:endParaRPr lang="en-US"/>
          </a:p>
          <a:p>
            <a:pPr marL="0" indent="0">
              <a:lnSpc>
                <a:spcPct val="95000"/>
              </a:lnSpc>
              <a:spcBef>
                <a:spcPct val="0"/>
              </a:spcBef>
              <a:buFontTx/>
              <a:buNone/>
            </a:pPr>
            <a:r>
              <a:rPr lang="en-US" sz="2700">
                <a:solidFill>
                  <a:srgbClr val="FFFFFF"/>
                </a:solidFill>
                <a:latin typeface="Comic Sans MS" pitchFamily="66" charset="0"/>
              </a:rPr>
              <a:t>- sélectionner, trier les sources d’information</a:t>
            </a:r>
            <a:endParaRPr lang="en-US"/>
          </a:p>
          <a:p>
            <a:pPr marL="0" indent="0">
              <a:lnSpc>
                <a:spcPct val="95000"/>
              </a:lnSpc>
              <a:spcBef>
                <a:spcPct val="0"/>
              </a:spcBef>
              <a:buFontTx/>
              <a:buNone/>
            </a:pPr>
            <a:r>
              <a:rPr lang="en-US" sz="2700">
                <a:solidFill>
                  <a:srgbClr val="FFFFFF"/>
                </a:solidFill>
                <a:latin typeface="Comic Sans MS" pitchFamily="66" charset="0"/>
              </a:rPr>
              <a:t>- publier, éditorialiser</a:t>
            </a:r>
            <a:endParaRPr lang="en-US"/>
          </a:p>
          <a:p>
            <a:pPr marL="0" indent="0">
              <a:lnSpc>
                <a:spcPct val="95000"/>
              </a:lnSpc>
              <a:spcBef>
                <a:spcPct val="0"/>
              </a:spcBef>
              <a:buFontTx/>
              <a:buNone/>
            </a:pPr>
            <a:r>
              <a:rPr lang="en-US" sz="2700">
                <a:solidFill>
                  <a:srgbClr val="FFFFFF"/>
                </a:solidFill>
                <a:latin typeface="Comic Sans MS" pitchFamily="66" charset="0"/>
              </a:rPr>
              <a:t>- partager, diffuser</a:t>
            </a:r>
            <a:endParaRPr lang="en-US"/>
          </a:p>
          <a:p>
            <a:pPr marL="0" indent="0">
              <a:lnSpc>
                <a:spcPct val="95000"/>
              </a:lnSpc>
              <a:spcBef>
                <a:spcPct val="0"/>
              </a:spcBef>
              <a:buFontTx/>
              <a:buNone/>
            </a:pPr>
            <a:r>
              <a:rPr lang="en-US" sz="2700">
                <a:solidFill>
                  <a:srgbClr val="FFFFFF"/>
                </a:solidFill>
                <a:latin typeface="Comic Sans MS" pitchFamily="66" charset="0"/>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247650" y="304800"/>
            <a:ext cx="9664700" cy="914400"/>
          </a:xfrm>
        </p:spPr>
        <p:txBody>
          <a:bodyPr lIns="0" tIns="0" rIns="0" bIns="0" anchor="t"/>
          <a:lstStyle/>
          <a:p>
            <a:pPr>
              <a:lnSpc>
                <a:spcPct val="95000"/>
              </a:lnSpc>
            </a:pPr>
            <a:r>
              <a:rPr lang="en-US" sz="4300">
                <a:solidFill>
                  <a:srgbClr val="FFFFFF"/>
                </a:solidFill>
                <a:latin typeface="Comic Sans MS" pitchFamily="66" charset="0"/>
              </a:rPr>
              <a:t>La veille numérique sur un métier</a:t>
            </a:r>
          </a:p>
        </p:txBody>
      </p:sp>
      <p:sp>
        <p:nvSpPr>
          <p:cNvPr id="7170" name="Rectangle 2"/>
          <p:cNvSpPr>
            <a:spLocks noGrp="1" noChangeArrowheads="1"/>
          </p:cNvSpPr>
          <p:nvPr>
            <p:ph type="body" idx="1"/>
          </p:nvPr>
        </p:nvSpPr>
        <p:spPr>
          <a:xfrm>
            <a:off x="349250" y="1727200"/>
            <a:ext cx="9445625" cy="4691063"/>
          </a:xfrm>
        </p:spPr>
        <p:txBody>
          <a:bodyPr lIns="0" tIns="0" rIns="0" bIns="0"/>
          <a:lstStyle/>
          <a:p>
            <a:pPr marL="0" indent="0">
              <a:lnSpc>
                <a:spcPct val="95000"/>
              </a:lnSpc>
              <a:spcBef>
                <a:spcPct val="0"/>
              </a:spcBef>
              <a:buFontTx/>
              <a:buNone/>
            </a:pPr>
            <a:r>
              <a:rPr lang="en-US" sz="2700">
                <a:solidFill>
                  <a:srgbClr val="FFFFFF"/>
                </a:solidFill>
                <a:latin typeface="Comic Sans MS" pitchFamily="66" charset="0"/>
              </a:rPr>
              <a:t>Scoop.it vous aidera à suivre, à partir de sites, de flux RSS, de comptes twitter..., les informations et actualités sur le métier de votre choix. </a:t>
            </a:r>
          </a:p>
          <a:p>
            <a:pPr marL="0" indent="0">
              <a:lnSpc>
                <a:spcPct val="95000"/>
              </a:lnSpc>
              <a:spcBef>
                <a:spcPct val="0"/>
              </a:spcBef>
              <a:buFontTx/>
              <a:buNone/>
            </a:pPr>
            <a:r>
              <a:rPr lang="en-US" sz="2700">
                <a:solidFill>
                  <a:srgbClr val="FFFFFF"/>
                </a:solidFill>
                <a:latin typeface="Comic Sans MS" pitchFamily="66" charset="0"/>
              </a:rPr>
              <a:t>  </a:t>
            </a:r>
            <a:endParaRPr lang="en-US"/>
          </a:p>
          <a:p>
            <a:pPr marL="0" indent="0">
              <a:lnSpc>
                <a:spcPct val="95000"/>
              </a:lnSpc>
              <a:spcBef>
                <a:spcPct val="0"/>
              </a:spcBef>
              <a:buFontTx/>
              <a:buNone/>
            </a:pPr>
            <a:endParaRPr lang="en-US" sz="2700">
              <a:solidFill>
                <a:srgbClr val="FFFFFF"/>
              </a:solidFill>
              <a:latin typeface="Comic Sans MS" pitchFamily="66" charset="0"/>
            </a:endParaRPr>
          </a:p>
          <a:p>
            <a:pPr marL="0" indent="0">
              <a:lnSpc>
                <a:spcPct val="95000"/>
              </a:lnSpc>
              <a:spcBef>
                <a:spcPct val="0"/>
              </a:spcBef>
              <a:buFontTx/>
              <a:buNone/>
            </a:pPr>
            <a:r>
              <a:rPr lang="en-US" sz="2700">
                <a:solidFill>
                  <a:srgbClr val="FFFFFF"/>
                </a:solidFill>
                <a:latin typeface="Comic Sans MS" pitchFamily="66" charset="0"/>
              </a:rPr>
              <a:t>Vous allez pouvoir créer un "Topic" (sujet sur lequel effectuer votre veille), choisir vos sources ou vous laisser guider par les suggestions, et partager votre contenu. </a:t>
            </a:r>
            <a:endParaRPr lang="en-US"/>
          </a:p>
          <a:p>
            <a:pPr marL="0" indent="0">
              <a:lnSpc>
                <a:spcPct val="95000"/>
              </a:lnSpc>
              <a:spcBef>
                <a:spcPct val="0"/>
              </a:spcBef>
              <a:buFontTx/>
              <a:buNone/>
            </a:pPr>
            <a:r>
              <a:rPr lang="en-US" sz="2700">
                <a:solidFill>
                  <a:srgbClr val="FFFFFF"/>
                </a:solidFill>
                <a:latin typeface="Comic Sans MS" pitchFamily="66" charset="0"/>
              </a:rPr>
              <a:t> </a:t>
            </a:r>
            <a:endParaRPr lang="en-US"/>
          </a:p>
          <a:p>
            <a:pPr marL="0" indent="0">
              <a:lnSpc>
                <a:spcPct val="95000"/>
              </a:lnSpc>
              <a:spcBef>
                <a:spcPct val="0"/>
              </a:spcBef>
              <a:buFontTx/>
              <a:buNone/>
            </a:pPr>
            <a:r>
              <a:rPr lang="en-US" sz="2700">
                <a:solidFill>
                  <a:srgbClr val="FFFFFF"/>
                </a:solidFill>
                <a:latin typeface="Comic Sans MS" pitchFamily="66" charset="0"/>
              </a:rPr>
              <a:t>Ici, en l'occurence, votre "Topic" sera un métier.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247650" y="812800"/>
            <a:ext cx="9659938" cy="1498600"/>
          </a:xfrm>
        </p:spPr>
        <p:txBody>
          <a:bodyPr lIns="0" tIns="0" rIns="0" bIns="0" anchor="t"/>
          <a:lstStyle/>
          <a:p>
            <a:pPr algn="l">
              <a:lnSpc>
                <a:spcPct val="95000"/>
              </a:lnSpc>
            </a:pPr>
            <a:r>
              <a:rPr lang="en-US" sz="4300">
                <a:solidFill>
                  <a:srgbClr val="FFFFFF"/>
                </a:solidFill>
                <a:latin typeface="Comic Sans MS" pitchFamily="66" charset="0"/>
              </a:rPr>
              <a:t>un exemple de topic:</a:t>
            </a:r>
            <a:r>
              <a:rPr lang="en-US"/>
              <a:t/>
            </a:r>
            <a:br>
              <a:rPr lang="en-US"/>
            </a:br>
            <a:endParaRPr lang="en-US" sz="4300">
              <a:solidFill>
                <a:srgbClr val="FFFFFF"/>
              </a:solidFill>
              <a:latin typeface="Comic Sans MS" pitchFamily="66" charset="0"/>
            </a:endParaRPr>
          </a:p>
        </p:txBody>
      </p:sp>
      <p:sp>
        <p:nvSpPr>
          <p:cNvPr id="8196" name="Text Box 4"/>
          <p:cNvSpPr txBox="1">
            <a:spLocks noChangeArrowheads="1"/>
          </p:cNvSpPr>
          <p:nvPr/>
        </p:nvSpPr>
        <p:spPr bwMode="auto">
          <a:xfrm>
            <a:off x="857250" y="2641600"/>
            <a:ext cx="8416925" cy="2222500"/>
          </a:xfrm>
          <a:prstGeom prst="rect">
            <a:avLst/>
          </a:prstGeom>
          <a:noFill/>
          <a:ln w="9525">
            <a:noFill/>
            <a:miter lim="800000"/>
            <a:headEnd/>
            <a:tailEnd/>
          </a:ln>
          <a:effectLst/>
        </p:spPr>
        <p:txBody>
          <a:bodyPr lIns="0" tIns="0" rIns="0" bIns="0">
            <a:spAutoFit/>
          </a:bodyPr>
          <a:lstStyle/>
          <a:p>
            <a:pPr>
              <a:lnSpc>
                <a:spcPct val="95000"/>
              </a:lnSpc>
            </a:pPr>
            <a:r>
              <a:rPr lang="en-US" sz="2700" u="sng">
                <a:solidFill>
                  <a:srgbClr val="DDDDDD"/>
                </a:solidFill>
                <a:latin typeface="Comic Sans MS" pitchFamily="66" charset="0"/>
                <a:hlinkClick r:id="rId2"/>
              </a:rPr>
              <a:t>http://www.scoop.it/t/le-metier-de-professeur-documentaliste</a:t>
            </a:r>
            <a:endParaRPr lang="en-US" sz="2700" u="sng">
              <a:solidFill>
                <a:srgbClr val="DDDDDD"/>
              </a:solidFill>
              <a:latin typeface="Comic Sans MS" pitchFamily="66"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755650" y="788988"/>
            <a:ext cx="8613775" cy="965200"/>
          </a:xfrm>
        </p:spPr>
        <p:txBody>
          <a:bodyPr lIns="0" tIns="0" rIns="0" bIns="0" anchor="t"/>
          <a:lstStyle/>
          <a:p>
            <a:pPr algn="l">
              <a:lnSpc>
                <a:spcPct val="95000"/>
              </a:lnSpc>
            </a:pPr>
            <a:r>
              <a:rPr lang="en-US" sz="4300">
                <a:solidFill>
                  <a:srgbClr val="FFFFFF"/>
                </a:solidFill>
                <a:latin typeface="Comic Sans MS" pitchFamily="66" charset="0"/>
              </a:rPr>
              <a:t>A votre tour de créer un topic !</a:t>
            </a:r>
          </a:p>
        </p:txBody>
      </p:sp>
      <p:sp>
        <p:nvSpPr>
          <p:cNvPr id="9218" name="Rectangle 2"/>
          <p:cNvSpPr>
            <a:spLocks noGrp="1" noChangeArrowheads="1"/>
          </p:cNvSpPr>
          <p:nvPr>
            <p:ph type="body" idx="1"/>
          </p:nvPr>
        </p:nvSpPr>
        <p:spPr>
          <a:xfrm>
            <a:off x="1162050" y="2641600"/>
            <a:ext cx="8734425" cy="4662488"/>
          </a:xfrm>
        </p:spPr>
        <p:txBody>
          <a:bodyPr lIns="0" tIns="0" rIns="0" bIns="0"/>
          <a:lstStyle/>
          <a:p>
            <a:pPr marL="0" indent="0">
              <a:lnSpc>
                <a:spcPct val="95000"/>
              </a:lnSpc>
              <a:spcBef>
                <a:spcPct val="0"/>
              </a:spcBef>
              <a:buFontTx/>
              <a:buNone/>
            </a:pPr>
            <a:r>
              <a:rPr lang="en-US" sz="2700">
                <a:solidFill>
                  <a:srgbClr val="FFFFFF"/>
                </a:solidFill>
                <a:latin typeface="Comic Sans MS" pitchFamily="66" charset="0"/>
              </a:rPr>
              <a:t>Tutoriel dans le dossier de la classe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236538" y="293688"/>
            <a:ext cx="9666287" cy="906462"/>
          </a:xfrm>
        </p:spPr>
        <p:txBody>
          <a:bodyPr lIns="0" tIns="0" rIns="0" bIns="0" anchor="t"/>
          <a:lstStyle/>
          <a:p>
            <a:pPr>
              <a:lnSpc>
                <a:spcPct val="95000"/>
              </a:lnSpc>
            </a:pPr>
            <a:r>
              <a:rPr lang="en-US" sz="4300">
                <a:solidFill>
                  <a:srgbClr val="FFFFFF"/>
                </a:solidFill>
                <a:latin typeface="Arial" pitchFamily="34" charset="0"/>
              </a:rPr>
              <a:t>Créer un compte Scoop.it</a:t>
            </a:r>
          </a:p>
        </p:txBody>
      </p:sp>
      <p:sp>
        <p:nvSpPr>
          <p:cNvPr id="10242" name="Rectangle 2"/>
          <p:cNvSpPr>
            <a:spLocks noGrp="1" noChangeArrowheads="1"/>
          </p:cNvSpPr>
          <p:nvPr>
            <p:ph type="body" idx="1"/>
          </p:nvPr>
        </p:nvSpPr>
        <p:spPr>
          <a:xfrm>
            <a:off x="215900" y="1422400"/>
            <a:ext cx="9696450" cy="5856288"/>
          </a:xfrm>
        </p:spPr>
        <p:txBody>
          <a:bodyPr lIns="0" tIns="0" rIns="0" bIns="0"/>
          <a:lstStyle/>
          <a:p>
            <a:pPr marL="0" indent="0">
              <a:lnSpc>
                <a:spcPct val="95000"/>
              </a:lnSpc>
              <a:spcBef>
                <a:spcPct val="0"/>
              </a:spcBef>
              <a:buFontTx/>
              <a:buNone/>
            </a:pPr>
            <a:r>
              <a:rPr lang="en-US" sz="2700">
                <a:solidFill>
                  <a:srgbClr val="FFFFFF"/>
                </a:solidFill>
                <a:latin typeface="Comic Sans MS" pitchFamily="66" charset="0"/>
              </a:rPr>
              <a:t>  </a:t>
            </a:r>
            <a:endParaRPr lang="en-US"/>
          </a:p>
          <a:p>
            <a:pPr marL="0" indent="0">
              <a:lnSpc>
                <a:spcPct val="95000"/>
              </a:lnSpc>
              <a:spcBef>
                <a:spcPct val="0"/>
              </a:spcBef>
              <a:buFontTx/>
              <a:buNone/>
            </a:pPr>
            <a:r>
              <a:rPr lang="en-US" sz="2700">
                <a:solidFill>
                  <a:srgbClr val="FFFFFF"/>
                </a:solidFill>
                <a:latin typeface="Comic Sans MS" pitchFamily="66" charset="0"/>
              </a:rPr>
              <a:t>Sur la page d’accueil, cliquer sur  </a:t>
            </a:r>
            <a:endParaRPr lang="en-US"/>
          </a:p>
          <a:p>
            <a:pPr marL="0" indent="0">
              <a:lnSpc>
                <a:spcPct val="95000"/>
              </a:lnSpc>
              <a:spcBef>
                <a:spcPct val="0"/>
              </a:spcBef>
              <a:buFontTx/>
              <a:buNone/>
            </a:pPr>
            <a:r>
              <a:rPr lang="en-US" sz="2700">
                <a:solidFill>
                  <a:srgbClr val="FFFFFF"/>
                </a:solidFill>
                <a:latin typeface="Comic Sans MS" pitchFamily="66" charset="0"/>
              </a:rPr>
              <a:t>(s’inscrire gratuitement) et choisir la formule gratuite. </a:t>
            </a:r>
            <a:endParaRPr lang="en-US"/>
          </a:p>
          <a:p>
            <a:pPr marL="0" indent="0">
              <a:lnSpc>
                <a:spcPct val="95000"/>
              </a:lnSpc>
              <a:spcBef>
                <a:spcPct val="0"/>
              </a:spcBef>
              <a:buFontTx/>
              <a:buNone/>
            </a:pPr>
            <a:r>
              <a:rPr lang="en-US" sz="2700">
                <a:solidFill>
                  <a:srgbClr val="FFFFFF"/>
                </a:solidFill>
                <a:latin typeface="Comic Sans MS" pitchFamily="66" charset="0"/>
              </a:rPr>
              <a:t> </a:t>
            </a:r>
            <a:endParaRPr lang="en-US"/>
          </a:p>
          <a:p>
            <a:pPr marL="0" indent="0">
              <a:lnSpc>
                <a:spcPct val="95000"/>
              </a:lnSpc>
              <a:spcBef>
                <a:spcPct val="0"/>
              </a:spcBef>
              <a:buFontTx/>
              <a:buNone/>
            </a:pPr>
            <a:r>
              <a:rPr lang="en-US" sz="2700">
                <a:solidFill>
                  <a:srgbClr val="FFFFFF"/>
                </a:solidFill>
                <a:latin typeface="Comic Sans MS" pitchFamily="66" charset="0"/>
              </a:rPr>
              <a:t>- Inscrire : nom, prénom, adresse mail</a:t>
            </a:r>
            <a:endParaRPr lang="en-US"/>
          </a:p>
          <a:p>
            <a:pPr marL="0" indent="0">
              <a:lnSpc>
                <a:spcPct val="95000"/>
              </a:lnSpc>
              <a:spcBef>
                <a:spcPct val="0"/>
              </a:spcBef>
              <a:buFontTx/>
              <a:buNone/>
            </a:pPr>
            <a:r>
              <a:rPr lang="en-US" sz="2700">
                <a:solidFill>
                  <a:srgbClr val="FFFFFF"/>
                </a:solidFill>
                <a:latin typeface="Comic Sans MS" pitchFamily="66" charset="0"/>
              </a:rPr>
              <a:t>- Choisir un mot de passe </a:t>
            </a:r>
            <a:endParaRPr lang="en-US"/>
          </a:p>
          <a:p>
            <a:pPr marL="0" indent="0">
              <a:lnSpc>
                <a:spcPct val="95000"/>
              </a:lnSpc>
              <a:spcBef>
                <a:spcPct val="0"/>
              </a:spcBef>
              <a:buFontTx/>
              <a:buNone/>
            </a:pPr>
            <a:r>
              <a:rPr lang="en-US" sz="2700">
                <a:solidFill>
                  <a:srgbClr val="FFFFFF"/>
                </a:solidFill>
                <a:latin typeface="Comic Sans MS" pitchFamily="66" charset="0"/>
              </a:rPr>
              <a:t> </a:t>
            </a:r>
            <a:endParaRPr lang="en-US"/>
          </a:p>
          <a:p>
            <a:pPr marL="0" indent="0">
              <a:lnSpc>
                <a:spcPct val="95000"/>
              </a:lnSpc>
              <a:spcBef>
                <a:spcPct val="0"/>
              </a:spcBef>
              <a:buFontTx/>
              <a:buNone/>
            </a:pPr>
            <a:r>
              <a:rPr lang="en-US" sz="2700">
                <a:solidFill>
                  <a:srgbClr val="FFFFFF"/>
                </a:solidFill>
                <a:latin typeface="Comic Sans MS" pitchFamily="66" charset="0"/>
              </a:rPr>
              <a:t>Confirmer l’inscription sur boîte mail personnelle. </a:t>
            </a:r>
          </a:p>
        </p:txBody>
      </p:sp>
      <p:pic>
        <p:nvPicPr>
          <p:cNvPr id="10244" name="Picture 4"/>
          <p:cNvPicPr>
            <a:picLocks noChangeAspect="1" noChangeArrowheads="1"/>
          </p:cNvPicPr>
          <p:nvPr/>
        </p:nvPicPr>
        <p:blipFill>
          <a:blip r:embed="rId3"/>
          <a:srcRect/>
          <a:stretch>
            <a:fillRect/>
          </a:stretch>
        </p:blipFill>
        <p:spPr bwMode="auto">
          <a:xfrm>
            <a:off x="5508628" y="1666860"/>
            <a:ext cx="2438400" cy="546100"/>
          </a:xfrm>
          <a:prstGeom prst="rect">
            <a:avLst/>
          </a:prstGeom>
          <a:noFill/>
        </p:spPr>
      </p:pic>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618</TotalTime>
  <Words>313</Words>
  <Application>Microsoft PowerPoint</Application>
  <PresentationFormat>Personnalisé</PresentationFormat>
  <Paragraphs>102</Paragraphs>
  <Slides>18</Slides>
  <Notes>2</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18</vt:i4>
      </vt:variant>
    </vt:vector>
  </HeadingPairs>
  <TitlesOfParts>
    <vt:vector size="24" baseType="lpstr">
      <vt:lpstr>Times New Roman</vt:lpstr>
      <vt:lpstr>Comic Sans MS</vt:lpstr>
      <vt:lpstr>Times New Roman</vt:lpstr>
      <vt:lpstr>Arial</vt:lpstr>
      <vt:lpstr>"Times New Roman"</vt:lpstr>
      <vt:lpstr>Default Design</vt:lpstr>
      <vt:lpstr>Diapositive 1</vt:lpstr>
      <vt:lpstr>Une veille, pour quoi faire ?</vt:lpstr>
      <vt:lpstr>Quelques outils de veille :</vt:lpstr>
      <vt:lpstr>Diapositive 4</vt:lpstr>
      <vt:lpstr>Scoop.it </vt:lpstr>
      <vt:lpstr>La veille numérique sur un métier</vt:lpstr>
      <vt:lpstr>un exemple de topic: </vt:lpstr>
      <vt:lpstr>A votre tour de créer un topic !</vt:lpstr>
      <vt:lpstr>Créer un compte Scoop.it</vt:lpstr>
      <vt:lpstr>Créer un topic</vt:lpstr>
      <vt:lpstr>Quelles sources d'information ?</vt:lpstr>
      <vt:lpstr>Ajouter un site suggéré</vt:lpstr>
      <vt:lpstr>Ajouter un site, un blog</vt:lpstr>
      <vt:lpstr>Ajouter un flux RSS</vt:lpstr>
      <vt:lpstr>Suivre d'autres Topics</vt:lpstr>
      <vt:lpstr>Ajouter des informations contenues dans d'autres Topics</vt:lpstr>
      <vt:lpstr>Organiser la structure de son Topic</vt:lpstr>
      <vt:lpstr>Créer des rubriques dans son Topic</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Google</dc:creator>
  <cp:lastModifiedBy>Nath</cp:lastModifiedBy>
  <cp:revision>8</cp:revision>
  <dcterms:created xsi:type="dcterms:W3CDTF">2004-05-06T09:28:21Z</dcterms:created>
  <dcterms:modified xsi:type="dcterms:W3CDTF">2012-05-18T14:38:41Z</dcterms:modified>
</cp:coreProperties>
</file>