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0160000" cy="7620000"/>
  <p:notesSz cx="7620000" cy="10160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52" y="-90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0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14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est-ce que tu es là ?</a:t>
            </a:r>
          </a:p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0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0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14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 !! tu me reçois?</a:t>
            </a:r>
          </a:p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ctrTitle"/>
          </p:nvPr>
        </p:nvSpPr>
        <p:spPr>
          <a:xfrm>
            <a:off x="914400" y="3048000"/>
            <a:ext cx="8331200" cy="1219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algn="ctr">
              <a:buClr>
                <a:srgbClr val="FFFFFF"/>
              </a:buClr>
              <a:buSzPct val="100000"/>
              <a:buFont typeface="Comic Sans MS"/>
              <a:defRPr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02399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550400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538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04800" y="6705600"/>
            <a:ext cx="9550400" cy="60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algn="ctr">
              <a:buClr>
                <a:srgbClr val="FFFFFF"/>
              </a:buClr>
              <a:buSzPct val="100000"/>
              <a:buFont typeface="Comic Sans MS"/>
              <a:defRPr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op.it/t/veille-culturelle-besancon-et-grand-besanco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op.it/subscribe?&amp;token=&amp;sn=&amp;showForm=tru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006670" y="1921750"/>
            <a:ext cx="8002799" cy="35118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Mettre en place une stratégie de veille numérique </a:t>
            </a:r>
            <a:r>
              <a:rPr lang="en-US" sz="4800"/>
              <a:t>avec Scoop.it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500" cy="91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-US"/>
              <a:t>Installer le bookmarklet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04800" y="1322175"/>
            <a:ext cx="9550500" cy="2030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-228600" algn="just" rtl="0">
              <a:lnSpc>
                <a:spcPct val="115000"/>
              </a:lnSpc>
              <a:buClr>
                <a:srgbClr val="000000"/>
              </a:buClr>
              <a:buSzPct val="40740"/>
              <a:buFont typeface="Arial"/>
              <a:buNone/>
            </a:pPr>
            <a:r>
              <a:rPr lang="en-US"/>
              <a:t>  Installez le bouton Scoop.it! dans la barre perso de votre navigateur (tout simplement par un glisser-déposer) pour vous permettre de capturer facilement les pages web qui vous intéressent dans votre topic.</a:t>
            </a:r>
          </a:p>
          <a:p>
            <a:endParaRPr/>
          </a:p>
        </p:txBody>
      </p:sp>
      <p:sp>
        <p:nvSpPr>
          <p:cNvPr id="74" name="Shape 74"/>
          <p:cNvSpPr/>
          <p:nvPr/>
        </p:nvSpPr>
        <p:spPr>
          <a:xfrm>
            <a:off x="516150" y="3352575"/>
            <a:ext cx="6303198" cy="375749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5" name="Shape 75"/>
          <p:cNvSpPr txBox="1"/>
          <p:nvPr/>
        </p:nvSpPr>
        <p:spPr>
          <a:xfrm>
            <a:off x="6960700" y="3567100"/>
            <a:ext cx="2810700" cy="3106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-228600" algn="just" rtl="0">
              <a:lnSpc>
                <a:spcPct val="115000"/>
              </a:lnSpc>
              <a:buNone/>
            </a:pPr>
            <a:r>
              <a:rPr lang="en-US" sz="1100"/>
              <a:t>Ø</a:t>
            </a:r>
            <a:r>
              <a:rPr lang="en-US" sz="1100">
                <a:solidFill>
                  <a:schemeClr val="lt1"/>
                </a:solidFill>
              </a:rPr>
              <a:t>  </a:t>
            </a:r>
            <a:r>
              <a:rPr lang="en-US" sz="2400">
                <a:solidFill>
                  <a:schemeClr val="lt1"/>
                </a:solidFill>
              </a:rPr>
              <a:t>Puis cliquez sur le bouton</a:t>
            </a:r>
            <a:r>
              <a:rPr lang="en-US" sz="2400" b="1">
                <a:solidFill>
                  <a:schemeClr val="lt1"/>
                </a:solidFill>
              </a:rPr>
              <a:t> </a:t>
            </a:r>
          </a:p>
          <a:p>
            <a:pPr lvl="0" indent="-228600" algn="just" rtl="0">
              <a:lnSpc>
                <a:spcPct val="115000"/>
              </a:lnSpc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 b="1">
                <a:solidFill>
                  <a:schemeClr val="lt1"/>
                </a:solidFill>
              </a:rPr>
              <a:t> « Start curating » </a:t>
            </a:r>
            <a:r>
              <a:rPr lang="en-US" sz="2400">
                <a:solidFill>
                  <a:schemeClr val="lt1"/>
                </a:solidFill>
              </a:rPr>
              <a:t>(</a:t>
            </a:r>
            <a:r>
              <a:rPr lang="en-US" sz="2400" i="1">
                <a:solidFill>
                  <a:schemeClr val="lt1"/>
                </a:solidFill>
              </a:rPr>
              <a:t>commencez à faire de la curation)</a:t>
            </a:r>
            <a:r>
              <a:rPr lang="en-US" sz="2400">
                <a:solidFill>
                  <a:schemeClr val="lt1"/>
                </a:solidFill>
              </a:rPr>
              <a:t>.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812800" y="406400"/>
            <a:ext cx="9046724" cy="9932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Quelles sources d'information ?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13125" y="2844775"/>
            <a:ext cx="9105000" cy="23238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 sites </a:t>
            </a:r>
            <a:r>
              <a:rPr lang="en-US"/>
              <a:t>suggérés :          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 sites, blogs ajoutés manuellement </a:t>
            </a:r>
            <a:r>
              <a:rPr lang="en-US"/>
              <a:t>: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 flux RSS, twitter : 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 autres topics (</a:t>
            </a:r>
            <a:r>
              <a:rPr lang="en-US"/>
              <a:t>“followed topics”) :</a:t>
            </a:r>
          </a:p>
          <a:p>
            <a:endParaRPr/>
          </a:p>
          <a:p>
            <a:endParaRPr/>
          </a:p>
        </p:txBody>
      </p:sp>
      <p:sp>
        <p:nvSpPr>
          <p:cNvPr id="82" name="Shape 82"/>
          <p:cNvSpPr/>
          <p:nvPr/>
        </p:nvSpPr>
        <p:spPr>
          <a:xfrm>
            <a:off x="3552575" y="2803200"/>
            <a:ext cx="1247450" cy="4762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3" name="Shape 83"/>
          <p:cNvSpPr/>
          <p:nvPr/>
        </p:nvSpPr>
        <p:spPr>
          <a:xfrm>
            <a:off x="6733027" y="3203250"/>
            <a:ext cx="1247449" cy="47624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84" name="Shape 84"/>
          <p:cNvSpPr/>
          <p:nvPr/>
        </p:nvSpPr>
        <p:spPr>
          <a:xfrm>
            <a:off x="4074028" y="3736100"/>
            <a:ext cx="1338724" cy="40742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85" name="Shape 85"/>
          <p:cNvSpPr/>
          <p:nvPr/>
        </p:nvSpPr>
        <p:spPr>
          <a:xfrm>
            <a:off x="6481937" y="4086925"/>
            <a:ext cx="1838325" cy="47625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Ajouter un site </a:t>
            </a:r>
            <a:r>
              <a:rPr lang="en-US"/>
              <a:t>manuellement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239549" y="1295400"/>
            <a:ext cx="9757199" cy="11312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/>
              <a:t>C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liquer sur le bouton</a:t>
            </a:r>
            <a:r>
              <a:rPr lang="en-US"/>
              <a:t>                   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</a:t>
            </a:r>
            <a:r>
              <a:rPr lang="en-US"/>
              <a:t>uis entrer l’adresse URL :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92" name="Shape 92"/>
          <p:cNvSpPr/>
          <p:nvPr/>
        </p:nvSpPr>
        <p:spPr>
          <a:xfrm>
            <a:off x="3879755" y="1295400"/>
            <a:ext cx="1429599" cy="56422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93" name="Shape 93"/>
          <p:cNvSpPr/>
          <p:nvPr/>
        </p:nvSpPr>
        <p:spPr>
          <a:xfrm>
            <a:off x="2592700" y="2061500"/>
            <a:ext cx="4838700" cy="22288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94" name="Shape 94"/>
          <p:cNvSpPr txBox="1"/>
          <p:nvPr/>
        </p:nvSpPr>
        <p:spPr>
          <a:xfrm>
            <a:off x="413275" y="4574275"/>
            <a:ext cx="9086100" cy="1476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just"/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Vous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pouvez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aussi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publier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un scoop sans le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rattacher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à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une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URL </a:t>
            </a:r>
            <a:r>
              <a:rPr lang="en-US" sz="2600" dirty="0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(par </a:t>
            </a:r>
            <a:r>
              <a:rPr lang="en-US" sz="2600" dirty="0" err="1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exemple</a:t>
            </a:r>
            <a:r>
              <a:rPr lang="en-US" sz="2600" dirty="0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600" dirty="0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pour </a:t>
            </a:r>
            <a:r>
              <a:rPr lang="en-US" sz="2600" dirty="0" err="1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présenter</a:t>
            </a:r>
            <a:r>
              <a:rPr lang="en-US" sz="2600" dirty="0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600" dirty="0" err="1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votre</a:t>
            </a:r>
            <a:r>
              <a:rPr lang="en-US" sz="2600" dirty="0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Topic) en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cliquant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sur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600" u="sng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Or click here to add a new scoop without a </a:t>
            </a:r>
            <a:r>
              <a:rPr lang="en-US" sz="2600" u="sng" dirty="0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URL</a:t>
            </a:r>
            <a:endParaRPr lang="en-US" sz="2600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Ajouter un site</a:t>
            </a:r>
            <a:r>
              <a:rPr lang="en-US"/>
              <a:t> manuellement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266446" y="1204875"/>
            <a:ext cx="4964100" cy="5915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buNone/>
            </a:pPr>
            <a:r>
              <a:rPr lang="en-US"/>
              <a:t>Après avoir copié l’URL du site, c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liquez sur         pour ajouter un descriptif et sur     </a:t>
            </a:r>
            <a:r>
              <a:rPr lang="en-US"/>
              <a:t>                   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o       pour l'ajouter à votre Topic.</a:t>
            </a:r>
          </a:p>
          <a:p>
            <a:endParaRPr/>
          </a:p>
          <a:p>
            <a:pPr marL="0" lvl="0" indent="0" algn="just" rtl="0">
              <a:lnSpc>
                <a:spcPct val="100000"/>
              </a:lnSpc>
              <a:buNone/>
            </a:pPr>
            <a:r>
              <a:rPr lang="en-US"/>
              <a:t>Dans “Advanced options”, vous pouvez :</a:t>
            </a:r>
          </a:p>
          <a:p>
            <a:endParaRPr/>
          </a:p>
          <a:p>
            <a:pPr marL="0" lvl="0" indent="0" algn="just" rtl="0">
              <a:lnSpc>
                <a:spcPct val="100000"/>
              </a:lnSpc>
              <a:buNone/>
            </a:pPr>
            <a:r>
              <a:rPr lang="en-US"/>
              <a:t>-indiquer une date de fin de validité pour le scoop</a:t>
            </a:r>
          </a:p>
          <a:p>
            <a:pPr marL="0" lvl="0" indent="0" algn="just" rtl="0">
              <a:lnSpc>
                <a:spcPct val="100000"/>
              </a:lnSpc>
              <a:buNone/>
            </a:pPr>
            <a:r>
              <a:rPr lang="en-US"/>
              <a:t>- entrer un mot-clé pour le classer dans une rubrique (Tag.it!)</a:t>
            </a:r>
          </a:p>
        </p:txBody>
      </p:sp>
      <p:sp>
        <p:nvSpPr>
          <p:cNvPr id="101" name="Shape 101"/>
          <p:cNvSpPr/>
          <p:nvPr/>
        </p:nvSpPr>
        <p:spPr>
          <a:xfrm>
            <a:off x="5547850" y="1081275"/>
            <a:ext cx="4058024" cy="628857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02" name="Shape 102"/>
          <p:cNvSpPr/>
          <p:nvPr/>
        </p:nvSpPr>
        <p:spPr>
          <a:xfrm>
            <a:off x="3563400" y="1732800"/>
            <a:ext cx="419100" cy="3048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03" name="Shape 103"/>
          <p:cNvSpPr/>
          <p:nvPr/>
        </p:nvSpPr>
        <p:spPr>
          <a:xfrm>
            <a:off x="304787" y="2570650"/>
            <a:ext cx="771525" cy="3048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Créer des rubriques dans son Topic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76737" y="1470950"/>
            <a:ext cx="9206399" cy="26175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marR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Grâce aux « </a:t>
            </a:r>
            <a:r>
              <a:rPr lang="en-US" sz="2666" b="1" i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Tags</a:t>
            </a:r>
            <a:r>
              <a:rPr lang="en-US" sz="2666" i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» vous avez la possibilité d’organiser vos Posts en rubriques. Il suffit alors d’aller dans le menu </a:t>
            </a:r>
            <a:r>
              <a:rPr lang="en-US"/>
              <a:t>"</a:t>
            </a:r>
            <a:r>
              <a:rPr lang="en-US" i="1"/>
              <a:t>Find</a:t>
            </a:r>
            <a:r>
              <a:rPr lang="en-US"/>
              <a:t>"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votre Topic où l’on vous propose vos Posts classés dans les différentes rubriques que vous avez créées selon les mots-clés (Tags) attribués :</a:t>
            </a:r>
          </a:p>
        </p:txBody>
      </p:sp>
      <p:sp>
        <p:nvSpPr>
          <p:cNvPr id="110" name="Shape 110"/>
          <p:cNvSpPr/>
          <p:nvPr/>
        </p:nvSpPr>
        <p:spPr>
          <a:xfrm>
            <a:off x="3613150" y="3631925"/>
            <a:ext cx="3009900" cy="37528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500" cy="91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-US"/>
              <a:t>Ajouter un site suggéré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04750" y="1282525"/>
            <a:ext cx="5491500" cy="5308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buNone/>
            </a:pPr>
            <a:r>
              <a:rPr lang="en-US" sz="2600"/>
              <a:t>Il suffit de cliquer sur le bouton  </a:t>
            </a:r>
            <a:r>
              <a:rPr lang="en-US" sz="2600">
                <a:solidFill>
                  <a:srgbClr val="FFFFFF"/>
                </a:solidFill>
              </a:rPr>
              <a:t>                                                                 p       </a:t>
            </a:r>
            <a:r>
              <a:rPr lang="en-US" sz="2600"/>
              <a:t> </a:t>
            </a:r>
            <a:r>
              <a:rPr lang="en-US" sz="2600">
                <a:solidFill>
                  <a:srgbClr val="FFFFFF"/>
                </a:solidFill>
              </a:rPr>
              <a:t> pour voir s</a:t>
            </a:r>
            <a:r>
              <a:rPr lang="en-US" sz="2600"/>
              <a:t>’afficher la liste des pages suggérées et de cliquer sur            pour les publier dans son topic. </a:t>
            </a:r>
          </a:p>
          <a:p>
            <a:endParaRPr/>
          </a:p>
          <a:p>
            <a:endParaRPr/>
          </a:p>
          <a:p>
            <a:endParaRPr/>
          </a:p>
          <a:p>
            <a:pPr lvl="0" algn="just" rtl="0">
              <a:buNone/>
            </a:pPr>
            <a:r>
              <a:rPr lang="en-US" sz="2600"/>
              <a:t>Pour supprimer une suggestion :        </a:t>
            </a:r>
          </a:p>
          <a:p>
            <a:endParaRPr/>
          </a:p>
          <a:p>
            <a:endParaRPr/>
          </a:p>
          <a:p>
            <a:pPr algn="just">
              <a:buNone/>
            </a:pPr>
            <a:r>
              <a:rPr lang="en-US" sz="2600"/>
              <a:t>Pour supprimer toute la page de suggestions :                                                                   </a:t>
            </a:r>
          </a:p>
        </p:txBody>
      </p:sp>
      <p:sp>
        <p:nvSpPr>
          <p:cNvPr id="117" name="Shape 117"/>
          <p:cNvSpPr/>
          <p:nvPr/>
        </p:nvSpPr>
        <p:spPr>
          <a:xfrm>
            <a:off x="1131375" y="2598650"/>
            <a:ext cx="1111150" cy="42914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18" name="Shape 118"/>
          <p:cNvSpPr txBox="1"/>
          <p:nvPr/>
        </p:nvSpPr>
        <p:spPr>
          <a:xfrm>
            <a:off x="429383" y="6591464"/>
            <a:ext cx="7592700" cy="6399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361425" y="1786025"/>
            <a:ext cx="1111149" cy="42914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20" name="Shape 120"/>
          <p:cNvSpPr/>
          <p:nvPr/>
        </p:nvSpPr>
        <p:spPr>
          <a:xfrm>
            <a:off x="5943625" y="1282522"/>
            <a:ext cx="3752850" cy="50769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121" name="Shape 121"/>
          <p:cNvSpPr/>
          <p:nvPr/>
        </p:nvSpPr>
        <p:spPr>
          <a:xfrm>
            <a:off x="5398800" y="4612950"/>
            <a:ext cx="454074" cy="42915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122" name="Shape 122"/>
          <p:cNvSpPr/>
          <p:nvPr/>
        </p:nvSpPr>
        <p:spPr>
          <a:xfrm>
            <a:off x="2705187" y="6227800"/>
            <a:ext cx="904875" cy="30480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1290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Ajouter un flux RSS, un compte Twitter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304800" y="1689700"/>
            <a:ext cx="9503700" cy="25380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algn="just" rtl="0">
              <a:buNone/>
            </a:pPr>
            <a:r>
              <a:rPr lang="en-US"/>
              <a:t>Dans les Suggestions de votre Topic, cliquer sur         </a:t>
            </a:r>
          </a:p>
          <a:p>
            <a:pPr lvl="0" algn="just" rtl="0">
              <a:buNone/>
            </a:pPr>
            <a:r>
              <a:rPr lang="en-US"/>
              <a:t>            puis sur </a:t>
            </a:r>
            <a:r>
              <a:rPr lang="en-US" sz="2666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« Advanced options »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(</a:t>
            </a:r>
            <a:r>
              <a:rPr lang="en-US" sz="2666" i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options avancées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). </a:t>
            </a:r>
            <a:r>
              <a:rPr lang="en-US"/>
              <a:t>V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ous </a:t>
            </a:r>
            <a:r>
              <a:rPr lang="en-US"/>
              <a:t>pouvez ici ajouter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manuellement un fil RSS, un utilisateur de Twitter (par copier/coller)</a:t>
            </a:r>
            <a:r>
              <a:rPr lang="en-US"/>
              <a:t>.</a:t>
            </a:r>
          </a:p>
        </p:txBody>
      </p:sp>
      <p:sp>
        <p:nvSpPr>
          <p:cNvPr id="129" name="Shape 129"/>
          <p:cNvSpPr/>
          <p:nvPr/>
        </p:nvSpPr>
        <p:spPr>
          <a:xfrm>
            <a:off x="373637" y="2197025"/>
            <a:ext cx="1038225" cy="3048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30" name="Shape 130"/>
          <p:cNvSpPr/>
          <p:nvPr/>
        </p:nvSpPr>
        <p:spPr>
          <a:xfrm>
            <a:off x="208200" y="3706800"/>
            <a:ext cx="9723301" cy="341504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Suivre d'autres Topics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33625" y="1195250"/>
            <a:ext cx="9569099" cy="14124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2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Dans l</a:t>
            </a:r>
            <a:r>
              <a:rPr lang="en-US" sz="2600"/>
              <a:t>a zone de recherche en haut de l'écran</a:t>
            </a:r>
            <a:r>
              <a:rPr lang="en-US" sz="2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on peut faire une recherche par mots-clés pour trouver </a:t>
            </a:r>
            <a:r>
              <a:rPr lang="en-US" sz="2600"/>
              <a:t>d</a:t>
            </a:r>
            <a:r>
              <a:rPr lang="en-US" sz="2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es Topics qui nous intéressent.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237150" y="5781950"/>
            <a:ext cx="9563100" cy="14696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just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On peut alors consulter les Topics proposés et cliquer sur le bouton                                du Topic pour s'y abonner et recevoir comme suggestions les scoops qui y sont publiés.</a:t>
            </a:r>
          </a:p>
        </p:txBody>
      </p:sp>
      <p:sp>
        <p:nvSpPr>
          <p:cNvPr id="138" name="Shape 138"/>
          <p:cNvSpPr/>
          <p:nvPr/>
        </p:nvSpPr>
        <p:spPr>
          <a:xfrm>
            <a:off x="7588137" y="1295387"/>
            <a:ext cx="2314575" cy="3524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39" name="Shape 139"/>
          <p:cNvSpPr/>
          <p:nvPr/>
        </p:nvSpPr>
        <p:spPr>
          <a:xfrm>
            <a:off x="5377924" y="2060461"/>
            <a:ext cx="3248100" cy="349907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40" name="Shape 140"/>
          <p:cNvSpPr/>
          <p:nvPr/>
        </p:nvSpPr>
        <p:spPr>
          <a:xfrm>
            <a:off x="1953075" y="6180273"/>
            <a:ext cx="2942050" cy="530224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298350" y="297625"/>
            <a:ext cx="9645900" cy="14108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Ajouter des informations contenues dans d'autres Topics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298350" y="1951450"/>
            <a:ext cx="4595400" cy="25502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Pour suivre l'actualité des Topics que l'on suit, </a:t>
            </a:r>
            <a:r>
              <a:rPr lang="en-US" sz="2600"/>
              <a:t>on peut consulter le menu </a:t>
            </a:r>
            <a:r>
              <a:rPr lang="en-US" sz="2600" i="1"/>
              <a:t>“Dashboard” :</a:t>
            </a:r>
          </a:p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body" idx="2"/>
          </p:nvPr>
        </p:nvSpPr>
        <p:spPr>
          <a:xfrm>
            <a:off x="5095409" y="1951450"/>
            <a:ext cx="4823400" cy="17925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just" rtl="0">
              <a:lnSpc>
                <a:spcPct val="100000"/>
              </a:lnSpc>
              <a:buNone/>
            </a:pPr>
            <a:r>
              <a:rPr lang="en-US" sz="2600"/>
              <a:t>Pour re-scooper un article publié dans un autre Topic cliquer sur </a:t>
            </a:r>
          </a:p>
        </p:txBody>
      </p:sp>
      <p:sp>
        <p:nvSpPr>
          <p:cNvPr id="148" name="Shape 148"/>
          <p:cNvSpPr/>
          <p:nvPr/>
        </p:nvSpPr>
        <p:spPr>
          <a:xfrm>
            <a:off x="1381600" y="3633025"/>
            <a:ext cx="2428875" cy="35242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49" name="Shape 149"/>
          <p:cNvSpPr/>
          <p:nvPr/>
        </p:nvSpPr>
        <p:spPr>
          <a:xfrm>
            <a:off x="6953367" y="2899000"/>
            <a:ext cx="1107474" cy="4123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500" cy="14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-US" sz="3600">
                <a:solidFill>
                  <a:srgbClr val="FFFFFF"/>
                </a:solidFill>
              </a:rPr>
              <a:t>Ajouter des informations contenues dans d'autres Topics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550500" cy="5486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buNone/>
            </a:pPr>
            <a:r>
              <a:rPr lang="en-US" sz="2400"/>
              <a:t>On peut alors agir sur les Posts des autres Topics grâce aux boutons suivants :</a:t>
            </a:r>
          </a:p>
          <a:p>
            <a:endParaRPr/>
          </a:p>
          <a:p>
            <a:endParaRPr/>
          </a:p>
          <a:p>
            <a:pPr lvl="0" rtl="0">
              <a:buNone/>
            </a:pPr>
            <a:r>
              <a:rPr lang="en-US" sz="2400"/>
              <a:t>                    1                                            2   3</a:t>
            </a:r>
          </a:p>
          <a:p>
            <a:endParaRPr/>
          </a:p>
          <a:p>
            <a:endParaRPr/>
          </a:p>
          <a:p>
            <a:pPr lvl="0" rtl="0">
              <a:buClr>
                <a:srgbClr val="000000"/>
              </a:buClr>
              <a:buSzPct val="52380"/>
              <a:buFont typeface="Arial"/>
              <a:buNone/>
            </a:pPr>
            <a:r>
              <a:rPr lang="en-US" sz="2133"/>
              <a:t>1- "Reactions" : commentaires</a:t>
            </a:r>
          </a:p>
          <a:p>
            <a:pPr lvl="0" rtl="0">
              <a:buClr>
                <a:srgbClr val="000000"/>
              </a:buClr>
              <a:buSzPct val="52380"/>
              <a:buFont typeface="Arial"/>
              <a:buNone/>
            </a:pPr>
            <a:r>
              <a:rPr lang="en-US" sz="2133"/>
              <a:t>2- "Thanks" : remercier pour le Post</a:t>
            </a:r>
          </a:p>
          <a:p>
            <a:pPr lvl="0" rtl="0">
              <a:buClr>
                <a:srgbClr val="000000"/>
              </a:buClr>
              <a:buSzPct val="52380"/>
              <a:buFont typeface="Arial"/>
              <a:buNone/>
            </a:pPr>
            <a:r>
              <a:rPr lang="en-US" sz="2133"/>
              <a:t>3- "Share" : partager le Post</a:t>
            </a:r>
          </a:p>
          <a:p>
            <a:endParaRPr/>
          </a:p>
          <a:p>
            <a:pPr>
              <a:buNone/>
            </a:pPr>
            <a:r>
              <a:rPr lang="en-US"/>
              <a:t>           </a:t>
            </a:r>
          </a:p>
        </p:txBody>
      </p:sp>
      <p:sp>
        <p:nvSpPr>
          <p:cNvPr id="156" name="Shape 156"/>
          <p:cNvSpPr/>
          <p:nvPr/>
        </p:nvSpPr>
        <p:spPr>
          <a:xfrm>
            <a:off x="1948100" y="2985725"/>
            <a:ext cx="5146400" cy="3748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3251200" y="2743200"/>
            <a:ext cx="3971624" cy="11962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Organiser la structure de son Topic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298250" y="1424974"/>
            <a:ext cx="9592799" cy="59139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23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Da</a:t>
            </a:r>
            <a:r>
              <a:rPr lang="en-US" sz="2300"/>
              <a:t>ns la</a:t>
            </a:r>
            <a:r>
              <a:rPr lang="en-US" sz="23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rubrique « </a:t>
            </a:r>
            <a:r>
              <a:rPr lang="en-US" sz="2300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Manage/Customization</a:t>
            </a:r>
            <a:r>
              <a:rPr lang="en-US" sz="23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», vous pouvez </a:t>
            </a:r>
            <a:r>
              <a:rPr lang="en-US" sz="2300"/>
              <a:t>paramétrer l’apparence de votre topic : image, fond d’écran, etc.</a:t>
            </a:r>
          </a:p>
          <a:p>
            <a:endParaRPr/>
          </a:p>
          <a:p>
            <a:pPr rtl="0">
              <a:lnSpc>
                <a:spcPct val="100000"/>
              </a:lnSpc>
              <a:buNone/>
            </a:pPr>
            <a:r>
              <a:rPr lang="en-US" sz="23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Pour visualiser votre scoop.it tel que le voient les visiteurs, cliquer sur le bouton </a:t>
            </a:r>
            <a:r>
              <a:rPr lang="en-US" sz="2300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  <a:r>
              <a:rPr lang="en-US" sz="23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         </a:t>
            </a:r>
          </a:p>
          <a:p>
            <a:endParaRPr/>
          </a:p>
          <a:p>
            <a:pPr rtl="0">
              <a:lnSpc>
                <a:spcPct val="100000"/>
              </a:lnSpc>
              <a:buNone/>
            </a:pPr>
            <a:r>
              <a:rPr lang="en-US" sz="23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Vous pouvez gérer chaque « Post » de votre Topic grâce aux boutons suivants :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133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133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                  </a:t>
            </a:r>
            <a:r>
              <a:rPr lang="en-US" sz="2133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1                    2   3</a:t>
            </a:r>
            <a:r>
              <a:rPr lang="en-US" sz="2133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  </a:t>
            </a:r>
            <a:r>
              <a:rPr lang="en-US" sz="2133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4</a:t>
            </a:r>
            <a:r>
              <a:rPr lang="en-US" sz="2133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  </a:t>
            </a:r>
            <a:r>
              <a:rPr lang="en-US" sz="2133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5</a:t>
            </a:r>
            <a:r>
              <a:rPr lang="en-US" sz="2133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     </a:t>
            </a:r>
            <a:r>
              <a:rPr lang="en-US" sz="2133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6</a:t>
            </a:r>
            <a:r>
              <a:rPr lang="en-US" sz="2133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   </a:t>
            </a:r>
            <a:r>
              <a:rPr lang="en-US" sz="2133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7</a:t>
            </a:r>
          </a:p>
          <a:p>
            <a:pPr marL="0" marR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33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  <a:r>
              <a:rPr lang="en-US" sz="1333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</a:t>
            </a:r>
            <a:r>
              <a:rPr lang="en-US" sz="1500" b="0" i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  </a:t>
            </a: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1 = </a:t>
            </a:r>
            <a:r>
              <a:rPr lang="en-US" sz="1500"/>
              <a:t>” Reactions ” : Faire un commentaire</a:t>
            </a:r>
            <a:r>
              <a:rPr lang="en-US" sz="1500" b="0" i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 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-        </a:t>
            </a: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2 = </a:t>
            </a:r>
            <a:r>
              <a:rPr lang="en-US" sz="1500"/>
              <a:t>“ Delete ” : Effacer le Post 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</a:t>
            </a:r>
            <a:r>
              <a:rPr lang="en-US" sz="1500" b="0" i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  </a:t>
            </a: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3 = </a:t>
            </a:r>
            <a:r>
              <a:rPr lang="en-US" sz="1500"/>
              <a:t>“</a:t>
            </a: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Edit </a:t>
            </a:r>
            <a:r>
              <a:rPr lang="en-US" sz="1500"/>
              <a:t>”</a:t>
            </a: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: Editer pour modifier</a:t>
            </a:r>
          </a:p>
          <a:p>
            <a:pPr lvl="0" rtl="0">
              <a:buClr>
                <a:srgbClr val="000000"/>
              </a:buClr>
              <a:buSzPct val="73333"/>
              <a:buFont typeface="Arial"/>
              <a:buNone/>
            </a:pP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</a:t>
            </a:r>
            <a:r>
              <a:rPr lang="en-US" sz="1500" b="0" i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  </a:t>
            </a: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4 = </a:t>
            </a:r>
            <a:r>
              <a:rPr lang="en-US" sz="1500"/>
              <a:t>“ </a:t>
            </a: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Star it </a:t>
            </a:r>
            <a:r>
              <a:rPr lang="en-US" sz="1500"/>
              <a:t>” : Forcer ce Post en 1</a:t>
            </a:r>
            <a:r>
              <a:rPr lang="en-US" sz="1500" baseline="30000"/>
              <a:t>ère</a:t>
            </a:r>
            <a:r>
              <a:rPr lang="en-US" sz="1500"/>
              <a:t> position</a:t>
            </a:r>
          </a:p>
          <a:p>
            <a:pPr marL="0" marR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</a:t>
            </a:r>
            <a:r>
              <a:rPr lang="en-US" sz="1500" b="0" i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  </a:t>
            </a: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5 = </a:t>
            </a:r>
            <a:r>
              <a:rPr lang="en-US" sz="1500"/>
              <a:t>“ Move ” : Déplacer ce Post dans la page</a:t>
            </a:r>
          </a:p>
          <a:p>
            <a:pPr marL="0" marR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</a:t>
            </a:r>
            <a:r>
              <a:rPr lang="en-US" sz="1500" b="0" i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  </a:t>
            </a: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6 = </a:t>
            </a:r>
            <a:r>
              <a:rPr lang="en-US" sz="1500"/>
              <a:t>“ Tag.it ! ” : attribuer un mot-clé à chaque Post, pour le rattacher à une rubrique</a:t>
            </a:r>
          </a:p>
          <a:p>
            <a:pPr marL="0" marR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</a:t>
            </a:r>
            <a:r>
              <a:rPr lang="en-US" sz="1500" b="0" i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         </a:t>
            </a: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7 = </a:t>
            </a:r>
            <a:r>
              <a:rPr lang="en-US" sz="1500"/>
              <a:t>“</a:t>
            </a: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Share </a:t>
            </a:r>
            <a:r>
              <a:rPr lang="en-US" sz="1500"/>
              <a:t>”</a:t>
            </a:r>
            <a:r>
              <a:rPr lang="en-US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: Partager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1333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</a:p>
        </p:txBody>
      </p:sp>
      <p:sp>
        <p:nvSpPr>
          <p:cNvPr id="163" name="Shape 163"/>
          <p:cNvSpPr/>
          <p:nvPr/>
        </p:nvSpPr>
        <p:spPr>
          <a:xfrm>
            <a:off x="2473350" y="2916887"/>
            <a:ext cx="933450" cy="3143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64" name="Shape 164"/>
          <p:cNvSpPr/>
          <p:nvPr/>
        </p:nvSpPr>
        <p:spPr>
          <a:xfrm>
            <a:off x="1875625" y="4051825"/>
            <a:ext cx="5992125" cy="46179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500" cy="91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-US" sz="3500"/>
              <a:t>Paramétrer son compte : Menu “ Settings”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304800" y="1339375"/>
            <a:ext cx="6533100" cy="1516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just">
              <a:buNone/>
            </a:pPr>
            <a:r>
              <a:rPr lang="en-US"/>
              <a:t>Pour paramétrer son compte, il suffit d'aller dans le compte utilisateur et de cliquer sur "Settings" :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x="328350" y="4885775"/>
            <a:ext cx="9458099" cy="23606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Dans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ce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menu,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il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est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possible de :</a:t>
            </a:r>
          </a:p>
          <a:p>
            <a:pPr lvl="0" rtl="0">
              <a:buNone/>
            </a:pP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supprimer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son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compte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(“ Delete Account “)</a:t>
            </a:r>
          </a:p>
          <a:p>
            <a:pPr lvl="0" rtl="0">
              <a:buNone/>
            </a:pP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 changer son mot de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passe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(“ Change password”)</a:t>
            </a:r>
          </a:p>
          <a:p>
            <a:pPr>
              <a:buNone/>
            </a:pP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paramétrer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l’envoi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mails de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scoop.it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dans</a:t>
            </a:r>
            <a:r>
              <a:rPr lang="en-US" sz="26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la </a:t>
            </a:r>
            <a:r>
              <a:rPr lang="en-US" sz="26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boîte</a:t>
            </a:r>
            <a:r>
              <a:rPr lang="en-US" sz="2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mail </a:t>
            </a:r>
            <a:r>
              <a:rPr lang="en-US" sz="2600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(“ </a:t>
            </a:r>
            <a:r>
              <a:rPr lang="en-US" sz="2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E-mail notifications ”)</a:t>
            </a:r>
          </a:p>
        </p:txBody>
      </p:sp>
      <p:sp>
        <p:nvSpPr>
          <p:cNvPr id="172" name="Shape 172"/>
          <p:cNvSpPr/>
          <p:nvPr/>
        </p:nvSpPr>
        <p:spPr>
          <a:xfrm>
            <a:off x="7250025" y="1108600"/>
            <a:ext cx="2288274" cy="36598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203200" y="304800"/>
            <a:ext cx="9631650" cy="9944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Une veille, pour quoi faire ?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12800" y="2235200"/>
            <a:ext cx="8574025" cy="480427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just" rtl="0">
              <a:lnSpc>
                <a:spcPct val="100000"/>
              </a:lnSpc>
              <a:buNone/>
            </a:pPr>
            <a:r>
              <a:rPr lang="en-US" sz="2666" i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" La veille informationnelle est l'ensemble des stratégies mises en place pour rester informer, en y consacrant le moins d'effort possible, en utilisant les processus de signalement automatisés."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 i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(JP Lardy, URFIST de Lyon)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299400" y="300000"/>
            <a:ext cx="9617400" cy="9961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Scoop.it 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11200" y="1828800"/>
            <a:ext cx="8778350" cy="58561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just" rtl="0">
              <a:lnSpc>
                <a:spcPct val="100000"/>
              </a:lnSpc>
              <a:buNone/>
            </a:pPr>
            <a:r>
              <a:rPr lang="en-US" sz="2666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Scoop.it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est un outil de </a:t>
            </a:r>
            <a:r>
              <a:rPr lang="en-US" sz="2666" b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curation, </a:t>
            </a:r>
            <a:r>
              <a:rPr lang="en-US" sz="2666" b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c'est-à-dire qu'il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permet d’organiser sa veille en gérant des flux d’informations en ligne.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Les étapes de la curation :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 collecter 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 sélectionner, trier les sources d’information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 publier, éditorialiser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 partager, diffuser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veille numérique sur un thème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76300" y="1390375"/>
            <a:ext cx="9407399" cy="55019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just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Scoop.it vous aidera à suivre, à partir de sites, de flux RSS, de comptes twitter..., les informations et actualités sur le </a:t>
            </a:r>
            <a:r>
              <a:rPr lang="en-US"/>
              <a:t>sujet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 votre choix. 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 </a:t>
            </a:r>
          </a:p>
          <a:p>
            <a:endParaRPr/>
          </a:p>
          <a:p>
            <a:pPr algn="just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Vous allez pouvoir créer un "Topic" (sujet sur lequel effectuer votre veille), choisir vos sources ou vous laisser guider par les suggestions, et partager votre contenu. 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 </a:t>
            </a:r>
          </a:p>
          <a:p>
            <a:pPr marL="0" marR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Ici, en l'occurence, votre "Topic" sera </a:t>
            </a:r>
            <a:r>
              <a:rPr lang="en-US"/>
              <a:t>votre sujet d'étude</a:t>
            </a: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04800" y="812800"/>
            <a:ext cx="9620424" cy="157375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un exemple de topic:</a:t>
            </a:r>
          </a:p>
          <a:p>
            <a:endParaRPr/>
          </a:p>
        </p:txBody>
      </p:sp>
      <p:sp>
        <p:nvSpPr>
          <p:cNvPr id="48" name="Shape 48"/>
          <p:cNvSpPr txBox="1"/>
          <p:nvPr/>
        </p:nvSpPr>
        <p:spPr>
          <a:xfrm>
            <a:off x="914400" y="2641600"/>
            <a:ext cx="8377650" cy="22978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3"/>
              </a:rPr>
              <a:t>http://www.scoop.it/t/veille-culturelle-besancon-et-grand-besancon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812800" y="790075"/>
            <a:ext cx="8575200" cy="103942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votre tour de créer un topic !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219200" y="2641600"/>
            <a:ext cx="8695650" cy="473744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Tutoriel dans le dossier de la classe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294475" y="294675"/>
            <a:ext cx="9626174" cy="98132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266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Créer un compte Scoop.it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273450" y="1422375"/>
            <a:ext cx="9657224" cy="593112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 i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Sur la page d’accueil, cliquer sur  </a:t>
            </a:r>
            <a:r>
              <a:rPr lang="en-US"/>
              <a:t>”Sign up now !”</a:t>
            </a:r>
          </a:p>
          <a:p>
            <a:pPr lvl="0" algn="just" rtl="0">
              <a:lnSpc>
                <a:spcPct val="100000"/>
              </a:lnSpc>
              <a:buNone/>
            </a:pPr>
            <a:r>
              <a:rPr lang="en-US" sz="2666" i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(s’inscrire gratuitement) puis sur </a:t>
            </a:r>
            <a:r>
              <a:rPr lang="en-US" sz="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40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I don't have a Facebook, a Twitter or a LinkedIn account</a:t>
            </a:r>
            <a:r>
              <a:rPr lang="en-US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	</a:t>
            </a:r>
            <a:r>
              <a:rPr lang="en-US" sz="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  <a:p>
            <a:pPr lvl="0" algn="just" rtl="0">
              <a:lnSpc>
                <a:spcPct val="100000"/>
              </a:lnSpc>
              <a:buNone/>
            </a:pPr>
            <a:r>
              <a:rPr lang="en-U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 	 	 	 		</a:t>
            </a:r>
          </a:p>
          <a:p>
            <a:pPr lvl="0" algn="just" rtl="0">
              <a:lnSpc>
                <a:spcPct val="115000"/>
              </a:lnSpc>
              <a:buNone/>
            </a:pPr>
            <a:r>
              <a:rPr lang="en-U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	 	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 i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 Inscrire : nom, adresse mail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 i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- Choisir un mot de passe 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 i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</a:p>
          <a:p>
            <a:pPr algn="just" rtl="0">
              <a:lnSpc>
                <a:spcPct val="100000"/>
              </a:lnSpc>
              <a:buNone/>
            </a:pPr>
            <a:r>
              <a:rPr lang="en-US" sz="2666" i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Confirmer l’inscription sur la boîte mail en cliquant sur le lien.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Créer un topic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06850" y="1295400"/>
            <a:ext cx="9622499" cy="17748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« Name your topic » : donnez un titre à votre Topic et relevez  son adresse url.</a:t>
            </a:r>
          </a:p>
          <a:p>
            <a:pPr lvl="0" indent="-228600" algn="just" rtl="0">
              <a:lnSpc>
                <a:spcPct val="115000"/>
              </a:lnSpc>
              <a:buClr>
                <a:srgbClr val="000000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· « Give us a few keywords » : indiquez quelques mots-clés </a:t>
            </a:r>
            <a:r>
              <a:rPr lang="en-US" sz="2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précis</a:t>
            </a: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(séparés par des virgules) correspondant à votre sujet .</a:t>
            </a:r>
          </a:p>
          <a:p>
            <a:endParaRPr/>
          </a:p>
          <a:p>
            <a:pPr rtl="0">
              <a:lnSpc>
                <a:spcPct val="100000"/>
              </a:lnSpc>
              <a:buNone/>
            </a:pPr>
            <a:r>
              <a:rPr lang="en-US" sz="2133" b="0" i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133" b="0" i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133" b="0" i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133" b="0" i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</a:p>
          <a:p>
            <a:endParaRPr/>
          </a:p>
        </p:txBody>
      </p:sp>
      <p:sp>
        <p:nvSpPr>
          <p:cNvPr id="67" name="Shape 67"/>
          <p:cNvSpPr/>
          <p:nvPr/>
        </p:nvSpPr>
        <p:spPr>
          <a:xfrm>
            <a:off x="1560512" y="3305337"/>
            <a:ext cx="7115175" cy="35909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chalkboard">
      <a:dk1>
        <a:srgbClr val="000000"/>
      </a:dk1>
      <a:lt1>
        <a:srgbClr val="FFFFFF"/>
      </a:lt1>
      <a:dk2>
        <a:srgbClr val="282828"/>
      </a:dk2>
      <a:lt2>
        <a:srgbClr val="C7C7C7"/>
      </a:lt2>
      <a:accent1>
        <a:srgbClr val="3A2B17"/>
      </a:accent1>
      <a:accent2>
        <a:srgbClr val="614D2B"/>
      </a:accent2>
      <a:accent3>
        <a:srgbClr val="886E3E"/>
      </a:accent3>
      <a:accent4>
        <a:srgbClr val="AC8B47"/>
      </a:accent4>
      <a:accent5>
        <a:srgbClr val="CFA74F"/>
      </a:accent5>
      <a:accent6>
        <a:srgbClr val="E4C26B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589</Words>
  <Application>Microsoft Office PowerPoint</Application>
  <PresentationFormat>Personnalisé</PresentationFormat>
  <Paragraphs>125</Paragraphs>
  <Slides>21</Slides>
  <Notes>21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Custom Theme</vt:lpstr>
      <vt:lpstr>Diapositive 1</vt:lpstr>
      <vt:lpstr>Diapositive 2</vt:lpstr>
      <vt:lpstr>Une veille, pour quoi faire ?</vt:lpstr>
      <vt:lpstr>Scoop.it </vt:lpstr>
      <vt:lpstr>La veille numérique sur un thème</vt:lpstr>
      <vt:lpstr>un exemple de topic: </vt:lpstr>
      <vt:lpstr>A votre tour de créer un topic !</vt:lpstr>
      <vt:lpstr>Créer un compte Scoop.it</vt:lpstr>
      <vt:lpstr>Créer un topic</vt:lpstr>
      <vt:lpstr>Installer le bookmarklet</vt:lpstr>
      <vt:lpstr>Quelles sources d'information ?</vt:lpstr>
      <vt:lpstr>Ajouter un site manuellement</vt:lpstr>
      <vt:lpstr>Ajouter un site manuellement</vt:lpstr>
      <vt:lpstr>Créer des rubriques dans son Topic</vt:lpstr>
      <vt:lpstr>Ajouter un site suggéré</vt:lpstr>
      <vt:lpstr>Ajouter un flux RSS, un compte Twitter</vt:lpstr>
      <vt:lpstr>Suivre d'autres Topics</vt:lpstr>
      <vt:lpstr>Ajouter des informations contenues dans d'autres Topics</vt:lpstr>
      <vt:lpstr>Ajouter des informations contenues dans d'autres Topics</vt:lpstr>
      <vt:lpstr>Organiser la structure de son Topic</vt:lpstr>
      <vt:lpstr>Paramétrer son compte : Menu “ Settings”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cp:lastModifiedBy>admin.profil</cp:lastModifiedBy>
  <cp:revision>2</cp:revision>
  <dcterms:modified xsi:type="dcterms:W3CDTF">2013-10-08T06:23:08Z</dcterms:modified>
</cp:coreProperties>
</file>