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8" r:id="rId6"/>
    <p:sldId id="259" r:id="rId7"/>
    <p:sldId id="260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604-5CE8-4014-827C-C7F59FD62A4D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62AEE-689A-4E8B-B2D3-08B0055EA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ache.media.education.gouv.fr/file/DP_Evaluation/28/0/DP-Evaluation-des-eleves-du-CP-a-la-troisieme-Livret-scolaire_477280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0128" y="1500174"/>
            <a:ext cx="7772400" cy="3500462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fr-FR" sz="9600" dirty="0" smtClean="0">
                <a:latin typeface="Algerian" pitchFamily="82" charset="0"/>
              </a:rPr>
              <a:t>Le parcours </a:t>
            </a:r>
            <a:r>
              <a:rPr lang="fr-FR" sz="9600" dirty="0" smtClean="0">
                <a:latin typeface="Algerian" pitchFamily="82" charset="0"/>
              </a:rPr>
              <a:t>citoyen</a:t>
            </a:r>
            <a:br>
              <a:rPr lang="fr-FR" sz="9600" dirty="0" smtClean="0">
                <a:latin typeface="Algerian" pitchFamily="82" charset="0"/>
              </a:rPr>
            </a:br>
            <a:r>
              <a:rPr lang="fr-FR" sz="9600" dirty="0" smtClean="0">
                <a:latin typeface="Algerian" pitchFamily="82" charset="0"/>
              </a:rPr>
              <a:t>Au collège</a:t>
            </a:r>
            <a:endParaRPr lang="fr-FR" sz="9600" dirty="0">
              <a:latin typeface="Algerian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072198" y="5572140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Formation CPE-DOC Haut-Doubs</a:t>
            </a:r>
          </a:p>
          <a:p>
            <a:r>
              <a:rPr lang="fr-FR" dirty="0" smtClean="0"/>
              <a:t>Réforme 2016-17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fr-FR" dirty="0" smtClean="0"/>
              <a:t>Des outils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Un </a:t>
            </a:r>
            <a:r>
              <a:rPr lang="fr-FR" dirty="0" smtClean="0">
                <a:hlinkClick r:id="rId2"/>
              </a:rPr>
              <a:t>nouveau livret scolaire</a:t>
            </a:r>
            <a:r>
              <a:rPr lang="fr-FR" dirty="0" smtClean="0"/>
              <a:t> pour l’évaluation</a:t>
            </a:r>
          </a:p>
          <a:p>
            <a:endParaRPr lang="fr-FR" dirty="0" smtClean="0"/>
          </a:p>
          <a:p>
            <a:r>
              <a:rPr lang="fr-FR" dirty="0" smtClean="0"/>
              <a:t>Une application Folios pour le suivi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fr-FR" dirty="0" smtClean="0"/>
              <a:t>Des interrogations…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Comment présenter le parcours aux élèves / familles / personnels de l’établissement ?</a:t>
            </a:r>
          </a:p>
          <a:p>
            <a:endParaRPr lang="fr-FR" dirty="0" smtClean="0"/>
          </a:p>
          <a:p>
            <a:r>
              <a:rPr lang="fr-FR" dirty="0" smtClean="0"/>
              <a:t>Qui pilote sa mise en œuvre </a:t>
            </a:r>
            <a:r>
              <a:rPr lang="fr-FR" dirty="0" smtClean="0"/>
              <a:t>?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Qui gère le suivi ?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Qui évalue ?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fr-FR" dirty="0" smtClean="0"/>
              <a:t>Définition générale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71472" y="1714488"/>
            <a:ext cx="821537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/>
              <a:t>Le parcours citoyen est construit autour :</a:t>
            </a:r>
          </a:p>
          <a:p>
            <a:pPr algn="ctr"/>
            <a:endParaRPr lang="fr-FR" sz="44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de l’Education Morale et Civique 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de l’Education aux Médias et à l’Information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du développement du jugement, de l’argumentation et du débat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fr-FR" dirty="0" smtClean="0"/>
              <a:t>Mais encore…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Un parcours :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personnalisé</a:t>
            </a:r>
          </a:p>
          <a:p>
            <a:endParaRPr lang="fr-FR" dirty="0" smtClean="0"/>
          </a:p>
          <a:p>
            <a:r>
              <a:rPr lang="fr-FR" dirty="0" smtClean="0"/>
              <a:t>explicité aux élèves et aux familles</a:t>
            </a:r>
          </a:p>
          <a:p>
            <a:endParaRPr lang="fr-FR" dirty="0" smtClean="0"/>
          </a:p>
          <a:p>
            <a:r>
              <a:rPr lang="fr-FR" dirty="0" smtClean="0"/>
              <a:t>j</a:t>
            </a:r>
            <a:r>
              <a:rPr lang="fr-FR" dirty="0" smtClean="0"/>
              <a:t>alonné d’activités </a:t>
            </a:r>
            <a:r>
              <a:rPr lang="fr-FR" sz="2200" dirty="0" smtClean="0"/>
              <a:t>(voir document annexe)</a:t>
            </a:r>
          </a:p>
          <a:p>
            <a:endParaRPr lang="fr-FR" dirty="0" smtClean="0"/>
          </a:p>
          <a:p>
            <a:r>
              <a:rPr lang="fr-FR" dirty="0" smtClean="0"/>
              <a:t>é</a:t>
            </a:r>
            <a:r>
              <a:rPr lang="fr-FR" dirty="0" smtClean="0"/>
              <a:t>valué par compétences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fr-FR" dirty="0" smtClean="0"/>
              <a:t>Les acteurs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Il est mis en œuvre par tous les membres de la communauté éducative au travers :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/>
              <a:t>d</a:t>
            </a:r>
            <a:r>
              <a:rPr lang="fr-FR" dirty="0" smtClean="0"/>
              <a:t>es enseignements disciplinaires</a:t>
            </a:r>
          </a:p>
          <a:p>
            <a:r>
              <a:rPr lang="fr-FR" dirty="0"/>
              <a:t>d</a:t>
            </a:r>
            <a:r>
              <a:rPr lang="fr-FR" dirty="0" smtClean="0"/>
              <a:t>es actions menées au sein de l’établissement</a:t>
            </a:r>
          </a:p>
          <a:p>
            <a:r>
              <a:rPr lang="fr-FR" dirty="0"/>
              <a:t>d</a:t>
            </a:r>
            <a:r>
              <a:rPr lang="fr-FR" dirty="0" smtClean="0"/>
              <a:t>e l’engagement des élèves dans et au dehors de l’établissement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11430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fr-FR" dirty="0" smtClean="0"/>
              <a:t> Un double objectif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28596" y="1714488"/>
            <a:ext cx="84296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Faire connaître les valeurs de la </a:t>
            </a:r>
            <a:r>
              <a:rPr lang="fr-FR" sz="3600" dirty="0" smtClean="0"/>
              <a:t>République</a:t>
            </a:r>
            <a:endParaRPr lang="fr-FR" sz="3600" dirty="0" smtClean="0"/>
          </a:p>
          <a:p>
            <a:endParaRPr lang="fr-FR" sz="3600" dirty="0" smtClean="0"/>
          </a:p>
          <a:p>
            <a:r>
              <a:rPr lang="fr-FR" sz="3600" dirty="0" smtClean="0"/>
              <a:t>Amener les élèves à devenir des citoyens responsables et libres</a:t>
            </a:r>
          </a:p>
          <a:p>
            <a:endParaRPr lang="fr-FR" sz="3600" dirty="0"/>
          </a:p>
          <a:p>
            <a:r>
              <a:rPr lang="fr-FR" sz="3600" dirty="0" smtClean="0"/>
              <a:t>A travers 4 axes : rapport à la loi, démocratie, vivre ensemble, esprit critique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fr-FR" dirty="0" smtClean="0"/>
              <a:t>Règle et droit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2071678"/>
            <a:ext cx="79296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dirty="0" smtClean="0"/>
              <a:t> Le règlement intérieur et ses déclinaisons : explication et appropriation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Conseil de discipline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Charte informatique</a:t>
            </a:r>
          </a:p>
          <a:p>
            <a:pPr>
              <a:buFont typeface="Arial" pitchFamily="34" charset="0"/>
              <a:buChar char="•"/>
            </a:pPr>
            <a:endParaRPr lang="fr-FR" sz="3200" dirty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Les rappels à la loi : référent école-police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fr-FR" dirty="0" smtClean="0"/>
              <a:t>La démocratie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</p:spPr>
        <p:txBody>
          <a:bodyPr/>
          <a:lstStyle/>
          <a:p>
            <a:r>
              <a:rPr lang="fr-FR" dirty="0" smtClean="0"/>
              <a:t>Instances représentatives : Conseil d’administration, Conseil des délégués, Conseil de vie collégienne…</a:t>
            </a:r>
          </a:p>
          <a:p>
            <a:r>
              <a:rPr lang="fr-FR" dirty="0" smtClean="0"/>
              <a:t>Formation délégués</a:t>
            </a:r>
          </a:p>
          <a:p>
            <a:r>
              <a:rPr lang="fr-FR" dirty="0" smtClean="0"/>
              <a:t>Conseil départemental / municipal des jeunes</a:t>
            </a:r>
          </a:p>
          <a:p>
            <a:r>
              <a:rPr lang="fr-FR" dirty="0" smtClean="0"/>
              <a:t>Participation Foyer socio-éducatif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fr-FR" dirty="0" smtClean="0"/>
              <a:t>Vivre ensemble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42910" y="2285992"/>
            <a:ext cx="807249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dirty="0" smtClean="0"/>
              <a:t> Laïcité 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Comité d’éducation à la santé et à la citoyenneté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Actions solidaires, journées thématiques 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Tutorat / médiation</a:t>
            </a:r>
            <a:endParaRPr lang="fr-FR" sz="3200" dirty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Association sportive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Education au développement durable</a:t>
            </a:r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fr-FR" dirty="0" smtClean="0"/>
              <a:t>L’esprit critique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00034" y="1714488"/>
            <a:ext cx="8001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Semaine de la presse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Les réseaux sociaux</a:t>
            </a:r>
          </a:p>
          <a:p>
            <a:pPr>
              <a:buFont typeface="Arial" pitchFamily="34" charset="0"/>
              <a:buChar char="•"/>
            </a:pPr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L’identité numérique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 Information/désinformation</a:t>
            </a:r>
          </a:p>
          <a:p>
            <a:pPr>
              <a:buFont typeface="Arial" pitchFamily="34" charset="0"/>
              <a:buChar char="•"/>
            </a:pP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292</Words>
  <Application>Microsoft Office PowerPoint</Application>
  <PresentationFormat>Affichage à l'écran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Le parcours citoyen Au collège</vt:lpstr>
      <vt:lpstr>Définition générale</vt:lpstr>
      <vt:lpstr>Mais encore…</vt:lpstr>
      <vt:lpstr>Les acteurs</vt:lpstr>
      <vt:lpstr> Un double objectif</vt:lpstr>
      <vt:lpstr>Règle et droit</vt:lpstr>
      <vt:lpstr>La démocratie</vt:lpstr>
      <vt:lpstr>Vivre ensemble</vt:lpstr>
      <vt:lpstr>L’esprit critique</vt:lpstr>
      <vt:lpstr>Des outils</vt:lpstr>
      <vt:lpstr>Des interrogations…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parcours citoyen</dc:title>
  <dc:creator> </dc:creator>
  <cp:lastModifiedBy>michel.renaud</cp:lastModifiedBy>
  <cp:revision>54</cp:revision>
  <dcterms:created xsi:type="dcterms:W3CDTF">2016-05-02T08:37:30Z</dcterms:created>
  <dcterms:modified xsi:type="dcterms:W3CDTF">2016-05-02T13:14:48Z</dcterms:modified>
</cp:coreProperties>
</file>