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261" r:id="rId5"/>
    <p:sldId id="263" r:id="rId6"/>
    <p:sldId id="259" r:id="rId7"/>
    <p:sldId id="25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  <a:lumMod val="57000"/>
                <a:lumOff val="43000"/>
                <a:alpha val="31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D4DDFF-693C-4101-B2F4-C31CF49739D6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6E8DF3-FDB6-4FCE-AF9B-433D0F08B2A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ratisography.com/photo/author/ryan-mcguir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tools.net/FB/1322-vPs29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riv.gc.ca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132857"/>
            <a:ext cx="4536504" cy="72008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Le droit à l’image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" y="3140968"/>
            <a:ext cx="4419600" cy="16596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b="1" dirty="0" smtClean="0"/>
              <a:t>« Chacun a droit au respect </a:t>
            </a:r>
          </a:p>
          <a:p>
            <a:pPr algn="ctr"/>
            <a:r>
              <a:rPr lang="fr-FR" b="1" dirty="0" smtClean="0"/>
              <a:t>de sa vie privée. »</a:t>
            </a:r>
          </a:p>
          <a:p>
            <a:endParaRPr lang="fr-FR" b="1" dirty="0" smtClean="0"/>
          </a:p>
          <a:p>
            <a:pPr algn="ctr"/>
            <a:r>
              <a:rPr lang="fr-FR" sz="1700" b="1" dirty="0" smtClean="0"/>
              <a:t>Article 9 du code civil</a:t>
            </a:r>
          </a:p>
          <a:p>
            <a:pPr algn="ctr"/>
            <a:r>
              <a:rPr lang="fr-FR" sz="1700" b="1" dirty="0" smtClean="0"/>
              <a:t>17 juillet 1970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4941168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Black &amp; White Cameras  - Free Photo </a:t>
            </a:r>
          </a:p>
          <a:p>
            <a:pPr algn="r"/>
            <a:r>
              <a:rPr lang="en-US" sz="1400" b="1" dirty="0" smtClean="0">
                <a:solidFill>
                  <a:srgbClr val="0070C0"/>
                </a:solidFill>
                <a:hlinkClick r:id="rId2" tooltip="Posts by Ryan McGuire"/>
              </a:rPr>
              <a:t>Ryan McGuire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endParaRPr lang="en-US" sz="1400" b="1" dirty="0"/>
          </a:p>
        </p:txBody>
      </p:sp>
      <p:pic>
        <p:nvPicPr>
          <p:cNvPr id="1026" name="Picture 2" descr="Black &amp; White Cameras Fre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467795" cy="23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478668" y="620688"/>
            <a:ext cx="8305800" cy="1152128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6000" dirty="0"/>
              <a:t>Il faut une autorisation </a:t>
            </a:r>
            <a:r>
              <a:rPr lang="fr-FR" sz="6000" dirty="0" smtClean="0"/>
              <a:t>de mes parents ou de mon tuteur avant </a:t>
            </a:r>
            <a:r>
              <a:rPr lang="fr-FR" sz="6000" dirty="0"/>
              <a:t>de publier </a:t>
            </a:r>
            <a:r>
              <a:rPr lang="fr-FR" sz="6000" dirty="0" smtClean="0"/>
              <a:t>mon </a:t>
            </a:r>
            <a:r>
              <a:rPr lang="fr-FR" sz="6000" dirty="0"/>
              <a:t>image quand </a:t>
            </a:r>
            <a:r>
              <a:rPr lang="fr-FR" sz="6000" dirty="0" smtClean="0"/>
              <a:t>:</a:t>
            </a:r>
            <a:endParaRPr lang="fr-FR" sz="6800" dirty="0" smtClean="0">
              <a:solidFill>
                <a:schemeClr val="bg1"/>
              </a:solidFill>
            </a:endParaRPr>
          </a:p>
          <a:p>
            <a:endParaRPr lang="fr-FR" sz="6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990" y="4365104"/>
            <a:ext cx="5900210" cy="1800200"/>
          </a:xfrm>
        </p:spPr>
        <p:txBody>
          <a:bodyPr>
            <a:normAutofit/>
          </a:bodyPr>
          <a:lstStyle/>
          <a:p>
            <a:r>
              <a:rPr lang="fr-FR" dirty="0" smtClean="0"/>
              <a:t>Peut-on capter ou diffuser mon image sans mon consentement 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9592" y="1844824"/>
            <a:ext cx="7884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200" b="1" dirty="0" smtClean="0">
                <a:solidFill>
                  <a:schemeClr val="bg1"/>
                </a:solidFill>
              </a:rPr>
              <a:t>je suis </a:t>
            </a:r>
            <a:r>
              <a:rPr lang="fr-FR" sz="2200" b="1" dirty="0">
                <a:solidFill>
                  <a:schemeClr val="bg1"/>
                </a:solidFill>
              </a:rPr>
              <a:t>identifiable, c’est-à-dire qu’on peut </a:t>
            </a:r>
            <a:r>
              <a:rPr lang="fr-FR" sz="2200" b="1" dirty="0" smtClean="0">
                <a:solidFill>
                  <a:schemeClr val="bg1"/>
                </a:solidFill>
              </a:rPr>
              <a:t>me </a:t>
            </a:r>
            <a:r>
              <a:rPr lang="fr-FR" sz="2200" b="1" dirty="0">
                <a:solidFill>
                  <a:schemeClr val="bg1"/>
                </a:solidFill>
              </a:rPr>
              <a:t>reconnaitre ;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508176"/>
            <a:ext cx="78848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</a:rPr>
              <a:t>la publication est accessible à « tout le monde » par exemple sur Facebook ou sur d’autres applications ou blogs, aux amis, amis de mes amis, et finalement tous les membres de Facebook ou du réseau si elles sont partagées.</a:t>
            </a:r>
          </a:p>
        </p:txBody>
      </p:sp>
      <p:pic>
        <p:nvPicPr>
          <p:cNvPr id="10" name="Picture 3" descr="C:\Users\MARIEP~1.FAI\AppData\Local\Temp\banque-d-images-gratuites-libres-de-droit-creative-commons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11790" r="13756"/>
          <a:stretch/>
        </p:blipFill>
        <p:spPr bwMode="auto">
          <a:xfrm>
            <a:off x="6300192" y="4437112"/>
            <a:ext cx="1913413" cy="15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00192" y="6191630"/>
            <a:ext cx="228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https://fotomelia.com/</a:t>
            </a:r>
          </a:p>
        </p:txBody>
      </p:sp>
    </p:spTree>
    <p:extLst>
      <p:ext uri="{BB962C8B-B14F-4D97-AF65-F5344CB8AC3E}">
        <p14:creationId xmlns:p14="http://schemas.microsoft.com/office/powerpoint/2010/main" val="34797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200" y="4509120"/>
            <a:ext cx="8291264" cy="152689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FR" sz="4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Existe-t-il des cas particuliers où mon image peut être publiée sans autorisation ?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1143000"/>
          </a:xfrm>
        </p:spPr>
        <p:txBody>
          <a:bodyPr>
            <a:noAutofit/>
          </a:bodyPr>
          <a:lstStyle/>
          <a:p>
            <a:r>
              <a:rPr lang="fr-FR" sz="220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L’image </a:t>
            </a:r>
            <a:r>
              <a:rPr lang="fr-FR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d’une personne </a:t>
            </a:r>
            <a:r>
              <a:rPr lang="fr-FR" sz="220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peut être publiée lorsqu’elle est impliquée </a:t>
            </a:r>
            <a:r>
              <a:rPr lang="fr-FR" sz="2200" dirty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dans un événement d’actualité dès lors que la dignité de cette personne </a:t>
            </a:r>
            <a:r>
              <a:rPr lang="fr-FR" sz="220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</a:rPr>
              <a:t>est respectée.</a:t>
            </a:r>
            <a:endParaRPr lang="fr-FR" sz="2200" dirty="0">
              <a:ln w="1333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060848"/>
            <a:ext cx="77768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Il est tout à fait possible de reproduire et diffuser une image captée dans un lieu public et lors d'une manifestation si celle-ci ne présente pas un cadrage restrictif ou n'isole une personne aisément reconnaissable</a:t>
            </a:r>
            <a:r>
              <a:rPr lang="fr-FR" dirty="0">
                <a:solidFill>
                  <a:schemeClr val="bg1"/>
                </a:solidFill>
              </a:rPr>
              <a:t> (</a:t>
            </a:r>
            <a:r>
              <a:rPr lang="fr-FR" dirty="0" smtClean="0">
                <a:solidFill>
                  <a:schemeClr val="bg1"/>
                </a:solidFill>
              </a:rPr>
              <a:t>une </a:t>
            </a:r>
            <a:r>
              <a:rPr lang="fr-FR" dirty="0">
                <a:solidFill>
                  <a:schemeClr val="bg1"/>
                </a:solidFill>
              </a:rPr>
              <a:t>scène de rue présentant plusieurs personnes ne nécessite aucune autorisation </a:t>
            </a:r>
            <a:r>
              <a:rPr lang="fr-FR" dirty="0" smtClean="0">
                <a:solidFill>
                  <a:schemeClr val="bg1"/>
                </a:solidFill>
              </a:rPr>
              <a:t>préalable)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risques sur Facebook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1988840"/>
            <a:ext cx="7848872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hlinkClick r:id="rId2"/>
              </a:rPr>
              <a:t>https://www.classtools.net/FB/1322-vPs29A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4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5910" y="4437112"/>
            <a:ext cx="8700586" cy="14401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Informations personnelles (adresse, photos…), géolocalisation, cookies… Attention vous êtes pisté !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85731"/>
            <a:ext cx="2697981" cy="35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9" y="260648"/>
            <a:ext cx="2663645" cy="345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3499"/>
            <a:ext cx="2563180" cy="348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57" y="3829766"/>
            <a:ext cx="8458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www.priv.gc.ca</a:t>
            </a:r>
            <a:r>
              <a:rPr lang="fr-FR" dirty="0" smtClean="0"/>
              <a:t> - </a:t>
            </a:r>
            <a:r>
              <a:rPr lang="fr-FR" dirty="0"/>
              <a:t>Dessins humoristiques sur la protection de la vie </a:t>
            </a:r>
            <a:r>
              <a:rPr lang="fr-FR" dirty="0" smtClean="0"/>
              <a:t>privée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3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3779912" y="5589240"/>
            <a:ext cx="3250704" cy="414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/>
              <a:t>https://openclipart.org/detail/188214/eraser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u="sng" dirty="0" smtClean="0"/>
              <a:t>Comment faire valoir mon « droit à l’oubli »</a:t>
            </a:r>
            <a:r>
              <a:rPr lang="fr-FR" dirty="0" smtClean="0"/>
              <a:t> ?</a:t>
            </a:r>
            <a:endParaRPr lang="fr-FR" u="sng" dirty="0"/>
          </a:p>
        </p:txBody>
      </p:sp>
      <p:pic>
        <p:nvPicPr>
          <p:cNvPr id="4" name="Picture 4" descr="C:\Users\MARIEP~1.FAI\AppData\Local\Temp\13833348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809846" cy="17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3800" y="366631"/>
            <a:ext cx="457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Vous avez le droit de demander à un organisme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l'effacement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de données à caractère personnel vous concernant en précisant la ou les données que vous voulez effacer.</a:t>
            </a:r>
            <a:endParaRPr lang="fr-FR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49" y="1627078"/>
            <a:ext cx="1418101" cy="10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2780928"/>
            <a:ext cx="535576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Malgré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les évolutions de la législation Européenne et Française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l’effacement de données est un processus lent et complexe car l’hébergeur (Google ou Facebook par exemple) est libre de refuser ou accepter la demande de retrait</a:t>
            </a:r>
            <a:r>
              <a:rPr lang="fr-FR" dirty="0" smtClean="0"/>
              <a:t>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244"/>
            <a:ext cx="2993820" cy="390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  <a:lumMod val="57000"/>
                <a:lumOff val="43000"/>
                <a:alpha val="31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liens utiles pour des demandes de référencement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59632" y="899428"/>
            <a:ext cx="648072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https://www.cnil.fr/fr/demander-le-retrait-de-votre-image-en-ligne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521658"/>
            <a:ext cx="7992888" cy="36933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fr-FR" dirty="0"/>
              <a:t>https://www.cnil.fr/fr/le-dereferencement-dun-contenu-dans-un-moteur-de-recherche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053608"/>
            <a:ext cx="8064896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fr-FR" dirty="0"/>
              <a:t>https://www.google.com/webmasters/tools/legal-removal-request?complaint_type=rtbf&amp;visit_id=636898040125381816-1225074026&amp;rd=1</a:t>
            </a:r>
          </a:p>
        </p:txBody>
      </p:sp>
    </p:spTree>
    <p:extLst>
      <p:ext uri="{BB962C8B-B14F-4D97-AF65-F5344CB8AC3E}">
        <p14:creationId xmlns:p14="http://schemas.microsoft.com/office/powerpoint/2010/main" val="12336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sites de renseignements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48295" y="1916832"/>
            <a:ext cx="2386608" cy="414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1876694" y="2124156"/>
            <a:ext cx="45591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https://</a:t>
            </a:r>
            <a:r>
              <a:rPr lang="fr-FR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cafevieprivee-nantes.fr/droit-a-limage-et-a-loubli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69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</a:t>
            </a:r>
            <a:r>
              <a:rPr lang="fr-FR" b="1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eduscol.education.fr/internet-responsable/ressources/legamedia/image-et-video.html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870" y="1688034"/>
            <a:ext cx="246747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https://www.cnil.fr</a:t>
            </a:r>
            <a:r>
              <a:rPr lang="fr-F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</a:p>
          <a:p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11014" y="2800825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https://www.priv.gc.ca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48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276</Words>
  <Application>Microsoft Office PowerPoint</Application>
  <PresentationFormat>Affichage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Mailles</vt:lpstr>
      <vt:lpstr>Le droit à l’image</vt:lpstr>
      <vt:lpstr>Peut-on capter ou diffuser mon image sans mon consentement ?</vt:lpstr>
      <vt:lpstr>L’image d’une personne peut être publiée lorsqu’elle est impliquée dans un événement d’actualité dès lors que la dignité de cette personne est respectée.</vt:lpstr>
      <vt:lpstr>Quelques risques sur Facebook</vt:lpstr>
      <vt:lpstr>Informations personnelles (adresse, photos…), géolocalisation, cookies… Attention vous êtes pisté !</vt:lpstr>
      <vt:lpstr>Comment faire valoir mon « droit à l’oubli » ?</vt:lpstr>
      <vt:lpstr>Quelques liens utiles pour des demandes de référencement </vt:lpstr>
      <vt:lpstr>Les principaux sites de renseignements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droit à l’image</dc:title>
  <dc:creator>Créateur PROFILXP</dc:creator>
  <cp:lastModifiedBy>Créateur PROFILXP</cp:lastModifiedBy>
  <cp:revision>45</cp:revision>
  <dcterms:created xsi:type="dcterms:W3CDTF">2019-04-01T09:08:11Z</dcterms:created>
  <dcterms:modified xsi:type="dcterms:W3CDTF">2019-04-08T08:16:45Z</dcterms:modified>
</cp:coreProperties>
</file>