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5" r:id="rId4"/>
    <p:sldId id="266" r:id="rId5"/>
    <p:sldId id="262" r:id="rId6"/>
    <p:sldId id="264"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87C2ED70-6D73-452F-B994-9D7B72567BFB}" type="datetimeFigureOut">
              <a:rPr lang="fr-FR" smtClean="0"/>
              <a:t>11/06/2019</a:t>
            </a:fld>
            <a:endParaRPr lang="fr-FR" dirty="0"/>
          </a:p>
        </p:txBody>
      </p:sp>
      <p:sp>
        <p:nvSpPr>
          <p:cNvPr id="17" name="Espace réservé du pied de page 16"/>
          <p:cNvSpPr>
            <a:spLocks noGrp="1"/>
          </p:cNvSpPr>
          <p:nvPr>
            <p:ph type="ftr" sz="quarter" idx="11"/>
          </p:nvPr>
        </p:nvSpPr>
        <p:spPr/>
        <p:txBody>
          <a:bodyPr/>
          <a:lstStyle/>
          <a:p>
            <a:endParaRPr lang="fr-FR" dirty="0"/>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30508BB6-EAF7-4A30-BF9B-695DF8003F06}" type="slidenum">
              <a:rPr lang="fr-FR" smtClean="0"/>
              <a:t>‹N°›</a:t>
            </a:fld>
            <a:endParaRPr lang="fr-FR"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7C2ED70-6D73-452F-B994-9D7B72567BFB}" type="datetimeFigureOut">
              <a:rPr lang="fr-FR" smtClean="0"/>
              <a:t>11/06/2019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0508BB6-EAF7-4A30-BF9B-695DF8003F06}" type="slidenum">
              <a:rPr lang="fr-FR" smtClean="0"/>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7C2ED70-6D73-452F-B994-9D7B72567BFB}" type="datetimeFigureOut">
              <a:rPr lang="fr-FR" smtClean="0"/>
              <a:t>11/06/2019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0508BB6-EAF7-4A30-BF9B-695DF8003F06}" type="slidenum">
              <a:rPr lang="fr-FR" smtClean="0"/>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87C2ED70-6D73-452F-B994-9D7B72567BFB}" type="datetimeFigureOut">
              <a:rPr lang="fr-FR" smtClean="0"/>
              <a:t>11/06/2019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0508BB6-EAF7-4A30-BF9B-695DF8003F06}" type="slidenum">
              <a:rPr lang="fr-FR" smtClean="0"/>
              <a:t>‹N°›</a:t>
            </a:fld>
            <a:endParaRPr lang="fr-FR" dirty="0"/>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87C2ED70-6D73-452F-B994-9D7B72567BFB}" type="datetimeFigureOut">
              <a:rPr lang="fr-FR" smtClean="0"/>
              <a:t>11/06/2019</a:t>
            </a:fld>
            <a:endParaRPr lang="fr-FR" dirty="0"/>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Espace réservé du numéro de diapositive 5"/>
          <p:cNvSpPr>
            <a:spLocks noGrp="1"/>
          </p:cNvSpPr>
          <p:nvPr>
            <p:ph type="sldNum" sz="quarter" idx="12"/>
          </p:nvPr>
        </p:nvSpPr>
        <p:spPr>
          <a:xfrm>
            <a:off x="146304" y="6208776"/>
            <a:ext cx="457200" cy="457200"/>
          </a:xfrm>
        </p:spPr>
        <p:txBody>
          <a:bodyPr/>
          <a:lstStyle/>
          <a:p>
            <a:fld id="{30508BB6-EAF7-4A30-BF9B-695DF8003F06}" type="slidenum">
              <a:rPr lang="fr-FR" smtClean="0"/>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87C2ED70-6D73-452F-B994-9D7B72567BFB}" type="datetimeFigureOut">
              <a:rPr lang="fr-FR" smtClean="0"/>
              <a:t>11/06/2019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0508BB6-EAF7-4A30-BF9B-695DF8003F06}" type="slidenum">
              <a:rPr lang="fr-FR" smtClean="0"/>
              <a:t>‹N°›</a:t>
            </a:fld>
            <a:endParaRPr lang="fr-FR" dirty="0"/>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87C2ED70-6D73-452F-B994-9D7B72567BFB}" type="datetimeFigureOut">
              <a:rPr lang="fr-FR" smtClean="0"/>
              <a:t>11/06/2019</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30508BB6-EAF7-4A30-BF9B-695DF8003F06}" type="slidenum">
              <a:rPr lang="fr-FR" smtClean="0"/>
              <a:t>‹N°›</a:t>
            </a:fld>
            <a:endParaRPr lang="fr-FR" dirty="0"/>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87C2ED70-6D73-452F-B994-9D7B72567BFB}" type="datetimeFigureOut">
              <a:rPr lang="fr-FR" smtClean="0"/>
              <a:t>11/06/2019</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0508BB6-EAF7-4A30-BF9B-695DF8003F06}" type="slidenum">
              <a:rPr lang="fr-FR" smtClean="0"/>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7C2ED70-6D73-452F-B994-9D7B72567BFB}" type="datetimeFigureOut">
              <a:rPr lang="fr-FR" smtClean="0"/>
              <a:t>11/06/2019</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30508BB6-EAF7-4A30-BF9B-695DF8003F06}" type="slidenum">
              <a:rPr lang="fr-FR" smtClean="0"/>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87C2ED70-6D73-452F-B994-9D7B72567BFB}" type="datetimeFigureOut">
              <a:rPr lang="fr-FR" smtClean="0"/>
              <a:t>11/06/2019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0508BB6-EAF7-4A30-BF9B-695DF8003F06}" type="slidenum">
              <a:rPr lang="fr-FR" smtClean="0"/>
              <a:t>‹N°›</a:t>
            </a:fld>
            <a:endParaRPr lang="fr-FR" dirty="0"/>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87C2ED70-6D73-452F-B994-9D7B72567BFB}" type="datetimeFigureOut">
              <a:rPr lang="fr-FR" smtClean="0"/>
              <a:t>11/06/2019</a:t>
            </a:fld>
            <a:endParaRPr lang="fr-FR" dirty="0"/>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dirty="0"/>
          </a:p>
        </p:txBody>
      </p:sp>
      <p:sp>
        <p:nvSpPr>
          <p:cNvPr id="7" name="Espace réservé du numéro de diapositive 6"/>
          <p:cNvSpPr>
            <a:spLocks noGrp="1"/>
          </p:cNvSpPr>
          <p:nvPr>
            <p:ph type="sldNum" sz="quarter" idx="12"/>
          </p:nvPr>
        </p:nvSpPr>
        <p:spPr>
          <a:xfrm>
            <a:off x="146304" y="6208776"/>
            <a:ext cx="457200" cy="457200"/>
          </a:xfrm>
        </p:spPr>
        <p:txBody>
          <a:bodyPr/>
          <a:lstStyle/>
          <a:p>
            <a:fld id="{30508BB6-EAF7-4A30-BF9B-695DF8003F06}" type="slidenum">
              <a:rPr lang="fr-FR" smtClean="0"/>
              <a:t>‹N°›</a:t>
            </a:fld>
            <a:endParaRPr lang="fr-FR"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dirty="0"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7C2ED70-6D73-452F-B994-9D7B72567BFB}" type="datetimeFigureOut">
              <a:rPr lang="fr-FR" smtClean="0"/>
              <a:t>11/06/2019</a:t>
            </a:fld>
            <a:endParaRPr lang="fr-FR" dirty="0"/>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dirty="0"/>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0508BB6-EAF7-4A30-BF9B-695DF8003F06}" type="slidenum">
              <a:rPr lang="fr-FR" smtClean="0"/>
              <a:t>‹N°›</a:t>
            </a:fld>
            <a:endParaRPr lang="fr-F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telechargement-legal.org/" TargetMode="External"/><Relationship Id="rId2" Type="http://schemas.openxmlformats.org/officeDocument/2006/relationships/hyperlink" Target="https://www.canva.com/fr" TargetMode="External"/><Relationship Id="rId1" Type="http://schemas.openxmlformats.org/officeDocument/2006/relationships/slideLayout" Target="../slideLayouts/slideLayout7.xml"/><Relationship Id="rId4" Type="http://schemas.openxmlformats.org/officeDocument/2006/relationships/hyperlink" Target="https://www.fr.clipproject.inf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7788" y="1556792"/>
            <a:ext cx="7772400" cy="1470025"/>
          </a:xfrm>
        </p:spPr>
        <p:txBody>
          <a:bodyPr>
            <a:normAutofit/>
          </a:bodyPr>
          <a:lstStyle/>
          <a:p>
            <a:r>
              <a:rPr lang="fr-FR" sz="6000" dirty="0" smtClean="0"/>
              <a:t>Le droit d’auteur</a:t>
            </a:r>
            <a:endParaRPr lang="fr-FR" sz="6000" dirty="0"/>
          </a:p>
        </p:txBody>
      </p:sp>
      <p:sp>
        <p:nvSpPr>
          <p:cNvPr id="4" name="Rectangle 3"/>
          <p:cNvSpPr/>
          <p:nvPr/>
        </p:nvSpPr>
        <p:spPr>
          <a:xfrm>
            <a:off x="1331640" y="3356992"/>
            <a:ext cx="6264696" cy="2954655"/>
          </a:xfrm>
          <a:prstGeom prst="rect">
            <a:avLst/>
          </a:prstGeom>
        </p:spPr>
        <p:txBody>
          <a:bodyPr wrap="square">
            <a:spAutoFit/>
          </a:bodyPr>
          <a:lstStyle/>
          <a:p>
            <a:pPr algn="ctr"/>
            <a:r>
              <a:rPr lang="fr-FR" sz="2400" b="1" dirty="0">
                <a:solidFill>
                  <a:srgbClr val="C00000"/>
                </a:solidFill>
              </a:rPr>
              <a:t>Le droit d’auteur protège les œuvres littéraires et </a:t>
            </a:r>
            <a:r>
              <a:rPr lang="fr-FR" sz="2400" b="1" dirty="0" smtClean="0">
                <a:solidFill>
                  <a:srgbClr val="C00000"/>
                </a:solidFill>
              </a:rPr>
              <a:t>artistique</a:t>
            </a:r>
          </a:p>
          <a:p>
            <a:endParaRPr lang="fr-FR" sz="2400" b="1" dirty="0">
              <a:solidFill>
                <a:srgbClr val="C00000"/>
              </a:solidFill>
            </a:endParaRPr>
          </a:p>
          <a:p>
            <a:pPr algn="ctr"/>
            <a:r>
              <a:rPr lang="fr-FR" sz="2400" b="1" dirty="0" smtClean="0">
                <a:solidFill>
                  <a:srgbClr val="C00000"/>
                </a:solidFill>
              </a:rPr>
              <a:t>Le  </a:t>
            </a:r>
            <a:r>
              <a:rPr lang="fr-FR" sz="2400" b="1" dirty="0">
                <a:solidFill>
                  <a:srgbClr val="C00000"/>
                </a:solidFill>
              </a:rPr>
              <a:t>créateur est le seul propriétaire de son </a:t>
            </a:r>
            <a:r>
              <a:rPr lang="fr-FR" sz="2400" b="1" dirty="0" smtClean="0">
                <a:solidFill>
                  <a:srgbClr val="C00000"/>
                </a:solidFill>
              </a:rPr>
              <a:t>œuvre</a:t>
            </a:r>
          </a:p>
          <a:p>
            <a:pPr algn="ctr"/>
            <a:r>
              <a:rPr lang="fr-FR" sz="2400" b="1" dirty="0" smtClean="0">
                <a:solidFill>
                  <a:srgbClr val="C00000"/>
                </a:solidFill>
              </a:rPr>
              <a:t> </a:t>
            </a:r>
            <a:r>
              <a:rPr lang="fr-FR" sz="2400" dirty="0">
                <a:solidFill>
                  <a:srgbClr val="C00000"/>
                </a:solidFill>
              </a:rPr>
              <a:t>(livre, article de journal, </a:t>
            </a:r>
            <a:r>
              <a:rPr lang="fr-FR" sz="2400" dirty="0" smtClean="0">
                <a:solidFill>
                  <a:srgbClr val="C00000"/>
                </a:solidFill>
              </a:rPr>
              <a:t>logiciel, </a:t>
            </a:r>
            <a:r>
              <a:rPr lang="fr-FR" sz="2400" dirty="0">
                <a:solidFill>
                  <a:srgbClr val="C00000"/>
                </a:solidFill>
              </a:rPr>
              <a:t>site web, peinture, musique, logiciel, création de mode, etc.)</a:t>
            </a:r>
          </a:p>
          <a:p>
            <a:endParaRPr lang="fr-FR" dirty="0">
              <a:solidFill>
                <a:srgbClr val="FF0000"/>
              </a:solidFill>
            </a:endParaRPr>
          </a:p>
        </p:txBody>
      </p:sp>
    </p:spTree>
    <p:extLst>
      <p:ext uri="{BB962C8B-B14F-4D97-AF65-F5344CB8AC3E}">
        <p14:creationId xmlns:p14="http://schemas.microsoft.com/office/powerpoint/2010/main" val="1139443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2"/>
          <p:cNvSpPr txBox="1">
            <a:spLocks/>
          </p:cNvSpPr>
          <p:nvPr/>
        </p:nvSpPr>
        <p:spPr>
          <a:xfrm>
            <a:off x="755576" y="620688"/>
            <a:ext cx="7992888" cy="876300"/>
          </a:xfrm>
          <a:prstGeom prst="rect">
            <a:avLst/>
          </a:prstGeom>
          <a:solidFill>
            <a:schemeClr val="accent2">
              <a:lumMod val="60000"/>
              <a:lumOff val="40000"/>
            </a:schemeClr>
          </a:solidFill>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fr-FR" sz="4000" dirty="0" smtClean="0">
                <a:solidFill>
                  <a:schemeClr val="bg1"/>
                </a:solidFill>
              </a:rPr>
              <a:t>Droits d’auteur et internet</a:t>
            </a:r>
            <a:endParaRPr lang="fr-FR" sz="4000" dirty="0">
              <a:solidFill>
                <a:schemeClr val="bg1"/>
              </a:solidFill>
            </a:endParaRPr>
          </a:p>
        </p:txBody>
      </p:sp>
      <p:sp>
        <p:nvSpPr>
          <p:cNvPr id="3" name="ZoneTexte 2"/>
          <p:cNvSpPr txBox="1"/>
          <p:nvPr/>
        </p:nvSpPr>
        <p:spPr>
          <a:xfrm>
            <a:off x="719572" y="3429000"/>
            <a:ext cx="8064896" cy="2677656"/>
          </a:xfrm>
          <a:prstGeom prst="rect">
            <a:avLst/>
          </a:prstGeom>
          <a:noFill/>
        </p:spPr>
        <p:txBody>
          <a:bodyPr wrap="square" rtlCol="0">
            <a:spAutoFit/>
          </a:bodyPr>
          <a:lstStyle/>
          <a:p>
            <a:pPr algn="ctr"/>
            <a:r>
              <a:rPr lang="fr-FR" sz="2400" b="1" dirty="0" smtClean="0"/>
              <a:t>Vous devez respecter le Code de la propriété intellectuelle </a:t>
            </a:r>
          </a:p>
          <a:p>
            <a:pPr algn="ctr"/>
            <a:endParaRPr lang="fr-FR" sz="2400" b="1" dirty="0" smtClean="0"/>
          </a:p>
          <a:p>
            <a:r>
              <a:rPr lang="fr-FR" sz="2400" dirty="0" smtClean="0"/>
              <a:t>D’après la loi française, « les créateurs [livre, film, musique, œuvre artistique] intellectuels sont les propriétaires de leur créations. On ne peut donc les utiliser (tout ou partie) sans avoir d’autorisation ou avoir acquitté un droit payant et ceci même si ces œuvres se trouvent sur Internet ».</a:t>
            </a:r>
            <a:endParaRPr lang="fr-FR" sz="2400" dirty="0"/>
          </a:p>
        </p:txBody>
      </p:sp>
      <p:sp>
        <p:nvSpPr>
          <p:cNvPr id="5" name="ZoneTexte 4"/>
          <p:cNvSpPr txBox="1"/>
          <p:nvPr/>
        </p:nvSpPr>
        <p:spPr>
          <a:xfrm>
            <a:off x="755576" y="2201602"/>
            <a:ext cx="7416824" cy="830997"/>
          </a:xfrm>
          <a:prstGeom prst="rect">
            <a:avLst/>
          </a:prstGeom>
          <a:noFill/>
        </p:spPr>
        <p:txBody>
          <a:bodyPr wrap="square" rtlCol="0">
            <a:spAutoFit/>
          </a:bodyPr>
          <a:lstStyle/>
          <a:p>
            <a:r>
              <a:rPr lang="fr-FR" sz="2400" dirty="0"/>
              <a:t>Internet est une immense banque de données facile d’accès, mais vous devez adopter une attitude responsable.</a:t>
            </a:r>
          </a:p>
        </p:txBody>
      </p:sp>
    </p:spTree>
    <p:extLst>
      <p:ext uri="{BB962C8B-B14F-4D97-AF65-F5344CB8AC3E}">
        <p14:creationId xmlns:p14="http://schemas.microsoft.com/office/powerpoint/2010/main" val="2756038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548680"/>
            <a:ext cx="7772400" cy="792088"/>
          </a:xfrm>
          <a:solidFill>
            <a:schemeClr val="accent2">
              <a:lumMod val="60000"/>
              <a:lumOff val="40000"/>
            </a:schemeClr>
          </a:solidFill>
          <a:ln>
            <a:solidFill>
              <a:schemeClr val="accent2">
                <a:lumMod val="60000"/>
                <a:lumOff val="40000"/>
              </a:schemeClr>
            </a:solidFill>
          </a:ln>
        </p:spPr>
        <p:txBody>
          <a:bodyPr>
            <a:normAutofit/>
          </a:bodyPr>
          <a:lstStyle/>
          <a:p>
            <a:pPr algn="ctr"/>
            <a:r>
              <a:rPr lang="fr-FR" dirty="0" smtClean="0">
                <a:solidFill>
                  <a:schemeClr val="bg1"/>
                </a:solidFill>
                <a:latin typeface="+mn-lt"/>
              </a:rPr>
              <a:t>Les exceptions</a:t>
            </a:r>
            <a:endParaRPr lang="fr-FR" dirty="0">
              <a:solidFill>
                <a:schemeClr val="bg1"/>
              </a:solidFill>
              <a:latin typeface="+mn-lt"/>
            </a:endParaRPr>
          </a:p>
        </p:txBody>
      </p:sp>
      <p:sp>
        <p:nvSpPr>
          <p:cNvPr id="3" name="Espace réservé du contenu 2"/>
          <p:cNvSpPr>
            <a:spLocks noGrp="1"/>
          </p:cNvSpPr>
          <p:nvPr>
            <p:ph sz="quarter" idx="1"/>
          </p:nvPr>
        </p:nvSpPr>
        <p:spPr>
          <a:xfrm>
            <a:off x="463798" y="1412776"/>
            <a:ext cx="8229600" cy="4525963"/>
          </a:xfrm>
        </p:spPr>
        <p:txBody>
          <a:bodyPr/>
          <a:lstStyle/>
          <a:p>
            <a:pPr marL="0" indent="0" algn="ctr">
              <a:buNone/>
            </a:pPr>
            <a:r>
              <a:rPr lang="fr-FR" sz="2800" b="1" dirty="0"/>
              <a:t>Dans le cadre scolaire</a:t>
            </a:r>
            <a:endParaRPr lang="fr-FR" dirty="0" smtClean="0"/>
          </a:p>
          <a:p>
            <a:pPr marL="0" indent="0">
              <a:buNone/>
            </a:pPr>
            <a:r>
              <a:rPr lang="fr-FR" sz="2400" dirty="0" smtClean="0"/>
              <a:t>on peut copier et transmettre une œuvre sans en demander l’autorisation à l’auteur uniquement pour un travail pédagogique</a:t>
            </a:r>
          </a:p>
          <a:p>
            <a:pPr marL="0" indent="0" algn="ctr">
              <a:buNone/>
            </a:pPr>
            <a:endParaRPr lang="fr-FR" sz="2400" b="1" dirty="0" smtClean="0"/>
          </a:p>
          <a:p>
            <a:pPr marL="0" indent="0" algn="ctr">
              <a:buNone/>
            </a:pPr>
            <a:r>
              <a:rPr lang="fr-FR" sz="2400" b="1" dirty="0" smtClean="0"/>
              <a:t>A condition :</a:t>
            </a:r>
          </a:p>
          <a:p>
            <a:pPr marL="0" indent="0">
              <a:buNone/>
            </a:pPr>
            <a:endParaRPr lang="fr-FR" sz="2400" dirty="0" smtClean="0"/>
          </a:p>
          <a:p>
            <a:r>
              <a:rPr lang="fr-FR" sz="2400" dirty="0"/>
              <a:t>D’indiquer le titre et l’auteur de l’œuvre </a:t>
            </a:r>
          </a:p>
          <a:p>
            <a:r>
              <a:rPr lang="fr-FR" sz="2400" dirty="0" smtClean="0"/>
              <a:t>De ne pas utiliser le texte ou le livre en entier </a:t>
            </a:r>
          </a:p>
          <a:p>
            <a:r>
              <a:rPr lang="fr-FR" sz="2400" dirty="0" smtClean="0"/>
              <a:t>De ne pas le vendre</a:t>
            </a:r>
          </a:p>
        </p:txBody>
      </p:sp>
      <p:sp>
        <p:nvSpPr>
          <p:cNvPr id="4" name="ZoneTexte 3"/>
          <p:cNvSpPr txBox="1"/>
          <p:nvPr/>
        </p:nvSpPr>
        <p:spPr>
          <a:xfrm>
            <a:off x="1730573" y="6165304"/>
            <a:ext cx="6984776" cy="276999"/>
          </a:xfrm>
          <a:prstGeom prst="rect">
            <a:avLst/>
          </a:prstGeom>
          <a:noFill/>
        </p:spPr>
        <p:txBody>
          <a:bodyPr wrap="square" rtlCol="0">
            <a:spAutoFit/>
          </a:bodyPr>
          <a:lstStyle/>
          <a:p>
            <a:r>
              <a:rPr lang="fr-FR" sz="1200" dirty="0" smtClean="0">
                <a:solidFill>
                  <a:srgbClr val="C00000"/>
                </a:solidFill>
              </a:rPr>
              <a:t>B.O. du 01/02/2007 – accord sur l’utilisation des œuvres protégées à des fins d’enseignement et de recherche</a:t>
            </a:r>
            <a:endParaRPr lang="fr-FR" sz="1200" dirty="0">
              <a:solidFill>
                <a:srgbClr val="C00000"/>
              </a:solidFill>
            </a:endParaRPr>
          </a:p>
        </p:txBody>
      </p:sp>
    </p:spTree>
    <p:extLst>
      <p:ext uri="{BB962C8B-B14F-4D97-AF65-F5344CB8AC3E}">
        <p14:creationId xmlns:p14="http://schemas.microsoft.com/office/powerpoint/2010/main" val="2720305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3551" y="1556792"/>
            <a:ext cx="8280920" cy="4247317"/>
          </a:xfrm>
          <a:prstGeom prst="rect">
            <a:avLst/>
          </a:prstGeom>
        </p:spPr>
        <p:txBody>
          <a:bodyPr wrap="square">
            <a:spAutoFit/>
          </a:bodyPr>
          <a:lstStyle/>
          <a:p>
            <a:pPr marL="285750" indent="-285750">
              <a:buFont typeface="Arial" pitchFamily="34" charset="0"/>
              <a:buChar char="•"/>
            </a:pPr>
            <a:r>
              <a:rPr lang="fr-FR" dirty="0" smtClean="0"/>
              <a:t>Utilisez </a:t>
            </a:r>
            <a:r>
              <a:rPr lang="fr-FR" dirty="0"/>
              <a:t>au maximum des </a:t>
            </a:r>
            <a:r>
              <a:rPr lang="fr-FR" dirty="0" smtClean="0"/>
              <a:t>œuvres </a:t>
            </a:r>
            <a:r>
              <a:rPr lang="fr-FR" dirty="0"/>
              <a:t>libres de </a:t>
            </a:r>
            <a:r>
              <a:rPr lang="fr-FR" dirty="0" smtClean="0"/>
              <a:t>droits si vous voulez réaliser une publication sur Internet ou dans </a:t>
            </a:r>
            <a:r>
              <a:rPr lang="fr-FR" dirty="0"/>
              <a:t>un </a:t>
            </a:r>
            <a:r>
              <a:rPr lang="fr-FR" dirty="0" smtClean="0"/>
              <a:t>journal.</a:t>
            </a:r>
            <a:endParaRPr lang="fr-FR" dirty="0"/>
          </a:p>
          <a:p>
            <a:endParaRPr lang="fr-FR" dirty="0"/>
          </a:p>
          <a:p>
            <a:pPr marL="285750" indent="-285750">
              <a:buFont typeface="Arial" pitchFamily="34" charset="0"/>
              <a:buChar char="•"/>
            </a:pPr>
            <a:r>
              <a:rPr lang="fr-FR" dirty="0"/>
              <a:t>Si vous voulez utiliser une </a:t>
            </a:r>
            <a:r>
              <a:rPr lang="fr-FR" dirty="0" smtClean="0"/>
              <a:t>œuvre </a:t>
            </a:r>
            <a:r>
              <a:rPr lang="fr-FR" dirty="0"/>
              <a:t>protégée, vous devez demander une autorisation à l’auteur ou à ses ayants droit </a:t>
            </a:r>
            <a:r>
              <a:rPr lang="fr-FR" dirty="0" smtClean="0"/>
              <a:t>.</a:t>
            </a:r>
          </a:p>
          <a:p>
            <a:endParaRPr lang="fr-FR" dirty="0"/>
          </a:p>
          <a:p>
            <a:pPr marL="285750" indent="-285750">
              <a:buFont typeface="Arial" pitchFamily="34" charset="0"/>
              <a:buChar char="•"/>
            </a:pPr>
            <a:r>
              <a:rPr lang="fr-FR" dirty="0"/>
              <a:t>Vous devez toujours citer le nom de l’auteur de </a:t>
            </a:r>
            <a:r>
              <a:rPr lang="fr-FR" dirty="0" smtClean="0"/>
              <a:t>l’œuvre.</a:t>
            </a:r>
          </a:p>
          <a:p>
            <a:endParaRPr lang="fr-FR" dirty="0"/>
          </a:p>
          <a:p>
            <a:pPr marL="285750" indent="-285750">
              <a:buFont typeface="Arial" pitchFamily="34" charset="0"/>
              <a:buChar char="•"/>
            </a:pPr>
            <a:r>
              <a:rPr lang="fr-FR" dirty="0" smtClean="0"/>
              <a:t>Une œuvre </a:t>
            </a:r>
            <a:r>
              <a:rPr lang="fr-FR" dirty="0"/>
              <a:t>n’est plus protégée si son auteur est généralement décédé depuis plus de 70 ans</a:t>
            </a:r>
            <a:r>
              <a:rPr lang="fr-FR" dirty="0" smtClean="0"/>
              <a:t>.</a:t>
            </a:r>
            <a:endParaRPr lang="fr-FR" dirty="0"/>
          </a:p>
          <a:p>
            <a:endParaRPr lang="fr-FR" dirty="0"/>
          </a:p>
          <a:p>
            <a:pPr marL="285750" indent="-285750">
              <a:buFont typeface="Arial" pitchFamily="34" charset="0"/>
              <a:buChar char="•"/>
            </a:pPr>
            <a:r>
              <a:rPr lang="fr-FR" dirty="0" smtClean="0"/>
              <a:t>La </a:t>
            </a:r>
            <a:r>
              <a:rPr lang="fr-FR" dirty="0"/>
              <a:t>musique est protégée par le droit d’auteur </a:t>
            </a:r>
            <a:r>
              <a:rPr lang="fr-FR" dirty="0" smtClean="0"/>
              <a:t>et le </a:t>
            </a:r>
            <a:r>
              <a:rPr lang="fr-FR" dirty="0"/>
              <a:t>droit d’interprétation. Les droits d’interprétations durent 50 ans après la première interprétation de </a:t>
            </a:r>
            <a:r>
              <a:rPr lang="fr-FR" dirty="0" smtClean="0"/>
              <a:t>l’œuvre. La </a:t>
            </a:r>
            <a:r>
              <a:rPr lang="fr-FR" dirty="0"/>
              <a:t>reproduction ou la représentation d’une </a:t>
            </a:r>
            <a:r>
              <a:rPr lang="fr-FR" dirty="0" smtClean="0"/>
              <a:t>œuvre </a:t>
            </a:r>
            <a:r>
              <a:rPr lang="fr-FR" dirty="0"/>
              <a:t>sont interdites (sauf autorisation) pendant une période qui se termine 70 ans après la mort de l’auteur.</a:t>
            </a:r>
          </a:p>
          <a:p>
            <a:endParaRPr lang="fr-FR" dirty="0"/>
          </a:p>
        </p:txBody>
      </p:sp>
      <p:sp>
        <p:nvSpPr>
          <p:cNvPr id="3" name="Titre 2"/>
          <p:cNvSpPr>
            <a:spLocks noGrp="1"/>
          </p:cNvSpPr>
          <p:nvPr>
            <p:ph type="title"/>
          </p:nvPr>
        </p:nvSpPr>
        <p:spPr>
          <a:xfrm>
            <a:off x="914400" y="274638"/>
            <a:ext cx="7772400" cy="994122"/>
          </a:xfrm>
          <a:solidFill>
            <a:schemeClr val="accent2">
              <a:lumMod val="60000"/>
              <a:lumOff val="40000"/>
            </a:schemeClr>
          </a:solidFill>
          <a:ln>
            <a:solidFill>
              <a:schemeClr val="bg1"/>
            </a:solidFill>
          </a:ln>
        </p:spPr>
        <p:txBody>
          <a:bodyPr/>
          <a:lstStyle/>
          <a:p>
            <a:pPr algn="ctr"/>
            <a:r>
              <a:rPr lang="fr-FR" dirty="0" smtClean="0">
                <a:solidFill>
                  <a:schemeClr val="bg1"/>
                </a:solidFill>
                <a:latin typeface="+mn-lt"/>
              </a:rPr>
              <a:t>Ce qu’il faut retenir</a:t>
            </a:r>
            <a:endParaRPr lang="fr-FR" dirty="0">
              <a:solidFill>
                <a:schemeClr val="bg1"/>
              </a:solidFill>
              <a:latin typeface="+mn-lt"/>
            </a:endParaRPr>
          </a:p>
        </p:txBody>
      </p:sp>
    </p:spTree>
    <p:extLst>
      <p:ext uri="{BB962C8B-B14F-4D97-AF65-F5344CB8AC3E}">
        <p14:creationId xmlns:p14="http://schemas.microsoft.com/office/powerpoint/2010/main" val="1328437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051720" y="260647"/>
            <a:ext cx="5328592" cy="769441"/>
          </a:xfrm>
          <a:prstGeom prst="rect">
            <a:avLst/>
          </a:prstGeom>
          <a:noFill/>
        </p:spPr>
        <p:txBody>
          <a:bodyPr wrap="square" rtlCol="0">
            <a:spAutoFit/>
          </a:bodyPr>
          <a:lstStyle/>
          <a:p>
            <a:pPr algn="ctr"/>
            <a:r>
              <a:rPr lang="fr-FR" sz="4400" dirty="0" smtClean="0"/>
              <a:t>QUIZ </a:t>
            </a:r>
            <a:r>
              <a:rPr lang="fr-FR" sz="44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vrai ou faux</a:t>
            </a:r>
            <a:endParaRPr lang="fr-FR" sz="4400" b="1" dirty="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endParaRPr>
          </a:p>
        </p:txBody>
      </p:sp>
      <p:sp>
        <p:nvSpPr>
          <p:cNvPr id="9" name="Rectangle 8"/>
          <p:cNvSpPr/>
          <p:nvPr/>
        </p:nvSpPr>
        <p:spPr>
          <a:xfrm>
            <a:off x="467544" y="1030087"/>
            <a:ext cx="5755233" cy="307777"/>
          </a:xfrm>
          <a:prstGeom prst="rect">
            <a:avLst/>
          </a:prstGeom>
        </p:spPr>
        <p:txBody>
          <a:bodyPr wrap="square">
            <a:spAutoFit/>
          </a:bodyPr>
          <a:lstStyle/>
          <a:p>
            <a:pPr lvl="0"/>
            <a:r>
              <a:rPr lang="fr-FR" sz="1400" b="1" dirty="0">
                <a:solidFill>
                  <a:prstClr val="black"/>
                </a:solidFill>
              </a:rPr>
              <a:t>Quand je copie une œuvre j’en deviens l’auteur ?</a:t>
            </a:r>
            <a:endParaRPr lang="fr-FR" sz="800" b="1" dirty="0">
              <a:solidFill>
                <a:prstClr val="black"/>
              </a:solidFill>
            </a:endParaRPr>
          </a:p>
        </p:txBody>
      </p:sp>
      <p:sp>
        <p:nvSpPr>
          <p:cNvPr id="10" name="Rectangle 9"/>
          <p:cNvSpPr/>
          <p:nvPr/>
        </p:nvSpPr>
        <p:spPr>
          <a:xfrm>
            <a:off x="467544" y="1731571"/>
            <a:ext cx="8280920" cy="340093"/>
          </a:xfrm>
          <a:prstGeom prst="rect">
            <a:avLst/>
          </a:prstGeom>
        </p:spPr>
        <p:txBody>
          <a:bodyPr wrap="square">
            <a:spAutoFit/>
          </a:bodyPr>
          <a:lstStyle/>
          <a:p>
            <a:pPr lvl="0">
              <a:lnSpc>
                <a:spcPct val="115000"/>
              </a:lnSpc>
              <a:defRPr/>
            </a:pPr>
            <a:r>
              <a:rPr lang="fr-FR" sz="1400" b="1" dirty="0">
                <a:solidFill>
                  <a:prstClr val="black"/>
                </a:solidFill>
              </a:rPr>
              <a:t>Pour animer mon site </a:t>
            </a:r>
            <a:r>
              <a:rPr lang="fr-FR" sz="1400" b="1" dirty="0" smtClean="0">
                <a:solidFill>
                  <a:prstClr val="black"/>
                </a:solidFill>
              </a:rPr>
              <a:t>perso, </a:t>
            </a:r>
            <a:r>
              <a:rPr lang="fr-FR" sz="1400" b="1" dirty="0">
                <a:solidFill>
                  <a:prstClr val="black"/>
                </a:solidFill>
              </a:rPr>
              <a:t>je peux copier et insérer une photo, un texte qui ne </a:t>
            </a:r>
            <a:r>
              <a:rPr lang="fr-FR" sz="1400" b="1" dirty="0" smtClean="0">
                <a:solidFill>
                  <a:prstClr val="black"/>
                </a:solidFill>
              </a:rPr>
              <a:t>m’appartiennent </a:t>
            </a:r>
            <a:r>
              <a:rPr lang="fr-FR" sz="1400" b="1" dirty="0">
                <a:solidFill>
                  <a:prstClr val="black"/>
                </a:solidFill>
              </a:rPr>
              <a:t>pas ?</a:t>
            </a:r>
          </a:p>
        </p:txBody>
      </p:sp>
      <p:sp>
        <p:nvSpPr>
          <p:cNvPr id="11" name="Rectangle 10"/>
          <p:cNvSpPr/>
          <p:nvPr/>
        </p:nvSpPr>
        <p:spPr>
          <a:xfrm>
            <a:off x="468273" y="2461582"/>
            <a:ext cx="7886627" cy="307777"/>
          </a:xfrm>
          <a:prstGeom prst="rect">
            <a:avLst/>
          </a:prstGeom>
        </p:spPr>
        <p:txBody>
          <a:bodyPr wrap="square">
            <a:spAutoFit/>
          </a:bodyPr>
          <a:lstStyle/>
          <a:p>
            <a:r>
              <a:rPr lang="fr-FR" sz="1400" b="1" dirty="0" smtClean="0"/>
              <a:t>Est-ce que je peux </a:t>
            </a:r>
            <a:r>
              <a:rPr lang="fr-FR" sz="1400" b="1" dirty="0"/>
              <a:t>exploiter une œuvre sans le consentement de son auteur ?</a:t>
            </a:r>
          </a:p>
        </p:txBody>
      </p:sp>
      <p:sp>
        <p:nvSpPr>
          <p:cNvPr id="12" name="Rectangle 11"/>
          <p:cNvSpPr/>
          <p:nvPr/>
        </p:nvSpPr>
        <p:spPr>
          <a:xfrm>
            <a:off x="454205" y="3231024"/>
            <a:ext cx="7852989" cy="587853"/>
          </a:xfrm>
          <a:prstGeom prst="rect">
            <a:avLst/>
          </a:prstGeom>
        </p:spPr>
        <p:txBody>
          <a:bodyPr wrap="square">
            <a:spAutoFit/>
          </a:bodyPr>
          <a:lstStyle/>
          <a:p>
            <a:pPr lvl="0">
              <a:lnSpc>
                <a:spcPct val="115000"/>
              </a:lnSpc>
              <a:defRPr/>
            </a:pPr>
            <a:r>
              <a:rPr lang="fr-FR" sz="1400" b="1" dirty="0">
                <a:solidFill>
                  <a:prstClr val="black"/>
                </a:solidFill>
              </a:rPr>
              <a:t>Quand j'achète une revue ou un livre, je peux en faire des copies (images, graphiques…) si ces copies « ne sortent pas de chez moi » ?</a:t>
            </a:r>
          </a:p>
        </p:txBody>
      </p:sp>
      <p:sp>
        <p:nvSpPr>
          <p:cNvPr id="13" name="Rectangle 12"/>
          <p:cNvSpPr/>
          <p:nvPr/>
        </p:nvSpPr>
        <p:spPr>
          <a:xfrm>
            <a:off x="454205" y="4112119"/>
            <a:ext cx="7830696" cy="587853"/>
          </a:xfrm>
          <a:prstGeom prst="rect">
            <a:avLst/>
          </a:prstGeom>
        </p:spPr>
        <p:txBody>
          <a:bodyPr wrap="square">
            <a:spAutoFit/>
          </a:bodyPr>
          <a:lstStyle/>
          <a:p>
            <a:pPr>
              <a:lnSpc>
                <a:spcPct val="115000"/>
              </a:lnSpc>
              <a:defRPr/>
            </a:pPr>
            <a:r>
              <a:rPr lang="fr-FR" sz="1400" b="1" dirty="0" smtClean="0"/>
              <a:t>Quand </a:t>
            </a:r>
            <a:r>
              <a:rPr lang="fr-FR" sz="1400" b="1" dirty="0"/>
              <a:t>une œuvre tombe dans le domaine public tout le monde peut la </a:t>
            </a:r>
            <a:r>
              <a:rPr lang="fr-FR" sz="1400" b="1" dirty="0" smtClean="0"/>
              <a:t>copier à </a:t>
            </a:r>
            <a:r>
              <a:rPr lang="fr-FR" sz="1400" b="1" dirty="0"/>
              <a:t>condition de ne pas la dénaturer et de citer son auteur </a:t>
            </a:r>
            <a:r>
              <a:rPr lang="fr-FR" sz="1400" b="1" dirty="0" smtClean="0"/>
              <a:t>?</a:t>
            </a:r>
            <a:endParaRPr lang="fr-FR" sz="1400" b="1" dirty="0"/>
          </a:p>
        </p:txBody>
      </p:sp>
      <p:sp>
        <p:nvSpPr>
          <p:cNvPr id="14" name="Rectangle 13"/>
          <p:cNvSpPr/>
          <p:nvPr/>
        </p:nvSpPr>
        <p:spPr>
          <a:xfrm>
            <a:off x="454205" y="5036354"/>
            <a:ext cx="7848873" cy="587853"/>
          </a:xfrm>
          <a:prstGeom prst="rect">
            <a:avLst/>
          </a:prstGeom>
        </p:spPr>
        <p:txBody>
          <a:bodyPr wrap="square">
            <a:spAutoFit/>
          </a:bodyPr>
          <a:lstStyle/>
          <a:p>
            <a:pPr lvl="0">
              <a:lnSpc>
                <a:spcPct val="115000"/>
              </a:lnSpc>
            </a:pPr>
            <a:r>
              <a:rPr lang="fr-FR" sz="1400" b="1" dirty="0" smtClean="0">
                <a:solidFill>
                  <a:prstClr val="black"/>
                </a:solidFill>
              </a:rPr>
              <a:t>Pour </a:t>
            </a:r>
            <a:r>
              <a:rPr lang="fr-FR" sz="1400" b="1" dirty="0">
                <a:solidFill>
                  <a:prstClr val="black"/>
                </a:solidFill>
              </a:rPr>
              <a:t>utiliser une œuvre qui n’est pas tombée dans le domaine public, il faut demander l’autorisation de  l’auteur  ou de </a:t>
            </a:r>
            <a:r>
              <a:rPr lang="fr-FR" sz="1400" b="1" dirty="0" smtClean="0">
                <a:solidFill>
                  <a:prstClr val="black"/>
                </a:solidFill>
              </a:rPr>
              <a:t>ses </a:t>
            </a:r>
            <a:r>
              <a:rPr lang="fr-FR" sz="1400" b="1" dirty="0">
                <a:solidFill>
                  <a:prstClr val="black"/>
                </a:solidFill>
              </a:rPr>
              <a:t>ayant-droit  ?</a:t>
            </a:r>
            <a:endParaRPr lang="fr-FR" sz="800" b="1" dirty="0">
              <a:solidFill>
                <a:prstClr val="black"/>
              </a:solidFill>
            </a:endParaRPr>
          </a:p>
        </p:txBody>
      </p:sp>
      <p:sp>
        <p:nvSpPr>
          <p:cNvPr id="2" name="Rectangle 1"/>
          <p:cNvSpPr/>
          <p:nvPr/>
        </p:nvSpPr>
        <p:spPr>
          <a:xfrm>
            <a:off x="1013603" y="1337863"/>
            <a:ext cx="7128792" cy="307777"/>
          </a:xfrm>
          <a:prstGeom prst="rect">
            <a:avLst/>
          </a:prstGeom>
        </p:spPr>
        <p:txBody>
          <a:bodyPr wrap="square">
            <a:spAutoFit/>
          </a:bodyPr>
          <a:lstStyle/>
          <a:p>
            <a:r>
              <a:rPr lang="fr-FR" sz="1200" dirty="0" smtClean="0">
                <a:solidFill>
                  <a:srgbClr val="C00000"/>
                </a:solidFill>
              </a:rPr>
              <a:t>NON !  Vous êtes en situation de plagiat quand vous </a:t>
            </a:r>
            <a:r>
              <a:rPr lang="fr-FR" sz="1200" dirty="0">
                <a:solidFill>
                  <a:srgbClr val="C00000"/>
                </a:solidFill>
              </a:rPr>
              <a:t>vous appropriez le travail de quelqu’un en le faisant passer pour le  vôtre</a:t>
            </a:r>
            <a:r>
              <a:rPr lang="fr-FR" sz="1400" dirty="0">
                <a:solidFill>
                  <a:srgbClr val="C00000"/>
                </a:solidFill>
              </a:rPr>
              <a:t>. </a:t>
            </a:r>
          </a:p>
        </p:txBody>
      </p:sp>
      <p:sp>
        <p:nvSpPr>
          <p:cNvPr id="3" name="Rectangle 2"/>
          <p:cNvSpPr/>
          <p:nvPr/>
        </p:nvSpPr>
        <p:spPr>
          <a:xfrm>
            <a:off x="1049568" y="2071664"/>
            <a:ext cx="7374821" cy="276999"/>
          </a:xfrm>
          <a:prstGeom prst="rect">
            <a:avLst/>
          </a:prstGeom>
        </p:spPr>
        <p:txBody>
          <a:bodyPr wrap="square">
            <a:spAutoFit/>
          </a:bodyPr>
          <a:lstStyle/>
          <a:p>
            <a:r>
              <a:rPr lang="fr-FR" sz="1200" dirty="0" smtClean="0">
                <a:solidFill>
                  <a:srgbClr val="C00000"/>
                </a:solidFill>
              </a:rPr>
              <a:t>NON ! Si vous copiez l’œuvre sans en demander l’autorisation à l’auteur. </a:t>
            </a:r>
            <a:endParaRPr lang="fr-FR" sz="1200" dirty="0">
              <a:solidFill>
                <a:srgbClr val="C00000"/>
              </a:solidFill>
            </a:endParaRPr>
          </a:p>
        </p:txBody>
      </p:sp>
      <p:sp>
        <p:nvSpPr>
          <p:cNvPr id="4" name="ZoneTexte 3"/>
          <p:cNvSpPr txBox="1"/>
          <p:nvPr/>
        </p:nvSpPr>
        <p:spPr>
          <a:xfrm>
            <a:off x="1049568" y="2769359"/>
            <a:ext cx="6480720" cy="461665"/>
          </a:xfrm>
          <a:prstGeom prst="rect">
            <a:avLst/>
          </a:prstGeom>
          <a:noFill/>
        </p:spPr>
        <p:txBody>
          <a:bodyPr wrap="square" rtlCol="0">
            <a:spAutoFit/>
          </a:bodyPr>
          <a:lstStyle/>
          <a:p>
            <a:r>
              <a:rPr lang="fr-FR" sz="1200" dirty="0" smtClean="0">
                <a:solidFill>
                  <a:srgbClr val="C00000"/>
                </a:solidFill>
              </a:rPr>
              <a:t>NON ! </a:t>
            </a:r>
            <a:r>
              <a:rPr lang="fr-FR" sz="1200" dirty="0">
                <a:solidFill>
                  <a:srgbClr val="C00000"/>
                </a:solidFill>
              </a:rPr>
              <a:t>S</a:t>
            </a:r>
            <a:r>
              <a:rPr lang="fr-FR" sz="1200" dirty="0" smtClean="0">
                <a:solidFill>
                  <a:srgbClr val="C00000"/>
                </a:solidFill>
              </a:rPr>
              <a:t>i vous la diffusez dans un journal, sur internet…</a:t>
            </a:r>
          </a:p>
          <a:p>
            <a:r>
              <a:rPr lang="fr-FR" sz="1200" dirty="0" smtClean="0">
                <a:solidFill>
                  <a:srgbClr val="C00000"/>
                </a:solidFill>
              </a:rPr>
              <a:t>OUI ! Si c’est dans le cadre scolaire en citant l’auteur et le titre de l’œuvre</a:t>
            </a:r>
            <a:endParaRPr lang="fr-FR" sz="1200" dirty="0">
              <a:solidFill>
                <a:srgbClr val="C00000"/>
              </a:solidFill>
            </a:endParaRPr>
          </a:p>
        </p:txBody>
      </p:sp>
      <p:sp>
        <p:nvSpPr>
          <p:cNvPr id="5" name="ZoneTexte 4"/>
          <p:cNvSpPr txBox="1"/>
          <p:nvPr/>
        </p:nvSpPr>
        <p:spPr>
          <a:xfrm>
            <a:off x="1072913" y="3818876"/>
            <a:ext cx="5826688" cy="276999"/>
          </a:xfrm>
          <a:prstGeom prst="rect">
            <a:avLst/>
          </a:prstGeom>
          <a:noFill/>
        </p:spPr>
        <p:txBody>
          <a:bodyPr wrap="square" rtlCol="0">
            <a:spAutoFit/>
          </a:bodyPr>
          <a:lstStyle/>
          <a:p>
            <a:r>
              <a:rPr lang="fr-FR" sz="1200" dirty="0" smtClean="0">
                <a:solidFill>
                  <a:srgbClr val="C00000"/>
                </a:solidFill>
              </a:rPr>
              <a:t>OUI ! </a:t>
            </a:r>
            <a:endParaRPr lang="fr-FR" sz="1200" dirty="0">
              <a:solidFill>
                <a:srgbClr val="C00000"/>
              </a:solidFill>
            </a:endParaRPr>
          </a:p>
        </p:txBody>
      </p:sp>
      <p:sp>
        <p:nvSpPr>
          <p:cNvPr id="7" name="ZoneTexte 6"/>
          <p:cNvSpPr txBox="1"/>
          <p:nvPr/>
        </p:nvSpPr>
        <p:spPr>
          <a:xfrm>
            <a:off x="1072913" y="4699972"/>
            <a:ext cx="3217015" cy="276999"/>
          </a:xfrm>
          <a:prstGeom prst="rect">
            <a:avLst/>
          </a:prstGeom>
          <a:noFill/>
        </p:spPr>
        <p:txBody>
          <a:bodyPr wrap="square" rtlCol="0">
            <a:spAutoFit/>
          </a:bodyPr>
          <a:lstStyle/>
          <a:p>
            <a:r>
              <a:rPr lang="fr-FR" sz="1200" dirty="0" smtClean="0">
                <a:solidFill>
                  <a:srgbClr val="C00000"/>
                </a:solidFill>
              </a:rPr>
              <a:t>OUI !</a:t>
            </a:r>
            <a:endParaRPr lang="fr-FR" sz="1200" dirty="0">
              <a:solidFill>
                <a:srgbClr val="C00000"/>
              </a:solidFill>
            </a:endParaRPr>
          </a:p>
        </p:txBody>
      </p:sp>
      <p:sp>
        <p:nvSpPr>
          <p:cNvPr id="8" name="ZoneTexte 7"/>
          <p:cNvSpPr txBox="1"/>
          <p:nvPr/>
        </p:nvSpPr>
        <p:spPr>
          <a:xfrm>
            <a:off x="1072913" y="5712826"/>
            <a:ext cx="3787119" cy="276999"/>
          </a:xfrm>
          <a:prstGeom prst="rect">
            <a:avLst/>
          </a:prstGeom>
          <a:noFill/>
        </p:spPr>
        <p:txBody>
          <a:bodyPr wrap="square" rtlCol="0">
            <a:spAutoFit/>
          </a:bodyPr>
          <a:lstStyle/>
          <a:p>
            <a:r>
              <a:rPr lang="fr-FR" sz="1200" dirty="0" smtClean="0">
                <a:solidFill>
                  <a:srgbClr val="C00000"/>
                </a:solidFill>
              </a:rPr>
              <a:t>OUI !</a:t>
            </a:r>
            <a:endParaRPr lang="fr-FR" sz="1200" dirty="0">
              <a:solidFill>
                <a:srgbClr val="C00000"/>
              </a:solidFill>
            </a:endParaRPr>
          </a:p>
        </p:txBody>
      </p:sp>
    </p:spTree>
    <p:extLst>
      <p:ext uri="{BB962C8B-B14F-4D97-AF65-F5344CB8AC3E}">
        <p14:creationId xmlns:p14="http://schemas.microsoft.com/office/powerpoint/2010/main" val="277311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2" grpId="0"/>
      <p:bldP spid="3" grpId="0"/>
      <p:bldP spid="4" grpId="0"/>
      <p:bldP spid="5"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548680"/>
            <a:ext cx="6984775" cy="707886"/>
          </a:xfrm>
          <a:prstGeom prst="rect">
            <a:avLst/>
          </a:prstGeom>
        </p:spPr>
        <p:txBody>
          <a:bodyPr wrap="square">
            <a:spAutoFit/>
          </a:bodyPr>
          <a:lstStyle/>
          <a:p>
            <a:pPr algn="ctr"/>
            <a:r>
              <a:rPr lang="fr-FR" sz="4000" dirty="0" smtClean="0">
                <a:solidFill>
                  <a:schemeClr val="accent2">
                    <a:lumMod val="75000"/>
                  </a:schemeClr>
                </a:solidFill>
              </a:rPr>
              <a:t>Quelques adresses utiles</a:t>
            </a:r>
            <a:endParaRPr lang="fr-FR" sz="4400" dirty="0">
              <a:solidFill>
                <a:schemeClr val="accent2">
                  <a:lumMod val="75000"/>
                </a:schemeClr>
              </a:solidFill>
            </a:endParaRPr>
          </a:p>
        </p:txBody>
      </p:sp>
      <p:sp>
        <p:nvSpPr>
          <p:cNvPr id="3" name="Rectangle 2"/>
          <p:cNvSpPr/>
          <p:nvPr/>
        </p:nvSpPr>
        <p:spPr>
          <a:xfrm>
            <a:off x="1619672" y="1556792"/>
            <a:ext cx="6562630" cy="646331"/>
          </a:xfrm>
          <a:prstGeom prst="rect">
            <a:avLst/>
          </a:prstGeom>
        </p:spPr>
        <p:txBody>
          <a:bodyPr wrap="none">
            <a:spAutoFit/>
          </a:bodyPr>
          <a:lstStyle/>
          <a:p>
            <a:r>
              <a:rPr lang="fr-FR" dirty="0">
                <a:hlinkClick r:id="rId2"/>
              </a:rPr>
              <a:t>https://</a:t>
            </a:r>
            <a:r>
              <a:rPr lang="fr-FR" dirty="0" smtClean="0">
                <a:hlinkClick r:id="rId2"/>
              </a:rPr>
              <a:t>www.canva.com/fr</a:t>
            </a:r>
            <a:endParaRPr lang="fr-FR" dirty="0" smtClean="0"/>
          </a:p>
          <a:p>
            <a:r>
              <a:rPr lang="fr-FR" dirty="0"/>
              <a:t>	</a:t>
            </a:r>
            <a:r>
              <a:rPr lang="fr-FR" dirty="0" smtClean="0"/>
              <a:t>site qui regroupe 50 banques d’images libres de droits et gratuites</a:t>
            </a:r>
            <a:endParaRPr lang="fr-FR" dirty="0"/>
          </a:p>
        </p:txBody>
      </p:sp>
      <p:sp>
        <p:nvSpPr>
          <p:cNvPr id="4" name="Rectangle 3"/>
          <p:cNvSpPr/>
          <p:nvPr/>
        </p:nvSpPr>
        <p:spPr>
          <a:xfrm>
            <a:off x="1645644" y="2362523"/>
            <a:ext cx="6454747" cy="923330"/>
          </a:xfrm>
          <a:prstGeom prst="rect">
            <a:avLst/>
          </a:prstGeom>
        </p:spPr>
        <p:txBody>
          <a:bodyPr wrap="square">
            <a:spAutoFit/>
          </a:bodyPr>
          <a:lstStyle/>
          <a:p>
            <a:r>
              <a:rPr lang="fr-FR" dirty="0">
                <a:hlinkClick r:id="rId3"/>
              </a:rPr>
              <a:t>https://</a:t>
            </a:r>
            <a:r>
              <a:rPr lang="fr-FR" dirty="0" smtClean="0">
                <a:hlinkClick r:id="rId3"/>
              </a:rPr>
              <a:t>www.telechargement-legal.org</a:t>
            </a:r>
            <a:endParaRPr lang="fr-FR" dirty="0" smtClean="0"/>
          </a:p>
          <a:p>
            <a:r>
              <a:rPr lang="fr-FR" dirty="0" smtClean="0"/>
              <a:t>	site </a:t>
            </a:r>
            <a:r>
              <a:rPr lang="fr-FR" dirty="0"/>
              <a:t>pour télécharger gratuitement des images </a:t>
            </a:r>
            <a:r>
              <a:rPr lang="fr-FR" dirty="0" smtClean="0"/>
              <a:t>cliparts </a:t>
            </a:r>
            <a:r>
              <a:rPr lang="fr-FR" dirty="0"/>
              <a:t>pour illustrer tous vos projets : travaux scolaires, cartes de </a:t>
            </a:r>
            <a:r>
              <a:rPr lang="fr-FR" dirty="0" smtClean="0"/>
              <a:t>vœux…</a:t>
            </a:r>
            <a:endParaRPr lang="fr-FR" dirty="0"/>
          </a:p>
        </p:txBody>
      </p:sp>
      <p:sp>
        <p:nvSpPr>
          <p:cNvPr id="5" name="Rectangle 4"/>
          <p:cNvSpPr/>
          <p:nvPr/>
        </p:nvSpPr>
        <p:spPr>
          <a:xfrm>
            <a:off x="1655168" y="3437765"/>
            <a:ext cx="5797152" cy="646331"/>
          </a:xfrm>
          <a:prstGeom prst="rect">
            <a:avLst/>
          </a:prstGeom>
        </p:spPr>
        <p:txBody>
          <a:bodyPr wrap="square">
            <a:spAutoFit/>
          </a:bodyPr>
          <a:lstStyle/>
          <a:p>
            <a:r>
              <a:rPr lang="fr-FR" dirty="0">
                <a:hlinkClick r:id="rId4"/>
              </a:rPr>
              <a:t>https://</a:t>
            </a:r>
            <a:r>
              <a:rPr lang="fr-FR" dirty="0" smtClean="0">
                <a:hlinkClick r:id="rId4"/>
              </a:rPr>
              <a:t>www.fr.clipproject.info</a:t>
            </a:r>
            <a:endParaRPr lang="fr-FR" dirty="0" smtClean="0"/>
          </a:p>
          <a:p>
            <a:r>
              <a:rPr lang="fr-FR" dirty="0" smtClean="0"/>
              <a:t>	site avec des images gratuites, </a:t>
            </a:r>
            <a:r>
              <a:rPr lang="fr-FR" dirty="0" err="1" smtClean="0"/>
              <a:t>gifs</a:t>
            </a:r>
            <a:r>
              <a:rPr lang="fr-FR" dirty="0" smtClean="0"/>
              <a:t> animés</a:t>
            </a:r>
            <a:r>
              <a:rPr lang="fr-FR" dirty="0"/>
              <a:t>	</a:t>
            </a:r>
          </a:p>
        </p:txBody>
      </p:sp>
    </p:spTree>
    <p:extLst>
      <p:ext uri="{BB962C8B-B14F-4D97-AF65-F5344CB8AC3E}">
        <p14:creationId xmlns:p14="http://schemas.microsoft.com/office/powerpoint/2010/main" val="25836951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1114</TotalTime>
  <Words>483</Words>
  <Application>Microsoft Office PowerPoint</Application>
  <PresentationFormat>Affichage à l'écran (4:3)</PresentationFormat>
  <Paragraphs>51</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Capitaux</vt:lpstr>
      <vt:lpstr>Le droit d’auteur</vt:lpstr>
      <vt:lpstr>Présentation PowerPoint</vt:lpstr>
      <vt:lpstr>Les exceptions</vt:lpstr>
      <vt:lpstr>Ce qu’il faut retenir</vt:lpstr>
      <vt:lpstr>Présentation PowerPoint</vt:lpstr>
      <vt:lpstr>Présentation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Droits d’auteur</dc:title>
  <dc:creator>Créateur PROFILXP</dc:creator>
  <cp:lastModifiedBy>X86 PROFIL</cp:lastModifiedBy>
  <cp:revision>42</cp:revision>
  <dcterms:created xsi:type="dcterms:W3CDTF">2019-04-04T06:31:03Z</dcterms:created>
  <dcterms:modified xsi:type="dcterms:W3CDTF">2019-06-11T11:28:44Z</dcterms:modified>
</cp:coreProperties>
</file>