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1"/>
  </p:notesMasterIdLst>
  <p:handoutMasterIdLst>
    <p:handoutMasterId r:id="rId12"/>
  </p:handoutMasterIdLst>
  <p:sldIdLst>
    <p:sldId id="264" r:id="rId2"/>
    <p:sldId id="265" r:id="rId3"/>
    <p:sldId id="266" r:id="rId4"/>
    <p:sldId id="268" r:id="rId5"/>
    <p:sldId id="269" r:id="rId6"/>
    <p:sldId id="270" r:id="rId7"/>
    <p:sldId id="271" r:id="rId8"/>
    <p:sldId id="272" r:id="rId9"/>
    <p:sldId id="273"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79652" autoAdjust="0"/>
  </p:normalViewPr>
  <p:slideViewPr>
    <p:cSldViewPr>
      <p:cViewPr varScale="1">
        <p:scale>
          <a:sx n="62" d="100"/>
          <a:sy n="62" d="100"/>
        </p:scale>
        <p:origin x="-1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86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DD164B9-FD2C-4A0C-B442-1957EDF449CA}" type="datetimeFigureOut">
              <a:rPr lang="fr-FR" smtClean="0"/>
              <a:pPr/>
              <a:t>26/03/2014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871B1D7-9C68-4293-BD59-0AB8C1A8F6E5}" type="slidenum">
              <a:rPr lang="fr-FR" smtClean="0"/>
              <a:pPr/>
              <a:t>‹N°›</a:t>
            </a:fld>
            <a:endParaRPr lang="fr-FR"/>
          </a:p>
        </p:txBody>
      </p:sp>
    </p:spTree>
    <p:extLst>
      <p:ext uri="{BB962C8B-B14F-4D97-AF65-F5344CB8AC3E}">
        <p14:creationId xmlns:p14="http://schemas.microsoft.com/office/powerpoint/2010/main" val="4154683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5CF6F3-971D-48D1-9BA0-6DBA5C22E0E5}" type="datetimeFigureOut">
              <a:rPr lang="fr-FR" smtClean="0"/>
              <a:pPr/>
              <a:t>26/03/2014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4694A9-AF94-48E1-B942-19930CC0195C}" type="slidenum">
              <a:rPr lang="fr-FR" smtClean="0"/>
              <a:pPr/>
              <a:t>‹N°›</a:t>
            </a:fld>
            <a:endParaRPr lang="fr-FR"/>
          </a:p>
        </p:txBody>
      </p:sp>
    </p:spTree>
    <p:extLst>
      <p:ext uri="{BB962C8B-B14F-4D97-AF65-F5344CB8AC3E}">
        <p14:creationId xmlns:p14="http://schemas.microsoft.com/office/powerpoint/2010/main" val="4248955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La</a:t>
            </a:r>
            <a:r>
              <a:rPr lang="fr-FR" baseline="0" dirty="0" smtClean="0"/>
              <a:t> mise en place de la réforme sur le numérique, demande explicitement aux enseignants de faire évoluer leurs pratiques pédagogiques. A ce jour on constate un certain nombre d’outils présents depuis longtemps dans les établissements qui ne sont pas utiliser dans ce sens. L’inventaire ci-dessus montre les outils utilisables à ce jour. L’avènement des tablettes numériques apporte un nouvel outil qui rassemble à la fois les moyens de productions numériques, d’accès à l’information, de communication interne et externe. Où est la nouveauté ? Continuité ou révolution ? </a:t>
            </a:r>
            <a:endParaRPr lang="fr-FR" dirty="0"/>
          </a:p>
        </p:txBody>
      </p:sp>
      <p:sp>
        <p:nvSpPr>
          <p:cNvPr id="4" name="Espace réservé du numéro de diapositive 3"/>
          <p:cNvSpPr>
            <a:spLocks noGrp="1"/>
          </p:cNvSpPr>
          <p:nvPr>
            <p:ph type="sldNum" sz="quarter" idx="10"/>
          </p:nvPr>
        </p:nvSpPr>
        <p:spPr/>
        <p:txBody>
          <a:bodyPr/>
          <a:lstStyle/>
          <a:p>
            <a:fld id="{1E4694A9-AF94-48E1-B942-19930CC0195C}" type="slidenum">
              <a:rPr lang="fr-FR" smtClean="0"/>
              <a:pPr/>
              <a:t>5</a:t>
            </a:fld>
            <a:endParaRPr lang="fr-FR"/>
          </a:p>
        </p:txBody>
      </p:sp>
    </p:spTree>
    <p:extLst>
      <p:ext uri="{BB962C8B-B14F-4D97-AF65-F5344CB8AC3E}">
        <p14:creationId xmlns:p14="http://schemas.microsoft.com/office/powerpoint/2010/main" val="3805144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On parle bien de pédagogie, et non</a:t>
            </a:r>
            <a:r>
              <a:rPr lang="fr-FR" baseline="0" dirty="0" smtClean="0"/>
              <a:t> du numérique « technique ». Il ne s’agit pas d’utiliser les outils en tant que tel, mais bien de les utiliser pour améliorer la transmission du message et des connaissances visées, selon les capacités de réception de chacun des élèves. On peut par exemple, rechercher des définitions, et laisser les élèves le faire seul. On risque d’arriver à quelques chose qui peut être cohérent (ex : </a:t>
            </a:r>
            <a:r>
              <a:rPr lang="fr-FR" baseline="0" dirty="0" err="1" smtClean="0"/>
              <a:t>pédgaogie</a:t>
            </a:r>
            <a:r>
              <a:rPr lang="fr-FR" baseline="0" dirty="0" smtClean="0"/>
              <a:t> sur </a:t>
            </a:r>
            <a:r>
              <a:rPr lang="fr-FR" baseline="0" dirty="0" err="1" smtClean="0"/>
              <a:t>wikipédia</a:t>
            </a:r>
            <a:r>
              <a:rPr lang="fr-FR" baseline="0" dirty="0" smtClean="0"/>
              <a:t>), et par contre obtenir une information, correcte selon un point de vue qui ne correspondra pas à celui attendu (ex : le numérique, sur le numérique facile.com !) Le travail du professeur sera alors d’amener progressivement l’élève à croiser ses sources d’information pour obtenir la bonne information. C’est bien faire de la pédagogie.</a:t>
            </a:r>
            <a:endParaRPr lang="fr-FR" dirty="0"/>
          </a:p>
        </p:txBody>
      </p:sp>
      <p:sp>
        <p:nvSpPr>
          <p:cNvPr id="4" name="Espace réservé du numéro de diapositive 3"/>
          <p:cNvSpPr>
            <a:spLocks noGrp="1"/>
          </p:cNvSpPr>
          <p:nvPr>
            <p:ph type="sldNum" sz="quarter" idx="10"/>
          </p:nvPr>
        </p:nvSpPr>
        <p:spPr/>
        <p:txBody>
          <a:bodyPr/>
          <a:lstStyle/>
          <a:p>
            <a:fld id="{1E4694A9-AF94-48E1-B942-19930CC0195C}" type="slidenum">
              <a:rPr lang="fr-FR" smtClean="0"/>
              <a:pPr/>
              <a:t>6</a:t>
            </a:fld>
            <a:endParaRPr lang="fr-FR"/>
          </a:p>
        </p:txBody>
      </p:sp>
    </p:spTree>
    <p:extLst>
      <p:ext uri="{BB962C8B-B14F-4D97-AF65-F5344CB8AC3E}">
        <p14:creationId xmlns:p14="http://schemas.microsoft.com/office/powerpoint/2010/main" val="80846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La structuration des données et l’accès structurant à ces données, est un acte pédagogique</a:t>
            </a:r>
            <a:r>
              <a:rPr lang="fr-FR" baseline="0" dirty="0" smtClean="0"/>
              <a:t> dédié aussi au professeur. La structuration retenue doit permettre aux élèves de construire une représentation des objets techniques, et des systèmes selon une approche système. C’est-à-dire par une décomposition par fonction, associée à un catalogue de solutions technologiques possibles, représentées d’un point de vue structurelle, et répondant à un besoin clairement identifié. Cet ensemble sera complété par une perception des matériaux mis en </a:t>
            </a:r>
            <a:r>
              <a:rPr lang="fr-FR" baseline="0" dirty="0" err="1" smtClean="0"/>
              <a:t>oeuvre</a:t>
            </a:r>
            <a:r>
              <a:rPr lang="fr-FR" baseline="0" dirty="0" smtClean="0"/>
              <a:t>, des méthodes et des moyens utilisés pour leur fabrication, y compris à travers la dimension développement durable.</a:t>
            </a:r>
            <a:endParaRPr lang="fr-FR" dirty="0"/>
          </a:p>
        </p:txBody>
      </p:sp>
      <p:sp>
        <p:nvSpPr>
          <p:cNvPr id="4" name="Espace réservé du numéro de diapositive 3"/>
          <p:cNvSpPr>
            <a:spLocks noGrp="1"/>
          </p:cNvSpPr>
          <p:nvPr>
            <p:ph type="sldNum" sz="quarter" idx="10"/>
          </p:nvPr>
        </p:nvSpPr>
        <p:spPr/>
        <p:txBody>
          <a:bodyPr/>
          <a:lstStyle/>
          <a:p>
            <a:fld id="{1E4694A9-AF94-48E1-B942-19930CC0195C}" type="slidenum">
              <a:rPr lang="fr-FR" smtClean="0"/>
              <a:pPr/>
              <a:t>9</a:t>
            </a:fld>
            <a:endParaRPr lang="fr-FR"/>
          </a:p>
        </p:txBody>
      </p:sp>
    </p:spTree>
    <p:extLst>
      <p:ext uri="{BB962C8B-B14F-4D97-AF65-F5344CB8AC3E}">
        <p14:creationId xmlns:p14="http://schemas.microsoft.com/office/powerpoint/2010/main" val="6181135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75" y="66675"/>
            <a:ext cx="1277938" cy="170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1466025" y="184943"/>
            <a:ext cx="7153719" cy="424657"/>
          </a:xfrm>
        </p:spPr>
        <p:txBody>
          <a:bodyPr/>
          <a:lstStyle>
            <a:lvl1pPr>
              <a:defRPr sz="1200" baseline="0">
                <a:solidFill>
                  <a:srgbClr val="0000FF"/>
                </a:solidFill>
              </a:defRPr>
            </a:lvl1pPr>
          </a:lstStyle>
          <a:p>
            <a:r>
              <a:rPr lang="fr-FR" smtClean="0"/>
              <a:t>Modifiez le style du titre</a:t>
            </a:r>
            <a:endParaRPr lang="fr-FR" dirty="0"/>
          </a:p>
        </p:txBody>
      </p:sp>
      <p:sp>
        <p:nvSpPr>
          <p:cNvPr id="3" name="Sous-titre 2"/>
          <p:cNvSpPr>
            <a:spLocks noGrp="1"/>
          </p:cNvSpPr>
          <p:nvPr>
            <p:ph type="subTitle" idx="1"/>
          </p:nvPr>
        </p:nvSpPr>
        <p:spPr>
          <a:xfrm>
            <a:off x="1371600" y="1024128"/>
            <a:ext cx="7448550" cy="529132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dirty="0"/>
          </a:p>
        </p:txBody>
      </p:sp>
      <p:sp>
        <p:nvSpPr>
          <p:cNvPr id="5" name="Rectangle 18"/>
          <p:cNvSpPr>
            <a:spLocks noGrp="1" noChangeArrowheads="1"/>
          </p:cNvSpPr>
          <p:nvPr>
            <p:ph type="sldNum" sz="quarter" idx="10"/>
          </p:nvPr>
        </p:nvSpPr>
        <p:spPr>
          <a:xfrm>
            <a:off x="8820150" y="0"/>
            <a:ext cx="323850" cy="333375"/>
          </a:xfrm>
          <a:prstGeom prst="rect">
            <a:avLst/>
          </a:prstGeom>
        </p:spPr>
        <p:txBody>
          <a:bodyPr/>
          <a:lstStyle>
            <a:lvl1pPr>
              <a:defRPr/>
            </a:lvl1pPr>
          </a:lstStyle>
          <a:p>
            <a:fld id="{823F6720-B5D2-4C6C-B852-4D841A246100}" type="slidenum">
              <a:rPr lang="fr-FR" smtClean="0"/>
              <a:pPr/>
              <a:t>‹N°›</a:t>
            </a:fld>
            <a:endParaRPr lang="fr-FR"/>
          </a:p>
        </p:txBody>
      </p:sp>
    </p:spTree>
    <p:extLst>
      <p:ext uri="{BB962C8B-B14F-4D97-AF65-F5344CB8AC3E}">
        <p14:creationId xmlns:p14="http://schemas.microsoft.com/office/powerpoint/2010/main" val="1755316268"/>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333375"/>
            <a:ext cx="1943100" cy="57626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85800" y="333375"/>
            <a:ext cx="5676900" cy="57626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8"/>
          <p:cNvSpPr>
            <a:spLocks noGrp="1" noChangeArrowheads="1"/>
          </p:cNvSpPr>
          <p:nvPr>
            <p:ph type="sldNum" sz="quarter" idx="10"/>
          </p:nvPr>
        </p:nvSpPr>
        <p:spPr>
          <a:xfrm>
            <a:off x="0" y="0"/>
            <a:ext cx="323850" cy="333375"/>
          </a:xfrm>
          <a:prstGeom prst="rect">
            <a:avLst/>
          </a:prstGeom>
          <a:ln/>
        </p:spPr>
        <p:txBody>
          <a:bodyPr/>
          <a:lstStyle>
            <a:lvl1pPr>
              <a:defRPr/>
            </a:lvl1pPr>
          </a:lstStyle>
          <a:p>
            <a:fld id="{823F6720-B5D2-4C6C-B852-4D841A246100}" type="slidenum">
              <a:rPr lang="fr-FR" smtClean="0"/>
              <a:pPr/>
              <a:t>‹N°›</a:t>
            </a:fld>
            <a:endParaRPr lang="fr-FR"/>
          </a:p>
        </p:txBody>
      </p:sp>
    </p:spTree>
    <p:extLst>
      <p:ext uri="{BB962C8B-B14F-4D97-AF65-F5344CB8AC3E}">
        <p14:creationId xmlns:p14="http://schemas.microsoft.com/office/powerpoint/2010/main" val="2271723381"/>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476375" y="333375"/>
            <a:ext cx="6981825" cy="1143000"/>
          </a:xfrm>
        </p:spPr>
        <p:txBody>
          <a:bodyPr/>
          <a:lstStyle/>
          <a:p>
            <a:r>
              <a:rPr lang="fr-FR" smtClean="0"/>
              <a:t>Modifiez le style du titre</a:t>
            </a:r>
            <a:endParaRPr lang="fr-FR"/>
          </a:p>
        </p:txBody>
      </p:sp>
      <p:sp>
        <p:nvSpPr>
          <p:cNvPr id="3" name="Espace réservé du tableau 2"/>
          <p:cNvSpPr>
            <a:spLocks noGrp="1"/>
          </p:cNvSpPr>
          <p:nvPr>
            <p:ph type="tbl" idx="1"/>
          </p:nvPr>
        </p:nvSpPr>
        <p:spPr>
          <a:xfrm>
            <a:off x="685800" y="1981200"/>
            <a:ext cx="7772400" cy="4114800"/>
          </a:xfrm>
        </p:spPr>
        <p:txBody>
          <a:bodyPr/>
          <a:lstStyle/>
          <a:p>
            <a:pPr lvl="0"/>
            <a:r>
              <a:rPr lang="fr-FR" noProof="0" smtClean="0"/>
              <a:t>Cliquez sur l'icône pour ajouter un tableau</a:t>
            </a:r>
          </a:p>
        </p:txBody>
      </p:sp>
      <p:sp>
        <p:nvSpPr>
          <p:cNvPr id="4" name="Rectangle 18"/>
          <p:cNvSpPr>
            <a:spLocks noGrp="1" noChangeArrowheads="1"/>
          </p:cNvSpPr>
          <p:nvPr>
            <p:ph type="sldNum" sz="quarter" idx="10"/>
          </p:nvPr>
        </p:nvSpPr>
        <p:spPr>
          <a:xfrm>
            <a:off x="0" y="0"/>
            <a:ext cx="323850" cy="333375"/>
          </a:xfrm>
          <a:prstGeom prst="rect">
            <a:avLst/>
          </a:prstGeom>
          <a:ln/>
        </p:spPr>
        <p:txBody>
          <a:bodyPr/>
          <a:lstStyle>
            <a:lvl1pPr>
              <a:defRPr/>
            </a:lvl1pPr>
          </a:lstStyle>
          <a:p>
            <a:fld id="{823F6720-B5D2-4C6C-B852-4D841A246100}" type="slidenum">
              <a:rPr lang="fr-FR" smtClean="0"/>
              <a:pPr/>
              <a:t>‹N°›</a:t>
            </a:fld>
            <a:endParaRPr lang="fr-FR"/>
          </a:p>
        </p:txBody>
      </p:sp>
    </p:spTree>
    <p:extLst>
      <p:ext uri="{BB962C8B-B14F-4D97-AF65-F5344CB8AC3E}">
        <p14:creationId xmlns:p14="http://schemas.microsoft.com/office/powerpoint/2010/main" val="2258993790"/>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1476375" y="333375"/>
            <a:ext cx="6981825" cy="1143000"/>
          </a:xfrm>
        </p:spPr>
        <p:txBody>
          <a:bodyPr/>
          <a:lstStyle/>
          <a:p>
            <a:r>
              <a:rPr lang="fr-FR" smtClean="0"/>
              <a:t>Modifiez le style du titre</a:t>
            </a:r>
            <a:endParaRPr lang="fr-FR"/>
          </a:p>
        </p:txBody>
      </p:sp>
      <p:sp>
        <p:nvSpPr>
          <p:cNvPr id="3" name="Espace réservé du contenu 2"/>
          <p:cNvSpPr>
            <a:spLocks noGrp="1"/>
          </p:cNvSpPr>
          <p:nvPr>
            <p:ph sz="half" idx="1"/>
          </p:nvPr>
        </p:nvSpPr>
        <p:spPr>
          <a:xfrm>
            <a:off x="685800" y="1981200"/>
            <a:ext cx="38100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48200" y="1981200"/>
            <a:ext cx="3810000" cy="1981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648200" y="4114800"/>
            <a:ext cx="3810000" cy="1981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Rectangle 18"/>
          <p:cNvSpPr>
            <a:spLocks noGrp="1" noChangeArrowheads="1"/>
          </p:cNvSpPr>
          <p:nvPr>
            <p:ph type="sldNum" sz="quarter" idx="10"/>
          </p:nvPr>
        </p:nvSpPr>
        <p:spPr>
          <a:xfrm>
            <a:off x="0" y="0"/>
            <a:ext cx="323850" cy="333375"/>
          </a:xfrm>
          <a:prstGeom prst="rect">
            <a:avLst/>
          </a:prstGeom>
          <a:ln/>
        </p:spPr>
        <p:txBody>
          <a:bodyPr/>
          <a:lstStyle>
            <a:lvl1pPr>
              <a:defRPr/>
            </a:lvl1pPr>
          </a:lstStyle>
          <a:p>
            <a:fld id="{823F6720-B5D2-4C6C-B852-4D841A246100}" type="slidenum">
              <a:rPr lang="fr-FR" smtClean="0"/>
              <a:pPr/>
              <a:t>‹N°›</a:t>
            </a:fld>
            <a:endParaRPr lang="fr-FR" dirty="0"/>
          </a:p>
        </p:txBody>
      </p:sp>
    </p:spTree>
    <p:extLst>
      <p:ext uri="{BB962C8B-B14F-4D97-AF65-F5344CB8AC3E}">
        <p14:creationId xmlns:p14="http://schemas.microsoft.com/office/powerpoint/2010/main" val="4100923301"/>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7" name="Espace réservé de la date 3"/>
          <p:cNvSpPr>
            <a:spLocks noGrp="1"/>
          </p:cNvSpPr>
          <p:nvPr>
            <p:ph type="dt" sz="half" idx="2"/>
          </p:nvPr>
        </p:nvSpPr>
        <p:spPr>
          <a:xfrm>
            <a:off x="457200" y="6356350"/>
            <a:ext cx="933189" cy="365125"/>
          </a:xfrm>
          <a:prstGeom prst="rect">
            <a:avLst/>
          </a:prstGeom>
        </p:spPr>
        <p:txBody>
          <a:bodyPr vert="horz" lIns="91440" tIns="45720" rIns="91440" bIns="45720" rtlCol="0" anchor="ctr"/>
          <a:lstStyle>
            <a:lvl1pPr algn="l">
              <a:defRPr sz="1200">
                <a:solidFill>
                  <a:srgbClr val="990099"/>
                </a:solidFill>
              </a:defRPr>
            </a:lvl1pPr>
          </a:lstStyle>
          <a:p>
            <a:fld id="{060DAD48-E557-4B56-9483-A438C4C2F072}" type="datetime1">
              <a:rPr lang="fr-FR" smtClean="0"/>
              <a:pPr/>
              <a:t>26/03/2014</a:t>
            </a:fld>
            <a:endParaRPr lang="fr-FR" dirty="0"/>
          </a:p>
        </p:txBody>
      </p:sp>
      <p:sp>
        <p:nvSpPr>
          <p:cNvPr id="9" name="Espace réservé du numéro de diapositive 5"/>
          <p:cNvSpPr>
            <a:spLocks noGrp="1"/>
          </p:cNvSpPr>
          <p:nvPr>
            <p:ph type="sldNum" sz="quarter" idx="4"/>
          </p:nvPr>
        </p:nvSpPr>
        <p:spPr>
          <a:xfrm>
            <a:off x="8244408" y="6356350"/>
            <a:ext cx="442392" cy="365125"/>
          </a:xfrm>
          <a:prstGeom prst="rect">
            <a:avLst/>
          </a:prstGeom>
        </p:spPr>
        <p:txBody>
          <a:bodyPr vert="horz" lIns="91440" tIns="45720" rIns="91440" bIns="45720" rtlCol="0" anchor="ctr"/>
          <a:lstStyle>
            <a:lvl1pPr algn="r">
              <a:defRPr sz="1200">
                <a:solidFill>
                  <a:srgbClr val="990099"/>
                </a:solidFill>
              </a:defRPr>
            </a:lvl1pPr>
          </a:lstStyle>
          <a:p>
            <a:fld id="{823F6720-B5D2-4C6C-B852-4D841A246100}" type="slidenum">
              <a:rPr lang="fr-FR" smtClean="0"/>
              <a:pPr/>
              <a:t>‹N°›</a:t>
            </a:fld>
            <a:endParaRPr lang="fr-FR"/>
          </a:p>
        </p:txBody>
      </p:sp>
      <p:sp>
        <p:nvSpPr>
          <p:cNvPr id="11" name="Espace réservé du titre 10"/>
          <p:cNvSpPr>
            <a:spLocks noGrp="1"/>
          </p:cNvSpPr>
          <p:nvPr>
            <p:ph type="title"/>
          </p:nvPr>
        </p:nvSpPr>
        <p:spPr>
          <a:xfrm>
            <a:off x="2051720" y="188640"/>
            <a:ext cx="5777047" cy="490066"/>
          </a:xfrm>
          <a:prstGeom prst="rect">
            <a:avLst/>
          </a:prstGeom>
          <a:solidFill>
            <a:schemeClr val="bg1"/>
          </a:solidFill>
        </p:spPr>
        <p:style>
          <a:lnRef idx="0">
            <a:schemeClr val="accent4"/>
          </a:lnRef>
          <a:fillRef idx="3">
            <a:schemeClr val="accent4"/>
          </a:fillRef>
          <a:effectRef idx="3">
            <a:schemeClr val="accent4"/>
          </a:effectRef>
          <a:fontRef idx="none"/>
        </p:style>
        <p:txBody>
          <a:bodyPr vert="horz" lIns="91440" tIns="45720" rIns="91440" bIns="45720" rtlCol="0" anchor="ctr">
            <a:normAutofit/>
          </a:bodyPr>
          <a:lstStyle/>
          <a:p>
            <a:r>
              <a:rPr lang="fr-FR" dirty="0" smtClean="0"/>
              <a:t>Modifiez le style du titre</a:t>
            </a:r>
            <a:endParaRPr lang="fr-FR" dirty="0"/>
          </a:p>
        </p:txBody>
      </p:sp>
    </p:spTree>
    <p:extLst>
      <p:ext uri="{BB962C8B-B14F-4D97-AF65-F5344CB8AC3E}">
        <p14:creationId xmlns:p14="http://schemas.microsoft.com/office/powerpoint/2010/main" val="2885836930"/>
      </p:ext>
    </p:extLst>
  </p:cSld>
  <p:clrMapOvr>
    <a:masterClrMapping/>
  </p:clrMapOvr>
  <p:transition>
    <p:wipe dir="d"/>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600200"/>
            <a:ext cx="4038600"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contenu 3"/>
          <p:cNvSpPr>
            <a:spLocks noGrp="1"/>
          </p:cNvSpPr>
          <p:nvPr>
            <p:ph sz="half" idx="2"/>
          </p:nvPr>
        </p:nvSpPr>
        <p:spPr>
          <a:xfrm>
            <a:off x="4648200" y="1600200"/>
            <a:ext cx="4038600"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e la date 3"/>
          <p:cNvSpPr>
            <a:spLocks noGrp="1"/>
          </p:cNvSpPr>
          <p:nvPr>
            <p:ph type="dt" sz="half" idx="10"/>
          </p:nvPr>
        </p:nvSpPr>
        <p:spPr>
          <a:xfrm>
            <a:off x="457200" y="6356350"/>
            <a:ext cx="933189" cy="365125"/>
          </a:xfrm>
          <a:prstGeom prst="rect">
            <a:avLst/>
          </a:prstGeom>
        </p:spPr>
        <p:txBody>
          <a:bodyPr vert="horz" lIns="91440" tIns="45720" rIns="91440" bIns="45720" rtlCol="0" anchor="ctr"/>
          <a:lstStyle>
            <a:lvl1pPr algn="l">
              <a:defRPr sz="1200">
                <a:solidFill>
                  <a:srgbClr val="990099"/>
                </a:solidFill>
              </a:defRPr>
            </a:lvl1pPr>
          </a:lstStyle>
          <a:p>
            <a:fld id="{060DAD48-E557-4B56-9483-A438C4C2F072}" type="datetime1">
              <a:rPr lang="fr-FR" smtClean="0"/>
              <a:pPr/>
              <a:t>26/03/2014</a:t>
            </a:fld>
            <a:endParaRPr lang="fr-FR" dirty="0"/>
          </a:p>
        </p:txBody>
      </p:sp>
      <p:sp>
        <p:nvSpPr>
          <p:cNvPr id="9" name="Espace réservé du pied de page 4"/>
          <p:cNvSpPr>
            <a:spLocks noGrp="1"/>
          </p:cNvSpPr>
          <p:nvPr>
            <p:ph type="ftr" sz="quarter" idx="3"/>
          </p:nvPr>
        </p:nvSpPr>
        <p:spPr>
          <a:xfrm>
            <a:off x="1475656" y="6356350"/>
            <a:ext cx="6657064" cy="365125"/>
          </a:xfrm>
          <a:prstGeom prst="rect">
            <a:avLst/>
          </a:prstGeom>
        </p:spPr>
        <p:txBody>
          <a:bodyPr vert="horz" lIns="91440" tIns="45720" rIns="91440" bIns="45720" rtlCol="0" anchor="ctr"/>
          <a:lstStyle>
            <a:lvl1pPr algn="ctr">
              <a:defRPr sz="1200" i="1">
                <a:solidFill>
                  <a:srgbClr val="990099"/>
                </a:solidFill>
              </a:defRPr>
            </a:lvl1pPr>
          </a:lstStyle>
          <a:p>
            <a:r>
              <a:rPr lang="fr-FR" smtClean="0"/>
              <a:t>INSPECTION PEDAGOGIQUE REGIONALE  DES SCIENCES ET TECHNIQUES INDUSTRIELLES</a:t>
            </a:r>
            <a:endParaRPr lang="fr-FR" dirty="0"/>
          </a:p>
        </p:txBody>
      </p:sp>
      <p:sp>
        <p:nvSpPr>
          <p:cNvPr id="10" name="Espace réservé du numéro de diapositive 5"/>
          <p:cNvSpPr>
            <a:spLocks noGrp="1"/>
          </p:cNvSpPr>
          <p:nvPr>
            <p:ph type="sldNum" sz="quarter" idx="4"/>
          </p:nvPr>
        </p:nvSpPr>
        <p:spPr>
          <a:xfrm>
            <a:off x="8244408" y="6356350"/>
            <a:ext cx="442392" cy="365125"/>
          </a:xfrm>
          <a:prstGeom prst="rect">
            <a:avLst/>
          </a:prstGeom>
        </p:spPr>
        <p:txBody>
          <a:bodyPr vert="horz" lIns="91440" tIns="45720" rIns="91440" bIns="45720" rtlCol="0" anchor="ctr"/>
          <a:lstStyle>
            <a:lvl1pPr algn="r">
              <a:defRPr sz="1200">
                <a:solidFill>
                  <a:srgbClr val="990099"/>
                </a:solidFill>
              </a:defRPr>
            </a:lvl1pPr>
          </a:lstStyle>
          <a:p>
            <a:fld id="{823F6720-B5D2-4C6C-B852-4D841A246100}" type="slidenum">
              <a:rPr lang="fr-FR" smtClean="0"/>
              <a:pPr/>
              <a:t>‹N°›</a:t>
            </a:fld>
            <a:endParaRPr lang="fr-FR"/>
          </a:p>
        </p:txBody>
      </p:sp>
      <p:sp>
        <p:nvSpPr>
          <p:cNvPr id="13" name="Espace réservé du titre 10"/>
          <p:cNvSpPr>
            <a:spLocks noGrp="1"/>
          </p:cNvSpPr>
          <p:nvPr>
            <p:ph type="title"/>
          </p:nvPr>
        </p:nvSpPr>
        <p:spPr>
          <a:xfrm>
            <a:off x="1979712" y="277207"/>
            <a:ext cx="5777047" cy="490066"/>
          </a:xfrm>
          <a:prstGeom prst="rect">
            <a:avLst/>
          </a:prstGeom>
          <a:solidFill>
            <a:schemeClr val="bg1"/>
          </a:solidFill>
        </p:spPr>
        <p:style>
          <a:lnRef idx="0">
            <a:schemeClr val="accent4"/>
          </a:lnRef>
          <a:fillRef idx="3">
            <a:schemeClr val="accent4"/>
          </a:fillRef>
          <a:effectRef idx="3">
            <a:schemeClr val="accent4"/>
          </a:effectRef>
          <a:fontRef idx="none"/>
        </p:style>
        <p:txBody>
          <a:bodyPr vert="horz" lIns="91440" tIns="45720" rIns="91440" bIns="45720" rtlCol="0" anchor="ctr">
            <a:normAutofit/>
          </a:bodyPr>
          <a:lstStyle/>
          <a:p>
            <a:r>
              <a:rPr lang="fr-FR" dirty="0" smtClean="0"/>
              <a:t>Modifiez le style du titre</a:t>
            </a:r>
            <a:endParaRPr lang="fr-FR" dirty="0"/>
          </a:p>
        </p:txBody>
      </p:sp>
    </p:spTree>
    <p:extLst>
      <p:ext uri="{BB962C8B-B14F-4D97-AF65-F5344CB8AC3E}">
        <p14:creationId xmlns:p14="http://schemas.microsoft.com/office/powerpoint/2010/main" val="3827085984"/>
      </p:ext>
    </p:extLst>
  </p:cSld>
  <p:clrMapOvr>
    <a:masterClrMapping/>
  </p:clrMapOvr>
  <p:transition>
    <p:wipe dir="d"/>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Vide">
    <p:spTree>
      <p:nvGrpSpPr>
        <p:cNvPr id="1" name=""/>
        <p:cNvGrpSpPr/>
        <p:nvPr/>
      </p:nvGrpSpPr>
      <p:grpSpPr>
        <a:xfrm>
          <a:off x="0" y="0"/>
          <a:ext cx="0" cy="0"/>
          <a:chOff x="0" y="0"/>
          <a:chExt cx="0" cy="0"/>
        </a:xfrm>
      </p:grpSpPr>
      <p:sp>
        <p:nvSpPr>
          <p:cNvPr id="5" name="Espace réservé de la date 3"/>
          <p:cNvSpPr>
            <a:spLocks noGrp="1"/>
          </p:cNvSpPr>
          <p:nvPr>
            <p:ph type="dt" sz="half" idx="2"/>
          </p:nvPr>
        </p:nvSpPr>
        <p:spPr>
          <a:xfrm>
            <a:off x="457200" y="6356350"/>
            <a:ext cx="933189" cy="365125"/>
          </a:xfrm>
          <a:prstGeom prst="rect">
            <a:avLst/>
          </a:prstGeom>
        </p:spPr>
        <p:txBody>
          <a:bodyPr vert="horz" lIns="91440" tIns="45720" rIns="91440" bIns="45720" rtlCol="0" anchor="ctr"/>
          <a:lstStyle>
            <a:lvl1pPr algn="l">
              <a:defRPr sz="1200">
                <a:solidFill>
                  <a:srgbClr val="990099"/>
                </a:solidFill>
              </a:defRPr>
            </a:lvl1pPr>
          </a:lstStyle>
          <a:p>
            <a:fld id="{060DAD48-E557-4B56-9483-A438C4C2F072}" type="datetime1">
              <a:rPr lang="fr-FR" smtClean="0"/>
              <a:pPr/>
              <a:t>26/03/2014</a:t>
            </a:fld>
            <a:endParaRPr lang="fr-FR" dirty="0"/>
          </a:p>
        </p:txBody>
      </p:sp>
      <p:sp>
        <p:nvSpPr>
          <p:cNvPr id="6" name="Espace réservé du pied de page 4"/>
          <p:cNvSpPr>
            <a:spLocks noGrp="1"/>
          </p:cNvSpPr>
          <p:nvPr>
            <p:ph type="ftr" sz="quarter" idx="3"/>
          </p:nvPr>
        </p:nvSpPr>
        <p:spPr>
          <a:xfrm>
            <a:off x="1475656" y="6356350"/>
            <a:ext cx="6657064" cy="365125"/>
          </a:xfrm>
          <a:prstGeom prst="rect">
            <a:avLst/>
          </a:prstGeom>
        </p:spPr>
        <p:txBody>
          <a:bodyPr vert="horz" lIns="91440" tIns="45720" rIns="91440" bIns="45720" rtlCol="0" anchor="ctr"/>
          <a:lstStyle>
            <a:lvl1pPr algn="ctr">
              <a:defRPr sz="1200" i="1">
                <a:solidFill>
                  <a:srgbClr val="990099"/>
                </a:solidFill>
              </a:defRPr>
            </a:lvl1pPr>
          </a:lstStyle>
          <a:p>
            <a:r>
              <a:rPr lang="fr-FR" smtClean="0"/>
              <a:t>INSPECTION PEDAGOGIQUE REGIONALE  DES SCIENCES ET TECHNIQUES INDUSTRIELLES</a:t>
            </a:r>
            <a:endParaRPr lang="fr-FR" dirty="0"/>
          </a:p>
        </p:txBody>
      </p:sp>
      <p:sp>
        <p:nvSpPr>
          <p:cNvPr id="7" name="Espace réservé du numéro de diapositive 5"/>
          <p:cNvSpPr>
            <a:spLocks noGrp="1"/>
          </p:cNvSpPr>
          <p:nvPr>
            <p:ph type="sldNum" sz="quarter" idx="4"/>
          </p:nvPr>
        </p:nvSpPr>
        <p:spPr>
          <a:xfrm>
            <a:off x="8244408" y="6356350"/>
            <a:ext cx="442392" cy="365125"/>
          </a:xfrm>
          <a:prstGeom prst="rect">
            <a:avLst/>
          </a:prstGeom>
        </p:spPr>
        <p:txBody>
          <a:bodyPr vert="horz" lIns="91440" tIns="45720" rIns="91440" bIns="45720" rtlCol="0" anchor="ctr"/>
          <a:lstStyle>
            <a:lvl1pPr algn="r">
              <a:defRPr sz="1200">
                <a:solidFill>
                  <a:srgbClr val="990099"/>
                </a:solidFill>
              </a:defRPr>
            </a:lvl1pPr>
          </a:lstStyle>
          <a:p>
            <a:fld id="{823F6720-B5D2-4C6C-B852-4D841A246100}" type="slidenum">
              <a:rPr lang="fr-FR" smtClean="0"/>
              <a:pPr/>
              <a:t>‹N°›</a:t>
            </a:fld>
            <a:endParaRPr lang="fr-FR"/>
          </a:p>
        </p:txBody>
      </p:sp>
      <p:sp>
        <p:nvSpPr>
          <p:cNvPr id="9" name="Espace réservé du titre 10"/>
          <p:cNvSpPr>
            <a:spLocks noGrp="1"/>
          </p:cNvSpPr>
          <p:nvPr>
            <p:ph type="title"/>
          </p:nvPr>
        </p:nvSpPr>
        <p:spPr>
          <a:xfrm>
            <a:off x="1979712" y="277207"/>
            <a:ext cx="5777047" cy="490066"/>
          </a:xfrm>
          <a:prstGeom prst="rect">
            <a:avLst/>
          </a:prstGeom>
          <a:solidFill>
            <a:schemeClr val="bg1"/>
          </a:solidFill>
        </p:spPr>
        <p:style>
          <a:lnRef idx="0">
            <a:schemeClr val="accent4"/>
          </a:lnRef>
          <a:fillRef idx="3">
            <a:schemeClr val="accent4"/>
          </a:fillRef>
          <a:effectRef idx="3">
            <a:schemeClr val="accent4"/>
          </a:effectRef>
          <a:fontRef idx="none"/>
        </p:style>
        <p:txBody>
          <a:bodyPr vert="horz" lIns="91440" tIns="45720" rIns="91440" bIns="45720" rtlCol="0" anchor="ctr">
            <a:normAutofit/>
          </a:bodyPr>
          <a:lstStyle/>
          <a:p>
            <a:r>
              <a:rPr lang="fr-FR" dirty="0" smtClean="0"/>
              <a:t>Modifiez le style du titre</a:t>
            </a:r>
            <a:endParaRPr lang="fr-FR" dirty="0"/>
          </a:p>
        </p:txBody>
      </p:sp>
    </p:spTree>
    <p:extLst>
      <p:ext uri="{BB962C8B-B14F-4D97-AF65-F5344CB8AC3E}">
        <p14:creationId xmlns:p14="http://schemas.microsoft.com/office/powerpoint/2010/main" val="1845516900"/>
      </p:ext>
    </p:extLst>
  </p:cSld>
  <p:clrMapOvr>
    <a:masterClrMapping/>
  </p:clrMapOvr>
  <p:transition>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75" y="66675"/>
            <a:ext cx="1277938" cy="170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1466025" y="184943"/>
            <a:ext cx="7153719" cy="424657"/>
          </a:xfrm>
        </p:spPr>
        <p:txBody>
          <a:bodyPr/>
          <a:lstStyle>
            <a:lvl1pPr>
              <a:defRPr sz="1200" baseline="0">
                <a:solidFill>
                  <a:srgbClr val="0000FF"/>
                </a:solidFill>
              </a:defRPr>
            </a:lvl1pPr>
          </a:lstStyle>
          <a:p>
            <a:r>
              <a:rPr lang="fr-FR" smtClean="0"/>
              <a:t>Modifiez le style du titre</a:t>
            </a:r>
            <a:endParaRPr lang="fr-FR" dirty="0"/>
          </a:p>
        </p:txBody>
      </p:sp>
      <p:sp>
        <p:nvSpPr>
          <p:cNvPr id="3" name="Sous-titre 2"/>
          <p:cNvSpPr>
            <a:spLocks noGrp="1"/>
          </p:cNvSpPr>
          <p:nvPr>
            <p:ph type="subTitle" idx="1"/>
          </p:nvPr>
        </p:nvSpPr>
        <p:spPr>
          <a:xfrm>
            <a:off x="1371600" y="1024128"/>
            <a:ext cx="7448550" cy="529132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dirty="0"/>
          </a:p>
        </p:txBody>
      </p:sp>
      <p:sp>
        <p:nvSpPr>
          <p:cNvPr id="5" name="Rectangle 18"/>
          <p:cNvSpPr>
            <a:spLocks noGrp="1" noChangeArrowheads="1"/>
          </p:cNvSpPr>
          <p:nvPr>
            <p:ph type="sldNum" sz="quarter" idx="10"/>
          </p:nvPr>
        </p:nvSpPr>
        <p:spPr>
          <a:xfrm>
            <a:off x="8820150" y="0"/>
            <a:ext cx="323850" cy="333375"/>
          </a:xfrm>
          <a:prstGeom prst="rect">
            <a:avLst/>
          </a:prstGeom>
        </p:spPr>
        <p:txBody>
          <a:bodyPr/>
          <a:lstStyle>
            <a:lvl1pPr>
              <a:defRPr/>
            </a:lvl1pPr>
          </a:lstStyle>
          <a:p>
            <a:fld id="{823F6720-B5D2-4C6C-B852-4D841A246100}" type="slidenum">
              <a:rPr lang="fr-FR" smtClean="0"/>
              <a:pPr/>
              <a:t>‹N°›</a:t>
            </a:fld>
            <a:endParaRPr lang="fr-FR"/>
          </a:p>
        </p:txBody>
      </p:sp>
    </p:spTree>
    <p:extLst>
      <p:ext uri="{BB962C8B-B14F-4D97-AF65-F5344CB8AC3E}">
        <p14:creationId xmlns:p14="http://schemas.microsoft.com/office/powerpoint/2010/main" val="2346766232"/>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8"/>
          <p:cNvSpPr>
            <a:spLocks noGrp="1" noChangeArrowheads="1"/>
          </p:cNvSpPr>
          <p:nvPr>
            <p:ph type="sldNum" sz="quarter" idx="10"/>
          </p:nvPr>
        </p:nvSpPr>
        <p:spPr>
          <a:xfrm>
            <a:off x="0" y="0"/>
            <a:ext cx="323850" cy="333375"/>
          </a:xfrm>
          <a:prstGeom prst="rect">
            <a:avLst/>
          </a:prstGeom>
          <a:ln/>
        </p:spPr>
        <p:txBody>
          <a:bodyPr/>
          <a:lstStyle>
            <a:lvl1pPr>
              <a:defRPr/>
            </a:lvl1pPr>
          </a:lstStyle>
          <a:p>
            <a:fld id="{823F6720-B5D2-4C6C-B852-4D841A246100}" type="slidenum">
              <a:rPr lang="fr-FR" smtClean="0"/>
              <a:pPr/>
              <a:t>‹N°›</a:t>
            </a:fld>
            <a:endParaRPr lang="fr-FR"/>
          </a:p>
        </p:txBody>
      </p:sp>
    </p:spTree>
    <p:extLst>
      <p:ext uri="{BB962C8B-B14F-4D97-AF65-F5344CB8AC3E}">
        <p14:creationId xmlns:p14="http://schemas.microsoft.com/office/powerpoint/2010/main" val="88917914"/>
      </p:ext>
    </p:extLst>
  </p:cSld>
  <p:clrMapOvr>
    <a:masterClrMapping/>
  </p:clrMapOvr>
  <p:transition>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8"/>
          <p:cNvSpPr>
            <a:spLocks noGrp="1" noChangeArrowheads="1"/>
          </p:cNvSpPr>
          <p:nvPr>
            <p:ph type="sldNum" sz="quarter" idx="10"/>
          </p:nvPr>
        </p:nvSpPr>
        <p:spPr>
          <a:xfrm>
            <a:off x="0" y="0"/>
            <a:ext cx="323850" cy="333375"/>
          </a:xfrm>
          <a:prstGeom prst="rect">
            <a:avLst/>
          </a:prstGeom>
          <a:ln/>
        </p:spPr>
        <p:txBody>
          <a:bodyPr/>
          <a:lstStyle>
            <a:lvl1pPr>
              <a:defRPr/>
            </a:lvl1pPr>
          </a:lstStyle>
          <a:p>
            <a:fld id="{823F6720-B5D2-4C6C-B852-4D841A246100}" type="slidenum">
              <a:rPr lang="fr-FR" smtClean="0"/>
              <a:pPr/>
              <a:t>‹N°›</a:t>
            </a:fld>
            <a:endParaRPr lang="fr-FR"/>
          </a:p>
        </p:txBody>
      </p:sp>
    </p:spTree>
    <p:extLst>
      <p:ext uri="{BB962C8B-B14F-4D97-AF65-F5344CB8AC3E}">
        <p14:creationId xmlns:p14="http://schemas.microsoft.com/office/powerpoint/2010/main" val="1239571185"/>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75" y="66675"/>
            <a:ext cx="1277938" cy="170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p:txBody>
          <a:bodyPr/>
          <a:lstStyle/>
          <a:p>
            <a:r>
              <a:rPr lang="fr-FR" smtClean="0"/>
              <a:t>Modifiez le style du titre</a:t>
            </a:r>
            <a:endParaRPr lang="fr-FR"/>
          </a:p>
        </p:txBody>
      </p:sp>
      <p:sp>
        <p:nvSpPr>
          <p:cNvPr id="4" name="Rectangle 18"/>
          <p:cNvSpPr>
            <a:spLocks noGrp="1" noChangeArrowheads="1"/>
          </p:cNvSpPr>
          <p:nvPr>
            <p:ph type="sldNum" sz="quarter" idx="10"/>
          </p:nvPr>
        </p:nvSpPr>
        <p:spPr>
          <a:xfrm>
            <a:off x="8820150" y="0"/>
            <a:ext cx="323850" cy="333375"/>
          </a:xfrm>
          <a:prstGeom prst="rect">
            <a:avLst/>
          </a:prstGeom>
        </p:spPr>
        <p:txBody>
          <a:bodyPr/>
          <a:lstStyle>
            <a:lvl1pPr>
              <a:defRPr/>
            </a:lvl1pPr>
          </a:lstStyle>
          <a:p>
            <a:fld id="{823F6720-B5D2-4C6C-B852-4D841A246100}" type="slidenum">
              <a:rPr lang="fr-FR" smtClean="0"/>
              <a:pPr/>
              <a:t>‹N°›</a:t>
            </a:fld>
            <a:endParaRPr lang="fr-FR"/>
          </a:p>
        </p:txBody>
      </p:sp>
    </p:spTree>
    <p:extLst>
      <p:ext uri="{BB962C8B-B14F-4D97-AF65-F5344CB8AC3E}">
        <p14:creationId xmlns:p14="http://schemas.microsoft.com/office/powerpoint/2010/main" val="866186264"/>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8"/>
          <p:cNvSpPr>
            <a:spLocks noGrp="1" noChangeArrowheads="1"/>
          </p:cNvSpPr>
          <p:nvPr>
            <p:ph type="sldNum" sz="quarter" idx="10"/>
          </p:nvPr>
        </p:nvSpPr>
        <p:spPr>
          <a:xfrm>
            <a:off x="0" y="0"/>
            <a:ext cx="323850" cy="333375"/>
          </a:xfrm>
          <a:prstGeom prst="rect">
            <a:avLst/>
          </a:prstGeom>
          <a:ln/>
        </p:spPr>
        <p:txBody>
          <a:bodyPr/>
          <a:lstStyle>
            <a:lvl1pPr>
              <a:defRPr/>
            </a:lvl1pPr>
          </a:lstStyle>
          <a:p>
            <a:fld id="{823F6720-B5D2-4C6C-B852-4D841A246100}" type="slidenum">
              <a:rPr lang="fr-FR" smtClean="0"/>
              <a:pPr/>
              <a:t>‹N°›</a:t>
            </a:fld>
            <a:endParaRPr lang="fr-FR"/>
          </a:p>
        </p:txBody>
      </p:sp>
    </p:spTree>
    <p:extLst>
      <p:ext uri="{BB962C8B-B14F-4D97-AF65-F5344CB8AC3E}">
        <p14:creationId xmlns:p14="http://schemas.microsoft.com/office/powerpoint/2010/main" val="4165958303"/>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18"/>
          <p:cNvSpPr>
            <a:spLocks noGrp="1" noChangeArrowheads="1"/>
          </p:cNvSpPr>
          <p:nvPr>
            <p:ph type="sldNum" sz="quarter" idx="10"/>
          </p:nvPr>
        </p:nvSpPr>
        <p:spPr>
          <a:xfrm>
            <a:off x="0" y="0"/>
            <a:ext cx="323850" cy="333375"/>
          </a:xfrm>
          <a:prstGeom prst="rect">
            <a:avLst/>
          </a:prstGeom>
          <a:ln/>
        </p:spPr>
        <p:txBody>
          <a:bodyPr/>
          <a:lstStyle>
            <a:lvl1pPr>
              <a:defRPr/>
            </a:lvl1pPr>
          </a:lstStyle>
          <a:p>
            <a:fld id="{823F6720-B5D2-4C6C-B852-4D841A246100}" type="slidenum">
              <a:rPr lang="fr-FR" smtClean="0"/>
              <a:pPr/>
              <a:t>‹N°›</a:t>
            </a:fld>
            <a:endParaRPr lang="fr-FR"/>
          </a:p>
        </p:txBody>
      </p:sp>
    </p:spTree>
    <p:extLst>
      <p:ext uri="{BB962C8B-B14F-4D97-AF65-F5344CB8AC3E}">
        <p14:creationId xmlns:p14="http://schemas.microsoft.com/office/powerpoint/2010/main" val="4197646816"/>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18"/>
          <p:cNvSpPr>
            <a:spLocks noGrp="1" noChangeArrowheads="1"/>
          </p:cNvSpPr>
          <p:nvPr>
            <p:ph type="sldNum" sz="quarter" idx="10"/>
          </p:nvPr>
        </p:nvSpPr>
        <p:spPr>
          <a:xfrm>
            <a:off x="0" y="0"/>
            <a:ext cx="323850" cy="333375"/>
          </a:xfrm>
          <a:prstGeom prst="rect">
            <a:avLst/>
          </a:prstGeom>
          <a:ln/>
        </p:spPr>
        <p:txBody>
          <a:bodyPr/>
          <a:lstStyle>
            <a:lvl1pPr>
              <a:defRPr/>
            </a:lvl1pPr>
          </a:lstStyle>
          <a:p>
            <a:fld id="{823F6720-B5D2-4C6C-B852-4D841A246100}" type="slidenum">
              <a:rPr lang="fr-FR" smtClean="0"/>
              <a:pPr/>
              <a:t>‹N°›</a:t>
            </a:fld>
            <a:endParaRPr lang="fr-FR"/>
          </a:p>
        </p:txBody>
      </p:sp>
    </p:spTree>
    <p:extLst>
      <p:ext uri="{BB962C8B-B14F-4D97-AF65-F5344CB8AC3E}">
        <p14:creationId xmlns:p14="http://schemas.microsoft.com/office/powerpoint/2010/main" val="3682349624"/>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8"/>
          <p:cNvSpPr>
            <a:spLocks noGrp="1" noChangeArrowheads="1"/>
          </p:cNvSpPr>
          <p:nvPr>
            <p:ph type="sldNum" sz="quarter" idx="10"/>
          </p:nvPr>
        </p:nvSpPr>
        <p:spPr>
          <a:xfrm>
            <a:off x="0" y="0"/>
            <a:ext cx="323850" cy="333375"/>
          </a:xfrm>
          <a:prstGeom prst="rect">
            <a:avLst/>
          </a:prstGeom>
          <a:ln/>
        </p:spPr>
        <p:txBody>
          <a:bodyPr/>
          <a:lstStyle>
            <a:lvl1pPr>
              <a:defRPr/>
            </a:lvl1pPr>
          </a:lstStyle>
          <a:p>
            <a:fld id="{823F6720-B5D2-4C6C-B852-4D841A246100}" type="slidenum">
              <a:rPr lang="fr-FR" smtClean="0"/>
              <a:pPr/>
              <a:t>‹N°›</a:t>
            </a:fld>
            <a:endParaRPr lang="fr-FR"/>
          </a:p>
        </p:txBody>
      </p:sp>
    </p:spTree>
    <p:extLst>
      <p:ext uri="{BB962C8B-B14F-4D97-AF65-F5344CB8AC3E}">
        <p14:creationId xmlns:p14="http://schemas.microsoft.com/office/powerpoint/2010/main" val="3002749937"/>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76375" y="119063"/>
            <a:ext cx="6981825"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dirty="0" smtClean="0"/>
              <a:t>Cliquez pour modifier le style du titre du masque</a:t>
            </a:r>
          </a:p>
        </p:txBody>
      </p:sp>
      <p:sp>
        <p:nvSpPr>
          <p:cNvPr id="1027" name="Rectangle 3"/>
          <p:cNvSpPr>
            <a:spLocks noGrp="1" noChangeArrowheads="1"/>
          </p:cNvSpPr>
          <p:nvPr>
            <p:ph type="body" idx="1"/>
          </p:nvPr>
        </p:nvSpPr>
        <p:spPr bwMode="auto">
          <a:xfrm>
            <a:off x="1109663" y="781050"/>
            <a:ext cx="7348537" cy="531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7"/>
          <p:cNvSpPr>
            <a:spLocks noChangeArrowheads="1"/>
          </p:cNvSpPr>
          <p:nvPr/>
        </p:nvSpPr>
        <p:spPr bwMode="auto">
          <a:xfrm>
            <a:off x="0" y="6399213"/>
            <a:ext cx="9144000" cy="457200"/>
          </a:xfrm>
          <a:prstGeom prst="rect">
            <a:avLst/>
          </a:prstGeom>
          <a:solidFill>
            <a:srgbClr val="0033CC"/>
          </a:solidFill>
          <a:ln w="9525">
            <a:solidFill>
              <a:schemeClr val="tx1"/>
            </a:solidFill>
            <a:miter lim="800000"/>
            <a:headEnd/>
            <a:tailEnd/>
          </a:ln>
        </p:spPr>
        <p:txBody>
          <a:bodyPr wrap="none" anchor="ctr"/>
          <a:lstStyle/>
          <a:p>
            <a:pPr algn="ctr" eaLnBrk="0" hangingPunct="0"/>
            <a:endParaRPr lang="fr-FR"/>
          </a:p>
        </p:txBody>
      </p:sp>
      <p:sp>
        <p:nvSpPr>
          <p:cNvPr id="1029" name="Line 8"/>
          <p:cNvSpPr>
            <a:spLocks noChangeShapeType="1"/>
          </p:cNvSpPr>
          <p:nvPr/>
        </p:nvSpPr>
        <p:spPr bwMode="auto">
          <a:xfrm>
            <a:off x="0" y="6553200"/>
            <a:ext cx="914400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030" name="Text Box 9"/>
          <p:cNvSpPr txBox="1">
            <a:spLocks noChangeArrowheads="1"/>
          </p:cNvSpPr>
          <p:nvPr/>
        </p:nvSpPr>
        <p:spPr bwMode="auto">
          <a:xfrm>
            <a:off x="3654425" y="6511925"/>
            <a:ext cx="54895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Times New Roman" pitchFamily="18" charset="0"/>
              </a:defRPr>
            </a:lvl1pPr>
            <a:lvl2pPr marL="742950" indent="-285750" eaLnBrk="0" hangingPunct="0">
              <a:defRPr sz="2100">
                <a:solidFill>
                  <a:schemeClr val="tx1"/>
                </a:solidFill>
                <a:latin typeface="Times New Roman" pitchFamily="18" charset="0"/>
              </a:defRPr>
            </a:lvl2pPr>
            <a:lvl3pPr marL="1143000" indent="-228600" eaLnBrk="0" hangingPunct="0">
              <a:defRPr sz="2100">
                <a:solidFill>
                  <a:schemeClr val="tx1"/>
                </a:solidFill>
                <a:latin typeface="Times New Roman" pitchFamily="18" charset="0"/>
              </a:defRPr>
            </a:lvl3pPr>
            <a:lvl4pPr marL="1600200" indent="-228600" eaLnBrk="0" hangingPunct="0">
              <a:defRPr sz="2100">
                <a:solidFill>
                  <a:schemeClr val="tx1"/>
                </a:solidFill>
                <a:latin typeface="Times New Roman" pitchFamily="18" charset="0"/>
              </a:defRPr>
            </a:lvl4pPr>
            <a:lvl5pPr marL="2057400" indent="-228600" eaLnBrk="0" hangingPunct="0">
              <a:defRPr sz="2100">
                <a:solidFill>
                  <a:schemeClr val="tx1"/>
                </a:solidFill>
                <a:latin typeface="Times New Roman" pitchFamily="18" charset="0"/>
              </a:defRPr>
            </a:lvl5pPr>
            <a:lvl6pPr marL="2514600" indent="-228600" eaLnBrk="0" fontAlgn="base" hangingPunct="0">
              <a:spcBef>
                <a:spcPct val="0"/>
              </a:spcBef>
              <a:spcAft>
                <a:spcPct val="0"/>
              </a:spcAft>
              <a:defRPr sz="2100">
                <a:solidFill>
                  <a:schemeClr val="tx1"/>
                </a:solidFill>
                <a:latin typeface="Times New Roman" pitchFamily="18" charset="0"/>
              </a:defRPr>
            </a:lvl6pPr>
            <a:lvl7pPr marL="2971800" indent="-228600" eaLnBrk="0" fontAlgn="base" hangingPunct="0">
              <a:spcBef>
                <a:spcPct val="0"/>
              </a:spcBef>
              <a:spcAft>
                <a:spcPct val="0"/>
              </a:spcAft>
              <a:defRPr sz="2100">
                <a:solidFill>
                  <a:schemeClr val="tx1"/>
                </a:solidFill>
                <a:latin typeface="Times New Roman" pitchFamily="18" charset="0"/>
              </a:defRPr>
            </a:lvl7pPr>
            <a:lvl8pPr marL="3429000" indent="-228600" eaLnBrk="0" fontAlgn="base" hangingPunct="0">
              <a:spcBef>
                <a:spcPct val="0"/>
              </a:spcBef>
              <a:spcAft>
                <a:spcPct val="0"/>
              </a:spcAft>
              <a:defRPr sz="2100">
                <a:solidFill>
                  <a:schemeClr val="tx1"/>
                </a:solidFill>
                <a:latin typeface="Times New Roman" pitchFamily="18" charset="0"/>
              </a:defRPr>
            </a:lvl8pPr>
            <a:lvl9pPr marL="3886200" indent="-228600" eaLnBrk="0" fontAlgn="base" hangingPunct="0">
              <a:spcBef>
                <a:spcPct val="0"/>
              </a:spcBef>
              <a:spcAft>
                <a:spcPct val="0"/>
              </a:spcAft>
              <a:defRPr sz="2100">
                <a:solidFill>
                  <a:schemeClr val="tx1"/>
                </a:solidFill>
                <a:latin typeface="Times New Roman" pitchFamily="18" charset="0"/>
              </a:defRPr>
            </a:lvl9pPr>
          </a:lstStyle>
          <a:p>
            <a:pPr>
              <a:defRPr/>
            </a:pPr>
            <a:r>
              <a:rPr lang="fr-FR" sz="1600" smtClean="0">
                <a:solidFill>
                  <a:schemeClr val="bg1"/>
                </a:solidFill>
                <a:latin typeface="Arial" charset="0"/>
                <a:cs typeface="Arial" charset="0"/>
              </a:rPr>
              <a:t>Technologie au collège - Séminaire académique 2014</a:t>
            </a:r>
          </a:p>
        </p:txBody>
      </p:sp>
      <p:sp>
        <p:nvSpPr>
          <p:cNvPr id="1031" name="Text Box 10"/>
          <p:cNvSpPr txBox="1">
            <a:spLocks noChangeArrowheads="1"/>
          </p:cNvSpPr>
          <p:nvPr/>
        </p:nvSpPr>
        <p:spPr bwMode="auto">
          <a:xfrm rot="-5400000">
            <a:off x="-1976437" y="2654300"/>
            <a:ext cx="4654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Times New Roman" pitchFamily="18" charset="0"/>
              </a:defRPr>
            </a:lvl1pPr>
            <a:lvl2pPr marL="742950" indent="-285750" eaLnBrk="0" hangingPunct="0">
              <a:defRPr sz="2100">
                <a:solidFill>
                  <a:schemeClr val="tx1"/>
                </a:solidFill>
                <a:latin typeface="Times New Roman" pitchFamily="18" charset="0"/>
              </a:defRPr>
            </a:lvl2pPr>
            <a:lvl3pPr marL="1143000" indent="-228600" eaLnBrk="0" hangingPunct="0">
              <a:defRPr sz="2100">
                <a:solidFill>
                  <a:schemeClr val="tx1"/>
                </a:solidFill>
                <a:latin typeface="Times New Roman" pitchFamily="18" charset="0"/>
              </a:defRPr>
            </a:lvl3pPr>
            <a:lvl4pPr marL="1600200" indent="-228600" eaLnBrk="0" hangingPunct="0">
              <a:defRPr sz="2100">
                <a:solidFill>
                  <a:schemeClr val="tx1"/>
                </a:solidFill>
                <a:latin typeface="Times New Roman" pitchFamily="18" charset="0"/>
              </a:defRPr>
            </a:lvl4pPr>
            <a:lvl5pPr marL="2057400" indent="-228600" eaLnBrk="0" hangingPunct="0">
              <a:defRPr sz="2100">
                <a:solidFill>
                  <a:schemeClr val="tx1"/>
                </a:solidFill>
                <a:latin typeface="Times New Roman" pitchFamily="18" charset="0"/>
              </a:defRPr>
            </a:lvl5pPr>
            <a:lvl6pPr marL="2514600" indent="-228600" eaLnBrk="0" fontAlgn="base" hangingPunct="0">
              <a:spcBef>
                <a:spcPct val="0"/>
              </a:spcBef>
              <a:spcAft>
                <a:spcPct val="0"/>
              </a:spcAft>
              <a:defRPr sz="2100">
                <a:solidFill>
                  <a:schemeClr val="tx1"/>
                </a:solidFill>
                <a:latin typeface="Times New Roman" pitchFamily="18" charset="0"/>
              </a:defRPr>
            </a:lvl6pPr>
            <a:lvl7pPr marL="2971800" indent="-228600" eaLnBrk="0" fontAlgn="base" hangingPunct="0">
              <a:spcBef>
                <a:spcPct val="0"/>
              </a:spcBef>
              <a:spcAft>
                <a:spcPct val="0"/>
              </a:spcAft>
              <a:defRPr sz="2100">
                <a:solidFill>
                  <a:schemeClr val="tx1"/>
                </a:solidFill>
                <a:latin typeface="Times New Roman" pitchFamily="18" charset="0"/>
              </a:defRPr>
            </a:lvl7pPr>
            <a:lvl8pPr marL="3429000" indent="-228600" eaLnBrk="0" fontAlgn="base" hangingPunct="0">
              <a:spcBef>
                <a:spcPct val="0"/>
              </a:spcBef>
              <a:spcAft>
                <a:spcPct val="0"/>
              </a:spcAft>
              <a:defRPr sz="2100">
                <a:solidFill>
                  <a:schemeClr val="tx1"/>
                </a:solidFill>
                <a:latin typeface="Times New Roman" pitchFamily="18" charset="0"/>
              </a:defRPr>
            </a:lvl8pPr>
            <a:lvl9pPr marL="3886200" indent="-228600" eaLnBrk="0" fontAlgn="base" hangingPunct="0">
              <a:spcBef>
                <a:spcPct val="0"/>
              </a:spcBef>
              <a:spcAft>
                <a:spcPct val="0"/>
              </a:spcAft>
              <a:defRPr sz="2100">
                <a:solidFill>
                  <a:schemeClr val="tx1"/>
                </a:solidFill>
                <a:latin typeface="Times New Roman" pitchFamily="18" charset="0"/>
              </a:defRPr>
            </a:lvl9pPr>
          </a:lstStyle>
          <a:p>
            <a:pPr>
              <a:defRPr/>
            </a:pPr>
            <a:r>
              <a:rPr lang="fr-FR" sz="2000" smtClean="0">
                <a:solidFill>
                  <a:schemeClr val="folHlink"/>
                </a:solidFill>
                <a:latin typeface="Arial" charset="0"/>
              </a:rPr>
              <a:t>Académie de Besançon</a:t>
            </a:r>
          </a:p>
        </p:txBody>
      </p:sp>
      <p:grpSp>
        <p:nvGrpSpPr>
          <p:cNvPr id="1032" name="Group 11"/>
          <p:cNvGrpSpPr>
            <a:grpSpLocks/>
          </p:cNvGrpSpPr>
          <p:nvPr/>
        </p:nvGrpSpPr>
        <p:grpSpPr bwMode="auto">
          <a:xfrm>
            <a:off x="228600" y="76200"/>
            <a:ext cx="381000" cy="6705600"/>
            <a:chOff x="192" y="192"/>
            <a:chExt cx="240" cy="4224"/>
          </a:xfrm>
        </p:grpSpPr>
        <p:sp>
          <p:nvSpPr>
            <p:cNvPr id="1034" name="Freeform 12"/>
            <p:cNvSpPr>
              <a:spLocks/>
            </p:cNvSpPr>
            <p:nvPr/>
          </p:nvSpPr>
          <p:spPr bwMode="auto">
            <a:xfrm>
              <a:off x="240" y="192"/>
              <a:ext cx="192" cy="4224"/>
            </a:xfrm>
            <a:custGeom>
              <a:avLst/>
              <a:gdLst>
                <a:gd name="T0" fmla="*/ 192 w 192"/>
                <a:gd name="T1" fmla="*/ 0 h 2304"/>
                <a:gd name="T2" fmla="*/ 192 w 192"/>
                <a:gd name="T3" fmla="*/ 4224 h 2304"/>
                <a:gd name="T4" fmla="*/ 0 w 192"/>
                <a:gd name="T5" fmla="*/ 4224 h 2304"/>
                <a:gd name="T6" fmla="*/ 0 w 192"/>
                <a:gd name="T7" fmla="*/ 3784 h 23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 h="2304">
                  <a:moveTo>
                    <a:pt x="192" y="0"/>
                  </a:moveTo>
                  <a:lnTo>
                    <a:pt x="192" y="2304"/>
                  </a:lnTo>
                  <a:lnTo>
                    <a:pt x="0" y="2304"/>
                  </a:lnTo>
                  <a:lnTo>
                    <a:pt x="0" y="2064"/>
                  </a:lnTo>
                </a:path>
              </a:pathLst>
            </a:cu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035" name="Line 13"/>
            <p:cNvSpPr>
              <a:spLocks noChangeShapeType="1"/>
            </p:cNvSpPr>
            <p:nvPr/>
          </p:nvSpPr>
          <p:spPr bwMode="auto">
            <a:xfrm flipV="1">
              <a:off x="240" y="3648"/>
              <a:ext cx="0" cy="33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036" name="Rectangle 14"/>
            <p:cNvSpPr>
              <a:spLocks noChangeArrowheads="1"/>
            </p:cNvSpPr>
            <p:nvPr/>
          </p:nvSpPr>
          <p:spPr bwMode="auto">
            <a:xfrm>
              <a:off x="192" y="3552"/>
              <a:ext cx="96" cy="96"/>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endParaRPr lang="fr-FR"/>
            </a:p>
          </p:txBody>
        </p:sp>
      </p:grpSp>
      <p:cxnSp>
        <p:nvCxnSpPr>
          <p:cNvPr id="13" name="Connecteur droit 12"/>
          <p:cNvCxnSpPr/>
          <p:nvPr userDrawn="1"/>
        </p:nvCxnSpPr>
        <p:spPr>
          <a:xfrm>
            <a:off x="0" y="1052736"/>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Image 14" descr="marianne-quadri-w30mm-rvb"/>
          <p:cNvPicPr/>
          <p:nvPr userDrawn="1"/>
        </p:nvPicPr>
        <p:blipFill>
          <a:blip r:embed="rId17" cstate="print"/>
          <a:srcRect/>
          <a:stretch>
            <a:fillRect/>
          </a:stretch>
        </p:blipFill>
        <p:spPr bwMode="auto">
          <a:xfrm>
            <a:off x="611560" y="260648"/>
            <a:ext cx="1081405" cy="63627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62" r:id="rId14"/>
    <p:sldLayoutId id="2147483665" r:id="rId15"/>
  </p:sldLayoutIdLst>
  <p:transition>
    <p:wipe dir="d"/>
  </p:transition>
  <p:timing>
    <p:tnLst>
      <p:par>
        <p:cTn id="1" dur="indefinite" restart="never" nodeType="tmRoot"/>
      </p:par>
    </p:tnLst>
  </p:timing>
  <p:hf hdr="0"/>
  <p:txStyles>
    <p:titleStyle>
      <a:lvl1pPr algn="ctr" rtl="0" eaLnBrk="1" fontAlgn="base" hangingPunct="1">
        <a:spcBef>
          <a:spcPct val="0"/>
        </a:spcBef>
        <a:spcAft>
          <a:spcPct val="0"/>
        </a:spcAft>
        <a:defRPr sz="1600" cap="small">
          <a:solidFill>
            <a:srgbClr val="3333CC"/>
          </a:solidFill>
          <a:latin typeface="Arial" pitchFamily="34" charset="0"/>
          <a:ea typeface="+mj-ea"/>
          <a:cs typeface="+mj-cs"/>
        </a:defRPr>
      </a:lvl1pPr>
      <a:lvl2pPr algn="ctr" rtl="0" eaLnBrk="1" fontAlgn="base" hangingPunct="1">
        <a:spcBef>
          <a:spcPct val="0"/>
        </a:spcBef>
        <a:spcAft>
          <a:spcPct val="0"/>
        </a:spcAft>
        <a:defRPr sz="1600">
          <a:solidFill>
            <a:srgbClr val="3333CC"/>
          </a:solidFill>
          <a:latin typeface="Arial" charset="0"/>
        </a:defRPr>
      </a:lvl2pPr>
      <a:lvl3pPr algn="ctr" rtl="0" eaLnBrk="1" fontAlgn="base" hangingPunct="1">
        <a:spcBef>
          <a:spcPct val="0"/>
        </a:spcBef>
        <a:spcAft>
          <a:spcPct val="0"/>
        </a:spcAft>
        <a:defRPr sz="1600">
          <a:solidFill>
            <a:srgbClr val="3333CC"/>
          </a:solidFill>
          <a:latin typeface="Arial" charset="0"/>
        </a:defRPr>
      </a:lvl3pPr>
      <a:lvl4pPr algn="ctr" rtl="0" eaLnBrk="1" fontAlgn="base" hangingPunct="1">
        <a:spcBef>
          <a:spcPct val="0"/>
        </a:spcBef>
        <a:spcAft>
          <a:spcPct val="0"/>
        </a:spcAft>
        <a:defRPr sz="1600">
          <a:solidFill>
            <a:srgbClr val="3333CC"/>
          </a:solidFill>
          <a:latin typeface="Arial" charset="0"/>
        </a:defRPr>
      </a:lvl4pPr>
      <a:lvl5pPr algn="ctr" rtl="0" eaLnBrk="1" fontAlgn="base" hangingPunct="1">
        <a:spcBef>
          <a:spcPct val="0"/>
        </a:spcBef>
        <a:spcAft>
          <a:spcPct val="0"/>
        </a:spcAft>
        <a:defRPr sz="1600">
          <a:solidFill>
            <a:srgbClr val="3333CC"/>
          </a:solidFill>
          <a:latin typeface="Arial" charset="0"/>
        </a:defRPr>
      </a:lvl5pPr>
      <a:lvl6pPr marL="457200" algn="ctr" rtl="0" eaLnBrk="1" fontAlgn="base" hangingPunct="1">
        <a:spcBef>
          <a:spcPct val="0"/>
        </a:spcBef>
        <a:spcAft>
          <a:spcPct val="0"/>
        </a:spcAft>
        <a:defRPr sz="4000">
          <a:solidFill>
            <a:srgbClr val="5F5F5F"/>
          </a:solidFill>
          <a:latin typeface="Times New Roman" pitchFamily="18" charset="0"/>
        </a:defRPr>
      </a:lvl6pPr>
      <a:lvl7pPr marL="914400" algn="ctr" rtl="0" eaLnBrk="1" fontAlgn="base" hangingPunct="1">
        <a:spcBef>
          <a:spcPct val="0"/>
        </a:spcBef>
        <a:spcAft>
          <a:spcPct val="0"/>
        </a:spcAft>
        <a:defRPr sz="4000">
          <a:solidFill>
            <a:srgbClr val="5F5F5F"/>
          </a:solidFill>
          <a:latin typeface="Times New Roman" pitchFamily="18" charset="0"/>
        </a:defRPr>
      </a:lvl7pPr>
      <a:lvl8pPr marL="1371600" algn="ctr" rtl="0" eaLnBrk="1" fontAlgn="base" hangingPunct="1">
        <a:spcBef>
          <a:spcPct val="0"/>
        </a:spcBef>
        <a:spcAft>
          <a:spcPct val="0"/>
        </a:spcAft>
        <a:defRPr sz="4000">
          <a:solidFill>
            <a:srgbClr val="5F5F5F"/>
          </a:solidFill>
          <a:latin typeface="Times New Roman" pitchFamily="18" charset="0"/>
        </a:defRPr>
      </a:lvl8pPr>
      <a:lvl9pPr marL="1828800" algn="ctr" rtl="0" eaLnBrk="1" fontAlgn="base" hangingPunct="1">
        <a:spcBef>
          <a:spcPct val="0"/>
        </a:spcBef>
        <a:spcAft>
          <a:spcPct val="0"/>
        </a:spcAft>
        <a:defRPr sz="4000">
          <a:solidFill>
            <a:srgbClr val="5F5F5F"/>
          </a:solidFill>
          <a:latin typeface="Times New Roman" pitchFamily="18" charset="0"/>
        </a:defRPr>
      </a:lvl9pPr>
    </p:titleStyle>
    <p:bodyStyle>
      <a:lvl1pPr marL="342900" indent="-342900" algn="l" rtl="0" eaLnBrk="1" fontAlgn="base" hangingPunct="1">
        <a:spcBef>
          <a:spcPct val="20000"/>
        </a:spcBef>
        <a:spcAft>
          <a:spcPct val="0"/>
        </a:spcAft>
        <a:buChar char="•"/>
        <a:defRPr sz="2400">
          <a:solidFill>
            <a:schemeClr val="bg2"/>
          </a:solidFill>
          <a:latin typeface="+mn-lt"/>
          <a:ea typeface="+mn-ea"/>
          <a:cs typeface="+mn-cs"/>
        </a:defRPr>
      </a:lvl1pPr>
      <a:lvl2pPr marL="742950" indent="-285750" algn="l" rtl="0" eaLnBrk="1" fontAlgn="base" hangingPunct="1">
        <a:spcBef>
          <a:spcPct val="20000"/>
        </a:spcBef>
        <a:spcAft>
          <a:spcPct val="0"/>
        </a:spcAft>
        <a:buChar char="–"/>
        <a:defRPr sz="2000">
          <a:solidFill>
            <a:schemeClr val="bg2"/>
          </a:solidFill>
          <a:latin typeface="+mn-lt"/>
        </a:defRPr>
      </a:lvl2pPr>
      <a:lvl3pPr marL="1143000" indent="-228600" algn="l" rtl="0" eaLnBrk="1" fontAlgn="base" hangingPunct="1">
        <a:spcBef>
          <a:spcPct val="20000"/>
        </a:spcBef>
        <a:spcAft>
          <a:spcPct val="0"/>
        </a:spcAft>
        <a:buChar char="•"/>
        <a:defRPr>
          <a:solidFill>
            <a:schemeClr val="bg2"/>
          </a:solidFill>
          <a:latin typeface="+mn-lt"/>
        </a:defRPr>
      </a:lvl3pPr>
      <a:lvl4pPr marL="1600200" indent="-228600" algn="l" rtl="0" eaLnBrk="1" fontAlgn="base" hangingPunct="1">
        <a:spcBef>
          <a:spcPct val="20000"/>
        </a:spcBef>
        <a:spcAft>
          <a:spcPct val="0"/>
        </a:spcAft>
        <a:buChar char="–"/>
        <a:defRPr sz="1600">
          <a:solidFill>
            <a:schemeClr val="bg2"/>
          </a:solidFill>
          <a:latin typeface="+mn-lt"/>
        </a:defRPr>
      </a:lvl4pPr>
      <a:lvl5pPr marL="2057400" indent="-228600" algn="l" rtl="0" eaLnBrk="1" fontAlgn="base" hangingPunct="1">
        <a:spcBef>
          <a:spcPct val="20000"/>
        </a:spcBef>
        <a:spcAft>
          <a:spcPct val="0"/>
        </a:spcAft>
        <a:buChar char="»"/>
        <a:defRPr sz="1600">
          <a:solidFill>
            <a:schemeClr val="bg2"/>
          </a:solidFill>
          <a:latin typeface="+mn-lt"/>
        </a:defRPr>
      </a:lvl5pPr>
      <a:lvl6pPr marL="2514600" indent="-228600" algn="l" rtl="0" eaLnBrk="1" fontAlgn="base" hangingPunct="1">
        <a:spcBef>
          <a:spcPct val="20000"/>
        </a:spcBef>
        <a:spcAft>
          <a:spcPct val="0"/>
        </a:spcAft>
        <a:buChar char="»"/>
        <a:defRPr sz="1600">
          <a:solidFill>
            <a:schemeClr val="bg2"/>
          </a:solidFill>
          <a:latin typeface="+mn-lt"/>
        </a:defRPr>
      </a:lvl6pPr>
      <a:lvl7pPr marL="2971800" indent="-228600" algn="l" rtl="0" eaLnBrk="1" fontAlgn="base" hangingPunct="1">
        <a:spcBef>
          <a:spcPct val="20000"/>
        </a:spcBef>
        <a:spcAft>
          <a:spcPct val="0"/>
        </a:spcAft>
        <a:buChar char="»"/>
        <a:defRPr sz="1600">
          <a:solidFill>
            <a:schemeClr val="bg2"/>
          </a:solidFill>
          <a:latin typeface="+mn-lt"/>
        </a:defRPr>
      </a:lvl7pPr>
      <a:lvl8pPr marL="3429000" indent="-228600" algn="l" rtl="0" eaLnBrk="1" fontAlgn="base" hangingPunct="1">
        <a:spcBef>
          <a:spcPct val="20000"/>
        </a:spcBef>
        <a:spcAft>
          <a:spcPct val="0"/>
        </a:spcAft>
        <a:buChar char="»"/>
        <a:defRPr sz="1600">
          <a:solidFill>
            <a:schemeClr val="bg2"/>
          </a:solidFill>
          <a:latin typeface="+mn-lt"/>
        </a:defRPr>
      </a:lvl8pPr>
      <a:lvl9pPr marL="3886200" indent="-228600" algn="l" rtl="0" eaLnBrk="1" fontAlgn="base" hangingPunct="1">
        <a:spcBef>
          <a:spcPct val="20000"/>
        </a:spcBef>
        <a:spcAft>
          <a:spcPct val="0"/>
        </a:spcAft>
        <a:buChar char="»"/>
        <a:defRPr sz="1600">
          <a:solidFill>
            <a:schemeClr val="bg2"/>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IGEN/SEMINAIRES/SEMINAIRES%20IGEN%20NOV%202013/3215-lenseignement-et-le-numerique.taraud.pptx" TargetMode="External"/><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8" Type="http://schemas.openxmlformats.org/officeDocument/2006/relationships/hyperlink" Target="http://fr.wikipedia.org/wiki/Savoir" TargetMode="External"/><Relationship Id="rId13" Type="http://schemas.openxmlformats.org/officeDocument/2006/relationships/image" Target="../media/image10.WMF"/><Relationship Id="rId3" Type="http://schemas.openxmlformats.org/officeDocument/2006/relationships/hyperlink" Target="http://fr.wikipedia.org/wiki/Grec_ancien" TargetMode="External"/><Relationship Id="rId7" Type="http://schemas.openxmlformats.org/officeDocument/2006/relationships/hyperlink" Target="http://fr.wikipedia.org/wiki/Connaissance" TargetMode="External"/><Relationship Id="rId12"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hyperlink" Target="http://fr.wikipedia.org/wiki/Enseignement" TargetMode="External"/><Relationship Id="rId11" Type="http://schemas.openxmlformats.org/officeDocument/2006/relationships/image" Target="../media/image8.png"/><Relationship Id="rId5" Type="http://schemas.openxmlformats.org/officeDocument/2006/relationships/hyperlink" Target="http://fr.wikipedia.org/wiki/%C3%89ducation" TargetMode="External"/><Relationship Id="rId10" Type="http://schemas.openxmlformats.org/officeDocument/2006/relationships/image" Target="../media/image7.png"/><Relationship Id="rId4" Type="http://schemas.openxmlformats.org/officeDocument/2006/relationships/hyperlink" Target="http://fr.wikipedia.org/wiki/P%C3%A9dagogie#cite_note-1" TargetMode="External"/><Relationship Id="rId9" Type="http://schemas.openxmlformats.org/officeDocument/2006/relationships/hyperlink" Target="http://fr.wikipedia.org/wiki/Savoir-fair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0272" y="1185029"/>
            <a:ext cx="1991798" cy="1831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Espace réservé du contenu 1"/>
          <p:cNvSpPr>
            <a:spLocks noGrp="1"/>
          </p:cNvSpPr>
          <p:nvPr>
            <p:ph idx="1"/>
          </p:nvPr>
        </p:nvSpPr>
        <p:spPr>
          <a:xfrm>
            <a:off x="683568" y="2657981"/>
            <a:ext cx="7715200" cy="3600400"/>
          </a:xfrm>
        </p:spPr>
        <p:txBody>
          <a:bodyPr>
            <a:normAutofit fontScale="85000" lnSpcReduction="20000"/>
          </a:bodyPr>
          <a:lstStyle/>
          <a:p>
            <a:r>
              <a:rPr lang="fr-FR" dirty="0">
                <a:solidFill>
                  <a:schemeClr val="accent2"/>
                </a:solidFill>
              </a:rPr>
              <a:t>UNE STRATÉGIE GLOBALE ET PARTENARIALE </a:t>
            </a:r>
            <a:endParaRPr lang="fr-FR" dirty="0" smtClean="0">
              <a:solidFill>
                <a:schemeClr val="accent2"/>
              </a:solidFill>
            </a:endParaRPr>
          </a:p>
          <a:p>
            <a:pPr marL="0" indent="0">
              <a:buNone/>
            </a:pPr>
            <a:r>
              <a:rPr lang="fr-FR" dirty="0" smtClean="0">
                <a:solidFill>
                  <a:schemeClr val="accent2"/>
                </a:solidFill>
              </a:rPr>
              <a:t>      POUR </a:t>
            </a:r>
            <a:r>
              <a:rPr lang="fr-FR" dirty="0">
                <a:solidFill>
                  <a:schemeClr val="accent2"/>
                </a:solidFill>
              </a:rPr>
              <a:t>LE NUMÉRIQUE</a:t>
            </a:r>
          </a:p>
          <a:p>
            <a:r>
              <a:rPr lang="fr-FR" b="1" dirty="0">
                <a:solidFill>
                  <a:schemeClr val="accent2"/>
                </a:solidFill>
              </a:rPr>
              <a:t>INSCRITE DANS LA LOI</a:t>
            </a:r>
          </a:p>
          <a:p>
            <a:r>
              <a:rPr lang="fr-FR" dirty="0">
                <a:solidFill>
                  <a:schemeClr val="accent2"/>
                </a:solidFill>
              </a:rPr>
              <a:t>La loi d'orientation et de programmation sur la refondation de l'école engage fortement la </a:t>
            </a:r>
            <a:r>
              <a:rPr lang="fr-FR" dirty="0" smtClean="0">
                <a:solidFill>
                  <a:schemeClr val="accent2"/>
                </a:solidFill>
              </a:rPr>
              <a:t>nation dans </a:t>
            </a:r>
            <a:r>
              <a:rPr lang="fr-FR" dirty="0">
                <a:solidFill>
                  <a:schemeClr val="accent2"/>
                </a:solidFill>
              </a:rPr>
              <a:t>la voie de l’innovation en faisant « entrer l'école dans l'ère du numérique ».</a:t>
            </a:r>
          </a:p>
          <a:p>
            <a:r>
              <a:rPr lang="fr-FR" dirty="0">
                <a:solidFill>
                  <a:schemeClr val="accent2"/>
                </a:solidFill>
              </a:rPr>
              <a:t>Elle est articulée dans ce domaine notamment selon les axes suivants </a:t>
            </a:r>
            <a:r>
              <a:rPr lang="fr-FR" dirty="0" smtClean="0">
                <a:solidFill>
                  <a:schemeClr val="accent2"/>
                </a:solidFill>
              </a:rPr>
              <a:t>: </a:t>
            </a:r>
          </a:p>
          <a:p>
            <a:pPr lvl="1"/>
            <a:r>
              <a:rPr lang="fr-FR" dirty="0" smtClean="0">
                <a:solidFill>
                  <a:schemeClr val="accent2"/>
                </a:solidFill>
              </a:rPr>
              <a:t>mise </a:t>
            </a:r>
            <a:r>
              <a:rPr lang="fr-FR" dirty="0">
                <a:solidFill>
                  <a:schemeClr val="accent2"/>
                </a:solidFill>
              </a:rPr>
              <a:t>en place d'une éducation au </a:t>
            </a:r>
            <a:r>
              <a:rPr lang="fr-FR" dirty="0" smtClean="0">
                <a:solidFill>
                  <a:schemeClr val="accent2"/>
                </a:solidFill>
              </a:rPr>
              <a:t>numérique </a:t>
            </a:r>
          </a:p>
          <a:p>
            <a:pPr lvl="1"/>
            <a:r>
              <a:rPr lang="fr-FR" dirty="0" smtClean="0">
                <a:solidFill>
                  <a:schemeClr val="accent2"/>
                </a:solidFill>
              </a:rPr>
              <a:t>création </a:t>
            </a:r>
            <a:r>
              <a:rPr lang="fr-FR" dirty="0">
                <a:solidFill>
                  <a:schemeClr val="accent2"/>
                </a:solidFill>
              </a:rPr>
              <a:t>d'un service public du numérique </a:t>
            </a:r>
            <a:r>
              <a:rPr lang="fr-FR" dirty="0" smtClean="0">
                <a:solidFill>
                  <a:schemeClr val="accent2"/>
                </a:solidFill>
              </a:rPr>
              <a:t>éducatif </a:t>
            </a:r>
          </a:p>
          <a:p>
            <a:pPr lvl="1"/>
            <a:r>
              <a:rPr lang="fr-FR" dirty="0" smtClean="0">
                <a:solidFill>
                  <a:schemeClr val="accent2"/>
                </a:solidFill>
              </a:rPr>
              <a:t>formation </a:t>
            </a:r>
            <a:r>
              <a:rPr lang="fr-FR" dirty="0">
                <a:solidFill>
                  <a:schemeClr val="accent2"/>
                </a:solidFill>
              </a:rPr>
              <a:t>des personnels au et par le </a:t>
            </a:r>
            <a:r>
              <a:rPr lang="fr-FR" dirty="0" smtClean="0">
                <a:solidFill>
                  <a:schemeClr val="accent2"/>
                </a:solidFill>
              </a:rPr>
              <a:t>numérique </a:t>
            </a:r>
          </a:p>
          <a:p>
            <a:pPr lvl="1"/>
            <a:r>
              <a:rPr lang="fr-FR" dirty="0" smtClean="0">
                <a:solidFill>
                  <a:schemeClr val="accent2"/>
                </a:solidFill>
              </a:rPr>
              <a:t>clarification </a:t>
            </a:r>
            <a:r>
              <a:rPr lang="fr-FR" dirty="0">
                <a:solidFill>
                  <a:schemeClr val="accent2"/>
                </a:solidFill>
              </a:rPr>
              <a:t>et renforcement des relations entre l'État et les collectivités territoriales</a:t>
            </a:r>
          </a:p>
        </p:txBody>
      </p:sp>
      <p:sp>
        <p:nvSpPr>
          <p:cNvPr id="3" name="Espace réservé de la date 2"/>
          <p:cNvSpPr>
            <a:spLocks noGrp="1"/>
          </p:cNvSpPr>
          <p:nvPr>
            <p:ph type="dt" sz="half" idx="2"/>
          </p:nvPr>
        </p:nvSpPr>
        <p:spPr/>
        <p:txBody>
          <a:bodyPr/>
          <a:lstStyle/>
          <a:p>
            <a:fld id="{060DAD48-E557-4B56-9483-A438C4C2F072}" type="datetime1">
              <a:rPr lang="fr-FR" smtClean="0"/>
              <a:pPr/>
              <a:t>26/03/2014</a:t>
            </a:fld>
            <a:endParaRPr lang="fr-FR" dirty="0"/>
          </a:p>
        </p:txBody>
      </p:sp>
      <p:sp>
        <p:nvSpPr>
          <p:cNvPr id="5" name="Espace réservé du numéro de diapositive 4"/>
          <p:cNvSpPr>
            <a:spLocks noGrp="1"/>
          </p:cNvSpPr>
          <p:nvPr>
            <p:ph type="sldNum" sz="quarter" idx="4"/>
          </p:nvPr>
        </p:nvSpPr>
        <p:spPr/>
        <p:txBody>
          <a:bodyPr/>
          <a:lstStyle/>
          <a:p>
            <a:fld id="{823F6720-B5D2-4C6C-B852-4D841A246100}" type="slidenum">
              <a:rPr lang="fr-FR" smtClean="0"/>
              <a:pPr/>
              <a:t>1</a:t>
            </a:fld>
            <a:endParaRPr lang="fr-FR"/>
          </a:p>
        </p:txBody>
      </p:sp>
      <p:sp>
        <p:nvSpPr>
          <p:cNvPr id="6" name="Titre 5"/>
          <p:cNvSpPr>
            <a:spLocks noGrp="1"/>
          </p:cNvSpPr>
          <p:nvPr>
            <p:ph type="title"/>
          </p:nvPr>
        </p:nvSpPr>
        <p:spPr>
          <a:solidFill>
            <a:schemeClr val="bg1"/>
          </a:solidFill>
        </p:spPr>
        <p:txBody>
          <a:bodyPr>
            <a:noAutofit/>
          </a:bodyPr>
          <a:lstStyle/>
          <a:p>
            <a:r>
              <a:rPr lang="fr-FR" sz="2800" b="1" dirty="0" smtClean="0"/>
              <a:t>Enseigner par le NUMERIQUE</a:t>
            </a:r>
            <a:endParaRPr lang="fr-FR" sz="2800" b="1" dirty="0"/>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882" y="1185029"/>
            <a:ext cx="2513974" cy="1472952"/>
          </a:xfrm>
          <a:prstGeom prst="rect">
            <a:avLst/>
          </a:prstGeom>
        </p:spPr>
      </p:pic>
    </p:spTree>
    <p:extLst>
      <p:ext uri="{BB962C8B-B14F-4D97-AF65-F5344CB8AC3E}">
        <p14:creationId xmlns:p14="http://schemas.microsoft.com/office/powerpoint/2010/main" val="3902060270"/>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40151" y="2852936"/>
            <a:ext cx="8229600" cy="3384376"/>
          </a:xfrm>
        </p:spPr>
        <p:txBody>
          <a:bodyPr>
            <a:normAutofit fontScale="92500" lnSpcReduction="20000"/>
          </a:bodyPr>
          <a:lstStyle/>
          <a:p>
            <a:r>
              <a:rPr lang="fr-FR" b="1" dirty="0">
                <a:solidFill>
                  <a:schemeClr val="accent2"/>
                </a:solidFill>
              </a:rPr>
              <a:t>A partir de l’analyse de la situation, quatre actions-phares s’imposent en vue d'offrir </a:t>
            </a:r>
            <a:r>
              <a:rPr lang="fr-FR" b="1" dirty="0" smtClean="0">
                <a:solidFill>
                  <a:schemeClr val="accent2"/>
                </a:solidFill>
              </a:rPr>
              <a:t>aux établissements </a:t>
            </a:r>
            <a:r>
              <a:rPr lang="fr-FR" b="1" dirty="0">
                <a:solidFill>
                  <a:schemeClr val="accent2"/>
                </a:solidFill>
              </a:rPr>
              <a:t>les conditions nécessaires aux usages pédagogiques du numérique </a:t>
            </a:r>
            <a:r>
              <a:rPr lang="fr-FR" b="1" dirty="0" smtClean="0">
                <a:solidFill>
                  <a:schemeClr val="accent2"/>
                </a:solidFill>
              </a:rPr>
              <a:t>:</a:t>
            </a:r>
          </a:p>
          <a:p>
            <a:pPr lvl="1"/>
            <a:r>
              <a:rPr lang="fr-FR" dirty="0" smtClean="0">
                <a:solidFill>
                  <a:schemeClr val="accent2"/>
                </a:solidFill>
              </a:rPr>
              <a:t>développer </a:t>
            </a:r>
            <a:r>
              <a:rPr lang="fr-FR" dirty="0">
                <a:solidFill>
                  <a:schemeClr val="accent2"/>
                </a:solidFill>
              </a:rPr>
              <a:t>l’accessibilité des établissements, par le déploiement du très haut débit dans tous </a:t>
            </a:r>
            <a:r>
              <a:rPr lang="fr-FR" dirty="0" smtClean="0">
                <a:solidFill>
                  <a:schemeClr val="accent2"/>
                </a:solidFill>
              </a:rPr>
              <a:t>les établissements</a:t>
            </a:r>
            <a:r>
              <a:rPr lang="fr-FR" dirty="0">
                <a:solidFill>
                  <a:schemeClr val="accent2"/>
                </a:solidFill>
              </a:rPr>
              <a:t>, et la refonte des réseaux </a:t>
            </a:r>
            <a:r>
              <a:rPr lang="fr-FR" dirty="0" smtClean="0">
                <a:solidFill>
                  <a:schemeClr val="accent2"/>
                </a:solidFill>
              </a:rPr>
              <a:t>internes</a:t>
            </a:r>
          </a:p>
          <a:p>
            <a:pPr lvl="1"/>
            <a:r>
              <a:rPr lang="fr-FR" dirty="0" smtClean="0">
                <a:solidFill>
                  <a:schemeClr val="accent2"/>
                </a:solidFill>
              </a:rPr>
              <a:t>renforcer </a:t>
            </a:r>
            <a:r>
              <a:rPr lang="fr-FR" dirty="0">
                <a:solidFill>
                  <a:schemeClr val="accent2"/>
                </a:solidFill>
              </a:rPr>
              <a:t>l’offre de service numérique dans les </a:t>
            </a:r>
            <a:r>
              <a:rPr lang="fr-FR" dirty="0" smtClean="0">
                <a:solidFill>
                  <a:schemeClr val="accent2"/>
                </a:solidFill>
              </a:rPr>
              <a:t>établissements</a:t>
            </a:r>
          </a:p>
          <a:p>
            <a:pPr lvl="1"/>
            <a:r>
              <a:rPr lang="fr-FR" dirty="0" smtClean="0">
                <a:solidFill>
                  <a:schemeClr val="accent2"/>
                </a:solidFill>
              </a:rPr>
              <a:t>organiser </a:t>
            </a:r>
            <a:r>
              <a:rPr lang="fr-FR" dirty="0">
                <a:solidFill>
                  <a:schemeClr val="accent2"/>
                </a:solidFill>
              </a:rPr>
              <a:t>et mettre en </a:t>
            </a:r>
            <a:r>
              <a:rPr lang="fr-FR" dirty="0" smtClean="0">
                <a:solidFill>
                  <a:schemeClr val="accent2"/>
                </a:solidFill>
              </a:rPr>
              <a:t>œuvre </a:t>
            </a:r>
            <a:r>
              <a:rPr lang="fr-FR" dirty="0">
                <a:solidFill>
                  <a:schemeClr val="accent2"/>
                </a:solidFill>
              </a:rPr>
              <a:t>un pilotage </a:t>
            </a:r>
            <a:r>
              <a:rPr lang="fr-FR" dirty="0" smtClean="0">
                <a:solidFill>
                  <a:schemeClr val="accent2"/>
                </a:solidFill>
              </a:rPr>
              <a:t>numérique</a:t>
            </a:r>
          </a:p>
          <a:p>
            <a:pPr lvl="1"/>
            <a:r>
              <a:rPr lang="fr-FR" dirty="0" smtClean="0">
                <a:solidFill>
                  <a:schemeClr val="accent2"/>
                </a:solidFill>
              </a:rPr>
              <a:t>professionnaliser </a:t>
            </a:r>
            <a:r>
              <a:rPr lang="fr-FR" dirty="0">
                <a:solidFill>
                  <a:schemeClr val="accent2"/>
                </a:solidFill>
              </a:rPr>
              <a:t>les enseignants par une offre de formation renforcée grâce à l'utilisation de </a:t>
            </a:r>
            <a:r>
              <a:rPr lang="fr-FR" dirty="0" smtClean="0">
                <a:solidFill>
                  <a:schemeClr val="accent2"/>
                </a:solidFill>
              </a:rPr>
              <a:t>la FOAD (Formation </a:t>
            </a:r>
            <a:r>
              <a:rPr lang="fr-FR" dirty="0">
                <a:solidFill>
                  <a:schemeClr val="accent2"/>
                </a:solidFill>
              </a:rPr>
              <a:t>Ouverte A </a:t>
            </a:r>
            <a:r>
              <a:rPr lang="fr-FR" dirty="0" smtClean="0">
                <a:solidFill>
                  <a:schemeClr val="accent2"/>
                </a:solidFill>
              </a:rPr>
              <a:t>Distance)</a:t>
            </a:r>
            <a:endParaRPr lang="fr-FR" dirty="0">
              <a:solidFill>
                <a:schemeClr val="accent2"/>
              </a:solidFill>
            </a:endParaRPr>
          </a:p>
        </p:txBody>
      </p:sp>
      <p:sp>
        <p:nvSpPr>
          <p:cNvPr id="3" name="Espace réservé de la date 2"/>
          <p:cNvSpPr>
            <a:spLocks noGrp="1"/>
          </p:cNvSpPr>
          <p:nvPr>
            <p:ph type="dt" sz="half" idx="2"/>
          </p:nvPr>
        </p:nvSpPr>
        <p:spPr/>
        <p:txBody>
          <a:bodyPr/>
          <a:lstStyle/>
          <a:p>
            <a:fld id="{060DAD48-E557-4B56-9483-A438C4C2F072}" type="datetime1">
              <a:rPr lang="fr-FR" smtClean="0"/>
              <a:pPr/>
              <a:t>26/03/2014</a:t>
            </a:fld>
            <a:endParaRPr lang="fr-FR" dirty="0"/>
          </a:p>
        </p:txBody>
      </p:sp>
      <p:sp>
        <p:nvSpPr>
          <p:cNvPr id="5" name="Espace réservé du numéro de diapositive 4"/>
          <p:cNvSpPr>
            <a:spLocks noGrp="1"/>
          </p:cNvSpPr>
          <p:nvPr>
            <p:ph type="sldNum" sz="quarter" idx="4"/>
          </p:nvPr>
        </p:nvSpPr>
        <p:spPr/>
        <p:txBody>
          <a:bodyPr/>
          <a:lstStyle/>
          <a:p>
            <a:fld id="{823F6720-B5D2-4C6C-B852-4D841A246100}" type="slidenum">
              <a:rPr lang="fr-FR" smtClean="0"/>
              <a:pPr/>
              <a:t>2</a:t>
            </a:fld>
            <a:endParaRPr lang="fr-FR"/>
          </a:p>
        </p:txBody>
      </p:sp>
      <p:sp>
        <p:nvSpPr>
          <p:cNvPr id="6" name="Titre 5"/>
          <p:cNvSpPr>
            <a:spLocks noGrp="1"/>
          </p:cNvSpPr>
          <p:nvPr>
            <p:ph type="title"/>
          </p:nvPr>
        </p:nvSpPr>
        <p:spPr>
          <a:solidFill>
            <a:schemeClr val="bg1"/>
          </a:solidFill>
        </p:spPr>
        <p:txBody>
          <a:bodyPr/>
          <a:lstStyle/>
          <a:p>
            <a:r>
              <a:rPr lang="fr-FR" b="1" dirty="0" smtClean="0"/>
              <a:t>LE PROJET ACADEMIQUE</a:t>
            </a:r>
            <a:endParaRPr lang="fr-FR" b="1" dirty="0"/>
          </a:p>
        </p:txBody>
      </p:sp>
      <p:sp>
        <p:nvSpPr>
          <p:cNvPr id="7" name="Espace réservé du contenu 1"/>
          <p:cNvSpPr txBox="1">
            <a:spLocks/>
          </p:cNvSpPr>
          <p:nvPr/>
        </p:nvSpPr>
        <p:spPr>
          <a:xfrm>
            <a:off x="762744" y="1268761"/>
            <a:ext cx="8229600" cy="18722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fr-FR" dirty="0">
              <a:solidFill>
                <a:srgbClr val="990099"/>
              </a:solidFill>
            </a:endParaRPr>
          </a:p>
        </p:txBody>
      </p:sp>
      <p:sp>
        <p:nvSpPr>
          <p:cNvPr id="8" name="Rectangle 7"/>
          <p:cNvSpPr/>
          <p:nvPr/>
        </p:nvSpPr>
        <p:spPr>
          <a:xfrm>
            <a:off x="762744" y="1268761"/>
            <a:ext cx="7989622" cy="1477328"/>
          </a:xfrm>
          <a:prstGeom prst="rect">
            <a:avLst/>
          </a:prstGeom>
        </p:spPr>
        <p:txBody>
          <a:bodyPr wrap="square">
            <a:spAutoFit/>
          </a:bodyPr>
          <a:lstStyle/>
          <a:p>
            <a:r>
              <a:rPr lang="fr-FR" dirty="0">
                <a:solidFill>
                  <a:schemeClr val="accent2"/>
                </a:solidFill>
              </a:rPr>
              <a:t>Le projet académique 2011-2014 a fait l’objet d’un bilan intermédiaire fin 2012. Il fait une large </a:t>
            </a:r>
            <a:r>
              <a:rPr lang="fr-FR" dirty="0" smtClean="0">
                <a:solidFill>
                  <a:schemeClr val="accent2"/>
                </a:solidFill>
              </a:rPr>
              <a:t>part au </a:t>
            </a:r>
            <a:r>
              <a:rPr lang="fr-FR" dirty="0">
                <a:solidFill>
                  <a:schemeClr val="accent2"/>
                </a:solidFill>
              </a:rPr>
              <a:t>numérique en particulier dans les domaines de la formation, du développement des </a:t>
            </a:r>
            <a:r>
              <a:rPr lang="fr-FR" dirty="0" smtClean="0">
                <a:solidFill>
                  <a:schemeClr val="accent2"/>
                </a:solidFill>
              </a:rPr>
              <a:t>ressources pédagogiques </a:t>
            </a:r>
            <a:r>
              <a:rPr lang="fr-FR" dirty="0">
                <a:solidFill>
                  <a:schemeClr val="accent2"/>
                </a:solidFill>
              </a:rPr>
              <a:t>et des services pédagogiques à travers le déploiement de l’ENT dans les collèges </a:t>
            </a:r>
            <a:r>
              <a:rPr lang="fr-FR" dirty="0" smtClean="0">
                <a:solidFill>
                  <a:schemeClr val="accent2"/>
                </a:solidFill>
              </a:rPr>
              <a:t>et lycées</a:t>
            </a:r>
            <a:r>
              <a:rPr lang="fr-FR" dirty="0">
                <a:solidFill>
                  <a:schemeClr val="accent2"/>
                </a:solidFill>
              </a:rPr>
              <a:t>.</a:t>
            </a:r>
          </a:p>
        </p:txBody>
      </p:sp>
    </p:spTree>
    <p:extLst>
      <p:ext uri="{BB962C8B-B14F-4D97-AF65-F5344CB8AC3E}">
        <p14:creationId xmlns:p14="http://schemas.microsoft.com/office/powerpoint/2010/main" val="2801104631"/>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 calcmode="lin" valueType="num">
                                      <p:cBhvr additive="base">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additive="base">
                                        <p:cTn id="24"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additive="base">
                                        <p:cTn id="28"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115616" y="1124744"/>
            <a:ext cx="7348537" cy="5314950"/>
          </a:xfrm>
        </p:spPr>
        <p:txBody>
          <a:bodyPr>
            <a:noAutofit/>
          </a:bodyPr>
          <a:lstStyle/>
          <a:p>
            <a:r>
              <a:rPr lang="fr-FR" sz="1600" dirty="0" smtClean="0">
                <a:solidFill>
                  <a:schemeClr val="accent2"/>
                </a:solidFill>
              </a:rPr>
              <a:t>Elle </a:t>
            </a:r>
            <a:r>
              <a:rPr lang="fr-FR" sz="1600" dirty="0">
                <a:solidFill>
                  <a:schemeClr val="accent2"/>
                </a:solidFill>
              </a:rPr>
              <a:t>donne le cap et préfigure les actions à engager au </a:t>
            </a:r>
            <a:r>
              <a:rPr lang="fr-FR" sz="1600" dirty="0" smtClean="0">
                <a:solidFill>
                  <a:schemeClr val="accent2"/>
                </a:solidFill>
              </a:rPr>
              <a:t>cours de </a:t>
            </a:r>
            <a:r>
              <a:rPr lang="fr-FR" sz="1600" dirty="0">
                <a:solidFill>
                  <a:schemeClr val="accent2"/>
                </a:solidFill>
              </a:rPr>
              <a:t>l'année </a:t>
            </a:r>
            <a:r>
              <a:rPr lang="fr-FR" sz="1600" dirty="0" smtClean="0">
                <a:solidFill>
                  <a:schemeClr val="accent2"/>
                </a:solidFill>
              </a:rPr>
              <a:t>scolaire : DISPONIBLE SUR LE SITE ACADEMIQUE</a:t>
            </a:r>
          </a:p>
          <a:p>
            <a:r>
              <a:rPr lang="fr-FR" sz="1600" dirty="0" smtClean="0">
                <a:solidFill>
                  <a:schemeClr val="accent2"/>
                </a:solidFill>
              </a:rPr>
              <a:t>Cette feuille de route du numérique comporte 3 axes et 23 actions.</a:t>
            </a:r>
          </a:p>
          <a:p>
            <a:pPr marL="0" indent="0">
              <a:buNone/>
            </a:pPr>
            <a:endParaRPr lang="fr-FR" sz="1600" dirty="0" smtClean="0">
              <a:solidFill>
                <a:schemeClr val="accent2"/>
              </a:solidFill>
            </a:endParaRPr>
          </a:p>
          <a:p>
            <a:r>
              <a:rPr lang="fr-FR" sz="1600" b="1" i="1" dirty="0">
                <a:solidFill>
                  <a:schemeClr val="accent2"/>
                </a:solidFill>
              </a:rPr>
              <a:t>Axe 1 : ACCESSIBILITE TECHNIQUE DES </a:t>
            </a:r>
            <a:r>
              <a:rPr lang="fr-FR" sz="1600" b="1" i="1" dirty="0" smtClean="0">
                <a:solidFill>
                  <a:schemeClr val="accent2"/>
                </a:solidFill>
              </a:rPr>
              <a:t>ETABLISSEMENTS</a:t>
            </a:r>
          </a:p>
          <a:p>
            <a:pPr lvl="1"/>
            <a:r>
              <a:rPr lang="fr-FR" sz="1600" b="1" dirty="0">
                <a:solidFill>
                  <a:schemeClr val="accent2"/>
                </a:solidFill>
              </a:rPr>
              <a:t>LANCEMENT DU RÉSEAU SCOLAIRE TRÉS HAUT </a:t>
            </a:r>
            <a:r>
              <a:rPr lang="fr-FR" sz="1600" b="1" dirty="0" smtClean="0">
                <a:solidFill>
                  <a:schemeClr val="accent2"/>
                </a:solidFill>
              </a:rPr>
              <a:t>DÉBIT</a:t>
            </a:r>
          </a:p>
          <a:p>
            <a:pPr marL="457200" lvl="1" indent="0">
              <a:buNone/>
            </a:pPr>
            <a:endParaRPr lang="fr-FR" sz="1600" b="1" i="1" dirty="0" smtClean="0">
              <a:solidFill>
                <a:schemeClr val="accent2"/>
              </a:solidFill>
            </a:endParaRPr>
          </a:p>
          <a:p>
            <a:r>
              <a:rPr lang="fr-FR" sz="1600" b="1" i="1" dirty="0">
                <a:solidFill>
                  <a:schemeClr val="accent2"/>
                </a:solidFill>
              </a:rPr>
              <a:t>AXE 2 : MISE EN COHERENCE </a:t>
            </a:r>
            <a:r>
              <a:rPr lang="fr-FR" sz="1600" b="1" i="1" dirty="0" smtClean="0">
                <a:solidFill>
                  <a:schemeClr val="accent2"/>
                </a:solidFill>
              </a:rPr>
              <a:t>TERRITORIALE</a:t>
            </a:r>
          </a:p>
          <a:p>
            <a:pPr marL="0" indent="0">
              <a:buNone/>
            </a:pPr>
            <a:endParaRPr lang="fr-FR" sz="1600" b="1" i="1" dirty="0" smtClean="0">
              <a:solidFill>
                <a:schemeClr val="accent2"/>
              </a:solidFill>
            </a:endParaRPr>
          </a:p>
          <a:p>
            <a:r>
              <a:rPr lang="fr-FR" sz="1600" b="1" i="1" dirty="0">
                <a:solidFill>
                  <a:schemeClr val="accent2"/>
                </a:solidFill>
              </a:rPr>
              <a:t>Axe 3 : FORMATION AU ET PAR </a:t>
            </a:r>
            <a:r>
              <a:rPr lang="fr-FR" sz="1600" b="1" i="1" dirty="0" smtClean="0">
                <a:solidFill>
                  <a:schemeClr val="accent2"/>
                </a:solidFill>
              </a:rPr>
              <a:t>LE NUMÉRIQUE</a:t>
            </a:r>
          </a:p>
          <a:p>
            <a:pPr lvl="1"/>
            <a:r>
              <a:rPr lang="fr-FR" sz="1400" b="1" dirty="0" smtClean="0">
                <a:solidFill>
                  <a:schemeClr val="accent2"/>
                </a:solidFill>
              </a:rPr>
              <a:t>RENFORCEMENT </a:t>
            </a:r>
            <a:r>
              <a:rPr lang="fr-FR" sz="1400" b="1" dirty="0">
                <a:solidFill>
                  <a:schemeClr val="accent2"/>
                </a:solidFill>
              </a:rPr>
              <a:t>DE LA PLATEFORME ACADÉMIQUE DE </a:t>
            </a:r>
            <a:r>
              <a:rPr lang="fr-FR" sz="1400" b="1" dirty="0" smtClean="0">
                <a:solidFill>
                  <a:schemeClr val="accent2"/>
                </a:solidFill>
              </a:rPr>
              <a:t>FOAD</a:t>
            </a:r>
          </a:p>
          <a:p>
            <a:pPr lvl="1"/>
            <a:r>
              <a:rPr lang="fr-FR" sz="1400" b="1" dirty="0">
                <a:solidFill>
                  <a:schemeClr val="accent2"/>
                </a:solidFill>
              </a:rPr>
              <a:t>ANIMATION DES RÉSEAUX DES RÉFÉRENTS NUMÉRIQUES ET </a:t>
            </a:r>
            <a:r>
              <a:rPr lang="fr-FR" sz="1400" b="1" dirty="0" smtClean="0">
                <a:solidFill>
                  <a:schemeClr val="accent2"/>
                </a:solidFill>
              </a:rPr>
              <a:t>DES EQUIPES DISCIPLINAIRES</a:t>
            </a:r>
          </a:p>
          <a:p>
            <a:pPr lvl="1"/>
            <a:r>
              <a:rPr lang="fr-FR" sz="1400" b="1" dirty="0">
                <a:solidFill>
                  <a:schemeClr val="accent2"/>
                </a:solidFill>
              </a:rPr>
              <a:t>ACCOMPAGNEMENT A LA VALIDATION DU </a:t>
            </a:r>
            <a:r>
              <a:rPr lang="fr-FR" sz="1400" b="1" dirty="0" smtClean="0">
                <a:solidFill>
                  <a:schemeClr val="accent2"/>
                </a:solidFill>
              </a:rPr>
              <a:t>C2I2E (</a:t>
            </a:r>
            <a:r>
              <a:rPr lang="fr-FR" sz="1400" b="1" dirty="0">
                <a:solidFill>
                  <a:schemeClr val="accent2"/>
                </a:solidFill>
              </a:rPr>
              <a:t>Référentiel national du certificat informatique et internet de l’enseignement supérieur de niveau 2 « enseignant </a:t>
            </a:r>
            <a:r>
              <a:rPr lang="fr-FR" sz="1400" b="1" dirty="0" smtClean="0">
                <a:solidFill>
                  <a:schemeClr val="accent2"/>
                </a:solidFill>
              </a:rPr>
              <a:t> BO n° 5 du 3 février 2011)</a:t>
            </a:r>
          </a:p>
          <a:p>
            <a:pPr lvl="1"/>
            <a:r>
              <a:rPr lang="fr-FR" sz="1400" b="1" dirty="0">
                <a:solidFill>
                  <a:schemeClr val="accent2"/>
                </a:solidFill>
              </a:rPr>
              <a:t>FORMATION DES PERSONNELS </a:t>
            </a:r>
            <a:r>
              <a:rPr lang="fr-FR" sz="1400" b="1" dirty="0" smtClean="0">
                <a:solidFill>
                  <a:schemeClr val="accent2"/>
                </a:solidFill>
              </a:rPr>
              <a:t>D'ENCADREMENT</a:t>
            </a:r>
          </a:p>
          <a:p>
            <a:pPr lvl="1"/>
            <a:r>
              <a:rPr lang="fr-FR" sz="1400" b="1" dirty="0">
                <a:solidFill>
                  <a:schemeClr val="accent2"/>
                </a:solidFill>
              </a:rPr>
              <a:t>RESTRUCTURATION DU PLAN ACADÉMIQUE DE </a:t>
            </a:r>
            <a:r>
              <a:rPr lang="fr-FR" sz="1400" b="1" dirty="0" smtClean="0">
                <a:solidFill>
                  <a:schemeClr val="accent2"/>
                </a:solidFill>
              </a:rPr>
              <a:t>FORMATION</a:t>
            </a:r>
          </a:p>
          <a:p>
            <a:pPr lvl="1"/>
            <a:r>
              <a:rPr lang="fr-FR" sz="1400" b="1" dirty="0">
                <a:solidFill>
                  <a:schemeClr val="accent2"/>
                </a:solidFill>
              </a:rPr>
              <a:t>ÉDUCATION AU </a:t>
            </a:r>
            <a:r>
              <a:rPr lang="fr-FR" sz="1400" b="1" dirty="0" smtClean="0">
                <a:solidFill>
                  <a:schemeClr val="accent2"/>
                </a:solidFill>
              </a:rPr>
              <a:t>NUMÉRIQUE</a:t>
            </a:r>
          </a:p>
          <a:p>
            <a:pPr lvl="1"/>
            <a:endParaRPr lang="fr-FR" sz="1600" b="1" dirty="0" smtClean="0">
              <a:solidFill>
                <a:schemeClr val="accent2"/>
              </a:solidFill>
            </a:endParaRPr>
          </a:p>
          <a:p>
            <a:pPr lvl="1"/>
            <a:endParaRPr lang="fr-FR" sz="1600" b="1" dirty="0" smtClean="0">
              <a:solidFill>
                <a:schemeClr val="accent2"/>
              </a:solidFill>
            </a:endParaRPr>
          </a:p>
          <a:p>
            <a:pPr lvl="1"/>
            <a:endParaRPr lang="fr-FR" sz="1600" b="1" dirty="0" smtClean="0">
              <a:solidFill>
                <a:schemeClr val="accent2"/>
              </a:solidFill>
            </a:endParaRPr>
          </a:p>
          <a:p>
            <a:pPr lvl="1"/>
            <a:endParaRPr lang="fr-FR" sz="1600" b="1" dirty="0" smtClean="0">
              <a:solidFill>
                <a:schemeClr val="accent2"/>
              </a:solidFill>
            </a:endParaRPr>
          </a:p>
          <a:p>
            <a:endParaRPr lang="fr-FR" sz="1600" b="1" i="1" dirty="0" smtClean="0">
              <a:solidFill>
                <a:schemeClr val="accent2"/>
              </a:solidFill>
            </a:endParaRPr>
          </a:p>
          <a:p>
            <a:endParaRPr lang="fr-FR" sz="1600" dirty="0">
              <a:solidFill>
                <a:schemeClr val="accent2"/>
              </a:solidFill>
            </a:endParaRPr>
          </a:p>
        </p:txBody>
      </p:sp>
      <p:sp>
        <p:nvSpPr>
          <p:cNvPr id="3" name="Espace réservé de la date 2"/>
          <p:cNvSpPr>
            <a:spLocks noGrp="1"/>
          </p:cNvSpPr>
          <p:nvPr>
            <p:ph type="dt" sz="half" idx="2"/>
          </p:nvPr>
        </p:nvSpPr>
        <p:spPr/>
        <p:txBody>
          <a:bodyPr/>
          <a:lstStyle/>
          <a:p>
            <a:fld id="{060DAD48-E557-4B56-9483-A438C4C2F072}" type="datetime1">
              <a:rPr lang="fr-FR" smtClean="0"/>
              <a:pPr/>
              <a:t>26/03/2014</a:t>
            </a:fld>
            <a:endParaRPr lang="fr-FR" dirty="0"/>
          </a:p>
        </p:txBody>
      </p:sp>
      <p:sp>
        <p:nvSpPr>
          <p:cNvPr id="5" name="Espace réservé du numéro de diapositive 4"/>
          <p:cNvSpPr>
            <a:spLocks noGrp="1"/>
          </p:cNvSpPr>
          <p:nvPr>
            <p:ph type="sldNum" sz="quarter" idx="4"/>
          </p:nvPr>
        </p:nvSpPr>
        <p:spPr/>
        <p:txBody>
          <a:bodyPr/>
          <a:lstStyle/>
          <a:p>
            <a:fld id="{823F6720-B5D2-4C6C-B852-4D841A246100}" type="slidenum">
              <a:rPr lang="fr-FR" smtClean="0"/>
              <a:pPr/>
              <a:t>3</a:t>
            </a:fld>
            <a:endParaRPr lang="fr-FR"/>
          </a:p>
        </p:txBody>
      </p:sp>
      <p:sp>
        <p:nvSpPr>
          <p:cNvPr id="6" name="Titre 5"/>
          <p:cNvSpPr>
            <a:spLocks noGrp="1"/>
          </p:cNvSpPr>
          <p:nvPr>
            <p:ph type="title"/>
          </p:nvPr>
        </p:nvSpPr>
        <p:spPr>
          <a:solidFill>
            <a:schemeClr val="bg1"/>
          </a:solidFill>
        </p:spPr>
        <p:txBody>
          <a:bodyPr>
            <a:normAutofit fontScale="90000"/>
          </a:bodyPr>
          <a:lstStyle/>
          <a:p>
            <a:r>
              <a:rPr lang="fr-FR" dirty="0" smtClean="0"/>
              <a:t/>
            </a:r>
            <a:br>
              <a:rPr lang="fr-FR" dirty="0" smtClean="0"/>
            </a:br>
            <a:r>
              <a:rPr lang="fr-FR" b="1" dirty="0" smtClean="0"/>
              <a:t>LA </a:t>
            </a:r>
            <a:r>
              <a:rPr lang="fr-FR" b="1" dirty="0"/>
              <a:t>FEUILLE DE ROUTE 2013-2014</a:t>
            </a:r>
            <a:r>
              <a:rPr lang="fr-FR" dirty="0"/>
              <a:t/>
            </a:r>
            <a:br>
              <a:rPr lang="fr-FR" dirty="0"/>
            </a:br>
            <a:endParaRPr lang="fr-FR" dirty="0"/>
          </a:p>
        </p:txBody>
      </p:sp>
    </p:spTree>
    <p:extLst>
      <p:ext uri="{BB962C8B-B14F-4D97-AF65-F5344CB8AC3E}">
        <p14:creationId xmlns:p14="http://schemas.microsoft.com/office/powerpoint/2010/main" val="105142760"/>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12" end="1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txEl>
                                              <p:pRg st="13" end="13"/>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Espace réservé du contenu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9031" y="1019175"/>
            <a:ext cx="7289800" cy="4838700"/>
          </a:xfrm>
        </p:spPr>
      </p:pic>
      <p:sp>
        <p:nvSpPr>
          <p:cNvPr id="3" name="Espace réservé de la date 2"/>
          <p:cNvSpPr>
            <a:spLocks noGrp="1"/>
          </p:cNvSpPr>
          <p:nvPr>
            <p:ph type="dt" sz="half" idx="2"/>
          </p:nvPr>
        </p:nvSpPr>
        <p:spPr/>
        <p:txBody>
          <a:bodyPr/>
          <a:lstStyle/>
          <a:p>
            <a:fld id="{060DAD48-E557-4B56-9483-A438C4C2F072}" type="datetime1">
              <a:rPr lang="fr-FR" smtClean="0"/>
              <a:pPr/>
              <a:t>26/03/2014</a:t>
            </a:fld>
            <a:endParaRPr lang="fr-FR" dirty="0"/>
          </a:p>
        </p:txBody>
      </p:sp>
      <p:sp>
        <p:nvSpPr>
          <p:cNvPr id="5" name="Espace réservé du numéro de diapositive 4"/>
          <p:cNvSpPr>
            <a:spLocks noGrp="1"/>
          </p:cNvSpPr>
          <p:nvPr>
            <p:ph type="sldNum" sz="quarter" idx="4"/>
          </p:nvPr>
        </p:nvSpPr>
        <p:spPr/>
        <p:txBody>
          <a:bodyPr/>
          <a:lstStyle/>
          <a:p>
            <a:fld id="{823F6720-B5D2-4C6C-B852-4D841A246100}" type="slidenum">
              <a:rPr lang="fr-FR" smtClean="0"/>
              <a:pPr/>
              <a:t>4</a:t>
            </a:fld>
            <a:endParaRPr lang="fr-FR"/>
          </a:p>
        </p:txBody>
      </p:sp>
      <p:sp>
        <p:nvSpPr>
          <p:cNvPr id="6" name="Titre 5"/>
          <p:cNvSpPr>
            <a:spLocks noGrp="1"/>
          </p:cNvSpPr>
          <p:nvPr>
            <p:ph type="title"/>
          </p:nvPr>
        </p:nvSpPr>
        <p:spPr>
          <a:solidFill>
            <a:schemeClr val="bg1"/>
          </a:solidFill>
        </p:spPr>
        <p:txBody>
          <a:bodyPr/>
          <a:lstStyle/>
          <a:p>
            <a:r>
              <a:rPr lang="fr-FR" dirty="0" smtClean="0"/>
              <a:t>ENSEIGNER PAR LE NUMERIQUE</a:t>
            </a:r>
            <a:endParaRPr lang="fr-FR" dirty="0"/>
          </a:p>
        </p:txBody>
      </p:sp>
      <p:sp>
        <p:nvSpPr>
          <p:cNvPr id="7" name="Flèche droite rayée 6">
            <a:hlinkClick r:id="rId3" action="ppaction://hlinkpres?slideindex=1&amp;slidetitle="/>
          </p:cNvPr>
          <p:cNvSpPr/>
          <p:nvPr/>
        </p:nvSpPr>
        <p:spPr>
          <a:xfrm>
            <a:off x="1835696" y="2452555"/>
            <a:ext cx="5112568" cy="1872208"/>
          </a:xfrm>
          <a:prstGeom prst="striped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bg1"/>
                </a:solidFill>
              </a:rPr>
              <a:t>L’ENSEIGNEMENT ET LE NUMERIQUE ( D. Taraud IGEN)</a:t>
            </a:r>
            <a:endParaRPr lang="fr-FR" dirty="0">
              <a:solidFill>
                <a:schemeClr val="bg1"/>
              </a:solidFill>
            </a:endParaRPr>
          </a:p>
        </p:txBody>
      </p:sp>
    </p:spTree>
    <p:extLst>
      <p:ext uri="{BB962C8B-B14F-4D97-AF65-F5344CB8AC3E}">
        <p14:creationId xmlns:p14="http://schemas.microsoft.com/office/powerpoint/2010/main" val="2261121255"/>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109663" y="1196752"/>
            <a:ext cx="7348537" cy="4899248"/>
          </a:xfrm>
        </p:spPr>
        <p:txBody>
          <a:bodyPr/>
          <a:lstStyle/>
          <a:p>
            <a:r>
              <a:rPr lang="fr-FR" dirty="0" smtClean="0">
                <a:solidFill>
                  <a:schemeClr val="accent2"/>
                </a:solidFill>
              </a:rPr>
              <a:t>La présence du numérique </a:t>
            </a:r>
            <a:r>
              <a:rPr lang="fr-FR" dirty="0" smtClean="0">
                <a:solidFill>
                  <a:schemeClr val="accent2"/>
                </a:solidFill>
              </a:rPr>
              <a:t>:</a:t>
            </a:r>
            <a:endParaRPr lang="fr-FR" dirty="0" smtClean="0">
              <a:solidFill>
                <a:schemeClr val="accent2"/>
              </a:solidFill>
            </a:endParaRPr>
          </a:p>
          <a:p>
            <a:pPr lvl="1"/>
            <a:r>
              <a:rPr lang="fr-FR" dirty="0" smtClean="0">
                <a:solidFill>
                  <a:schemeClr val="accent2"/>
                </a:solidFill>
              </a:rPr>
              <a:t>Les applicatifs métiers (solidworks, sweethome etc…)</a:t>
            </a:r>
          </a:p>
          <a:p>
            <a:pPr lvl="1"/>
            <a:r>
              <a:rPr lang="fr-FR" dirty="0" smtClean="0">
                <a:solidFill>
                  <a:schemeClr val="accent2"/>
                </a:solidFill>
              </a:rPr>
              <a:t>Les logiciels de bureautique</a:t>
            </a:r>
          </a:p>
          <a:p>
            <a:pPr lvl="1"/>
            <a:r>
              <a:rPr lang="fr-FR" dirty="0" smtClean="0">
                <a:solidFill>
                  <a:schemeClr val="accent2"/>
                </a:solidFill>
              </a:rPr>
              <a:t>Les logiciels propriétaires (pilotage des systèmes)</a:t>
            </a:r>
          </a:p>
          <a:p>
            <a:pPr lvl="1"/>
            <a:r>
              <a:rPr lang="fr-FR" dirty="0" smtClean="0">
                <a:solidFill>
                  <a:schemeClr val="accent2"/>
                </a:solidFill>
              </a:rPr>
              <a:t>L’appareil photo numérique, le </a:t>
            </a:r>
            <a:r>
              <a:rPr lang="fr-FR" dirty="0">
                <a:solidFill>
                  <a:schemeClr val="accent2"/>
                </a:solidFill>
              </a:rPr>
              <a:t>caméscope</a:t>
            </a:r>
          </a:p>
          <a:p>
            <a:pPr lvl="1"/>
            <a:r>
              <a:rPr lang="fr-FR" dirty="0" smtClean="0">
                <a:solidFill>
                  <a:schemeClr val="accent2"/>
                </a:solidFill>
              </a:rPr>
              <a:t>La webcam</a:t>
            </a:r>
          </a:p>
          <a:p>
            <a:pPr lvl="1"/>
            <a:r>
              <a:rPr lang="fr-FR" dirty="0" smtClean="0">
                <a:solidFill>
                  <a:schemeClr val="accent2"/>
                </a:solidFill>
              </a:rPr>
              <a:t>Le vidéoprojecteur, la télévision</a:t>
            </a:r>
          </a:p>
          <a:p>
            <a:pPr lvl="1"/>
            <a:r>
              <a:rPr lang="fr-FR" dirty="0" smtClean="0">
                <a:solidFill>
                  <a:schemeClr val="accent2"/>
                </a:solidFill>
              </a:rPr>
              <a:t>Le PC, les tablettes, les Smartphones</a:t>
            </a:r>
          </a:p>
          <a:p>
            <a:pPr lvl="1"/>
            <a:r>
              <a:rPr lang="fr-FR" dirty="0" smtClean="0">
                <a:solidFill>
                  <a:schemeClr val="accent2"/>
                </a:solidFill>
              </a:rPr>
              <a:t>Le cahier de texte numérique</a:t>
            </a:r>
          </a:p>
          <a:p>
            <a:pPr lvl="1"/>
            <a:r>
              <a:rPr lang="fr-FR" dirty="0" smtClean="0">
                <a:solidFill>
                  <a:schemeClr val="accent2"/>
                </a:solidFill>
              </a:rPr>
              <a:t>L’ENT</a:t>
            </a:r>
          </a:p>
          <a:p>
            <a:pPr lvl="1"/>
            <a:r>
              <a:rPr lang="fr-FR" dirty="0" err="1" smtClean="0">
                <a:solidFill>
                  <a:schemeClr val="accent2"/>
                </a:solidFill>
              </a:rPr>
              <a:t>Enoé</a:t>
            </a:r>
            <a:r>
              <a:rPr lang="fr-FR" dirty="0" smtClean="0">
                <a:solidFill>
                  <a:schemeClr val="accent2"/>
                </a:solidFill>
              </a:rPr>
              <a:t> Formation</a:t>
            </a:r>
          </a:p>
          <a:p>
            <a:pPr lvl="1"/>
            <a:r>
              <a:rPr lang="fr-FR" dirty="0" smtClean="0">
                <a:solidFill>
                  <a:schemeClr val="accent2"/>
                </a:solidFill>
              </a:rPr>
              <a:t>Magistère</a:t>
            </a:r>
          </a:p>
          <a:p>
            <a:pPr lvl="1"/>
            <a:r>
              <a:rPr lang="fr-FR" dirty="0" smtClean="0">
                <a:solidFill>
                  <a:schemeClr val="accent2"/>
                </a:solidFill>
              </a:rPr>
              <a:t>Internet, les réseaux sociaux, le CDI, Etc…</a:t>
            </a:r>
          </a:p>
          <a:p>
            <a:endParaRPr lang="fr-FR" dirty="0" smtClean="0">
              <a:solidFill>
                <a:schemeClr val="accent2"/>
              </a:solidFill>
            </a:endParaRPr>
          </a:p>
          <a:p>
            <a:pPr lvl="1"/>
            <a:endParaRPr lang="fr-FR" dirty="0" smtClean="0">
              <a:solidFill>
                <a:schemeClr val="accent2"/>
              </a:solidFill>
            </a:endParaRPr>
          </a:p>
          <a:p>
            <a:pPr lvl="1"/>
            <a:endParaRPr lang="fr-FR" dirty="0">
              <a:solidFill>
                <a:schemeClr val="accent2"/>
              </a:solidFill>
            </a:endParaRPr>
          </a:p>
        </p:txBody>
      </p:sp>
      <p:sp>
        <p:nvSpPr>
          <p:cNvPr id="3" name="Espace réservé de la date 2"/>
          <p:cNvSpPr>
            <a:spLocks noGrp="1"/>
          </p:cNvSpPr>
          <p:nvPr>
            <p:ph type="dt" sz="half" idx="2"/>
          </p:nvPr>
        </p:nvSpPr>
        <p:spPr/>
        <p:txBody>
          <a:bodyPr/>
          <a:lstStyle/>
          <a:p>
            <a:fld id="{060DAD48-E557-4B56-9483-A438C4C2F072}" type="datetime1">
              <a:rPr lang="fr-FR" smtClean="0"/>
              <a:pPr/>
              <a:t>26/03/2014</a:t>
            </a:fld>
            <a:endParaRPr lang="fr-FR" dirty="0"/>
          </a:p>
        </p:txBody>
      </p:sp>
      <p:sp>
        <p:nvSpPr>
          <p:cNvPr id="5" name="Espace réservé du numéro de diapositive 4"/>
          <p:cNvSpPr>
            <a:spLocks noGrp="1"/>
          </p:cNvSpPr>
          <p:nvPr>
            <p:ph type="sldNum" sz="quarter" idx="4"/>
          </p:nvPr>
        </p:nvSpPr>
        <p:spPr/>
        <p:txBody>
          <a:bodyPr/>
          <a:lstStyle/>
          <a:p>
            <a:fld id="{823F6720-B5D2-4C6C-B852-4D841A246100}" type="slidenum">
              <a:rPr lang="fr-FR" smtClean="0"/>
              <a:pPr/>
              <a:t>5</a:t>
            </a:fld>
            <a:endParaRPr lang="fr-FR"/>
          </a:p>
        </p:txBody>
      </p:sp>
      <p:sp>
        <p:nvSpPr>
          <p:cNvPr id="6" name="Titre 5"/>
          <p:cNvSpPr>
            <a:spLocks noGrp="1"/>
          </p:cNvSpPr>
          <p:nvPr>
            <p:ph type="title"/>
          </p:nvPr>
        </p:nvSpPr>
        <p:spPr/>
        <p:txBody>
          <a:bodyPr/>
          <a:lstStyle/>
          <a:p>
            <a:r>
              <a:rPr lang="fr-FR" dirty="0" smtClean="0"/>
              <a:t>Et la technologie ?</a:t>
            </a:r>
            <a:endParaRPr lang="fr-FR" dirty="0"/>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5990" y="2924944"/>
            <a:ext cx="1584176" cy="1445561"/>
          </a:xfrm>
          <a:prstGeom prst="rect">
            <a:avLst/>
          </a:prstGeom>
        </p:spPr>
      </p:pic>
      <p:sp>
        <p:nvSpPr>
          <p:cNvPr id="9" name="Ellipse 8"/>
          <p:cNvSpPr/>
          <p:nvPr/>
        </p:nvSpPr>
        <p:spPr bwMode="auto">
          <a:xfrm>
            <a:off x="5796136" y="4545124"/>
            <a:ext cx="1872208" cy="792088"/>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bg1"/>
                </a:solidFill>
                <a:effectLst/>
                <a:latin typeface="Times New Roman" pitchFamily="18" charset="0"/>
              </a:rPr>
              <a:t>Innovation ou continuité ?</a:t>
            </a:r>
          </a:p>
        </p:txBody>
      </p:sp>
    </p:spTree>
    <p:extLst>
      <p:ext uri="{BB962C8B-B14F-4D97-AF65-F5344CB8AC3E}">
        <p14:creationId xmlns:p14="http://schemas.microsoft.com/office/powerpoint/2010/main" val="4145199724"/>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txEl>
                                              <p:pRg st="11" end="11"/>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1000"/>
                                        <p:tgtEl>
                                          <p:spTgt spid="8"/>
                                        </p:tgtEl>
                                      </p:cBhvr>
                                    </p:animEffect>
                                    <p:anim calcmode="lin" valueType="num">
                                      <p:cBhvr>
                                        <p:cTn id="58" dur="1000" fill="hold"/>
                                        <p:tgtEl>
                                          <p:spTgt spid="8"/>
                                        </p:tgtEl>
                                        <p:attrNameLst>
                                          <p:attrName>ppt_x</p:attrName>
                                        </p:attrNameLst>
                                      </p:cBhvr>
                                      <p:tavLst>
                                        <p:tav tm="0">
                                          <p:val>
                                            <p:strVal val="#ppt_x"/>
                                          </p:val>
                                        </p:tav>
                                        <p:tav tm="100000">
                                          <p:val>
                                            <p:strVal val="#ppt_x"/>
                                          </p:val>
                                        </p:tav>
                                      </p:tavLst>
                                    </p:anim>
                                    <p:anim calcmode="lin" valueType="num">
                                      <p:cBhvr>
                                        <p:cTn id="59" dur="1000" fill="hold"/>
                                        <p:tgtEl>
                                          <p:spTgt spid="8"/>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fade">
                                      <p:cBhvr>
                                        <p:cTn id="62" dur="1000"/>
                                        <p:tgtEl>
                                          <p:spTgt spid="9"/>
                                        </p:tgtEl>
                                      </p:cBhvr>
                                    </p:animEffect>
                                    <p:anim calcmode="lin" valueType="num">
                                      <p:cBhvr>
                                        <p:cTn id="63" dur="1000" fill="hold"/>
                                        <p:tgtEl>
                                          <p:spTgt spid="9"/>
                                        </p:tgtEl>
                                        <p:attrNameLst>
                                          <p:attrName>ppt_x</p:attrName>
                                        </p:attrNameLst>
                                      </p:cBhvr>
                                      <p:tavLst>
                                        <p:tav tm="0">
                                          <p:val>
                                            <p:strVal val="#ppt_x"/>
                                          </p:val>
                                        </p:tav>
                                        <p:tav tm="100000">
                                          <p:val>
                                            <p:strVal val="#ppt_x"/>
                                          </p:val>
                                        </p:tav>
                                      </p:tavLst>
                                    </p:anim>
                                    <p:anim calcmode="lin" valueType="num">
                                      <p:cBhvr>
                                        <p:cTn id="6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55776" y="1196752"/>
            <a:ext cx="5476329" cy="1944216"/>
          </a:xfrm>
        </p:spPr>
        <p:txBody>
          <a:bodyPr/>
          <a:lstStyle/>
          <a:p>
            <a:pPr algn="just"/>
            <a:r>
              <a:rPr lang="fr-FR" sz="1200" dirty="0"/>
              <a:t>La </a:t>
            </a:r>
            <a:r>
              <a:rPr lang="fr-FR" sz="1200" b="1" dirty="0"/>
              <a:t>pédagogie</a:t>
            </a:r>
            <a:r>
              <a:rPr lang="fr-FR" sz="1200" dirty="0"/>
              <a:t> (du </a:t>
            </a:r>
            <a:r>
              <a:rPr lang="fr-FR" sz="1200" dirty="0">
                <a:hlinkClick r:id="rId3" tooltip="Grec ancien"/>
              </a:rPr>
              <a:t>grec</a:t>
            </a:r>
            <a:r>
              <a:rPr lang="fr-FR" sz="1200" dirty="0"/>
              <a:t> πα</a:t>
            </a:r>
            <a:r>
              <a:rPr lang="fr-FR" sz="1200" dirty="0" err="1"/>
              <a:t>ιδ</a:t>
            </a:r>
            <a:r>
              <a:rPr lang="fr-FR" sz="1200" dirty="0"/>
              <a:t>αγωγία, </a:t>
            </a:r>
            <a:r>
              <a:rPr lang="fr-FR" sz="1200" i="1" dirty="0"/>
              <a:t>direction</a:t>
            </a:r>
            <a:r>
              <a:rPr lang="fr-FR" sz="1200" dirty="0"/>
              <a:t> ou </a:t>
            </a:r>
            <a:r>
              <a:rPr lang="fr-FR" sz="1200" i="1" dirty="0"/>
              <a:t>éducation des enfants</a:t>
            </a:r>
            <a:r>
              <a:rPr lang="fr-FR" sz="1200" baseline="30000" dirty="0">
                <a:hlinkClick r:id="rId4"/>
              </a:rPr>
              <a:t>1</a:t>
            </a:r>
            <a:r>
              <a:rPr lang="fr-FR" sz="1200" dirty="0"/>
              <a:t>) désigne l'art de l'</a:t>
            </a:r>
            <a:r>
              <a:rPr lang="fr-FR" sz="1200" dirty="0">
                <a:hlinkClick r:id="rId5" tooltip="Éducation"/>
              </a:rPr>
              <a:t>éducation</a:t>
            </a:r>
            <a:r>
              <a:rPr lang="fr-FR" sz="1200" dirty="0"/>
              <a:t>. Le terme rassemble les méthodes et pratiques d'</a:t>
            </a:r>
            <a:r>
              <a:rPr lang="fr-FR" sz="1200" dirty="0">
                <a:hlinkClick r:id="rId6" tooltip="Enseignement"/>
              </a:rPr>
              <a:t>enseignement</a:t>
            </a:r>
            <a:r>
              <a:rPr lang="fr-FR" sz="1200" dirty="0"/>
              <a:t> et d'éducation ainsi que toutes les qualités requises pour transmettre une </a:t>
            </a:r>
            <a:r>
              <a:rPr lang="fr-FR" sz="1200" dirty="0">
                <a:hlinkClick r:id="rId7" tooltip="Connaissance"/>
              </a:rPr>
              <a:t>connaissance</a:t>
            </a:r>
            <a:r>
              <a:rPr lang="fr-FR" sz="1200" dirty="0"/>
              <a:t>, un </a:t>
            </a:r>
            <a:r>
              <a:rPr lang="fr-FR" sz="1200" dirty="0">
                <a:hlinkClick r:id="rId8" tooltip="Savoir"/>
              </a:rPr>
              <a:t>savoir</a:t>
            </a:r>
            <a:r>
              <a:rPr lang="fr-FR" sz="1200" dirty="0"/>
              <a:t> ou un </a:t>
            </a:r>
            <a:r>
              <a:rPr lang="fr-FR" sz="1200" dirty="0">
                <a:hlinkClick r:id="rId9" tooltip="Savoir-faire"/>
              </a:rPr>
              <a:t>savoir-faire</a:t>
            </a:r>
            <a:r>
              <a:rPr lang="fr-FR" sz="1200" dirty="0"/>
              <a:t>.</a:t>
            </a:r>
            <a:br>
              <a:rPr lang="fr-FR" sz="1200" dirty="0"/>
            </a:br>
            <a:r>
              <a:rPr lang="fr-FR" sz="1200" dirty="0"/>
              <a:t>Plus généralement, l'expression « </a:t>
            </a:r>
            <a:r>
              <a:rPr lang="fr-FR" sz="1200" i="1" dirty="0"/>
              <a:t>Faire preuve de pédagogie</a:t>
            </a:r>
            <a:r>
              <a:rPr lang="fr-FR" sz="1200" dirty="0"/>
              <a:t> » signifie l'aptitude à enseigner et à transmettre à un individu ou un groupe d'individus -de tous âges et de toutes conditions- </a:t>
            </a:r>
            <a:r>
              <a:rPr lang="fr-FR" sz="1200" dirty="0">
                <a:solidFill>
                  <a:schemeClr val="accent2"/>
                </a:solidFill>
              </a:rPr>
              <a:t>un savoir ou une expérience par l'usage des méthodes les plus adaptées à l'audience concernée.</a:t>
            </a:r>
          </a:p>
        </p:txBody>
      </p:sp>
      <p:sp>
        <p:nvSpPr>
          <p:cNvPr id="3" name="Espace réservé de la date 2"/>
          <p:cNvSpPr>
            <a:spLocks noGrp="1"/>
          </p:cNvSpPr>
          <p:nvPr>
            <p:ph type="dt" sz="half" idx="2"/>
          </p:nvPr>
        </p:nvSpPr>
        <p:spPr/>
        <p:txBody>
          <a:bodyPr/>
          <a:lstStyle/>
          <a:p>
            <a:fld id="{060DAD48-E557-4B56-9483-A438C4C2F072}" type="datetime1">
              <a:rPr lang="fr-FR" smtClean="0"/>
              <a:pPr/>
              <a:t>26/03/2014</a:t>
            </a:fld>
            <a:endParaRPr lang="fr-FR" dirty="0"/>
          </a:p>
        </p:txBody>
      </p:sp>
      <p:sp>
        <p:nvSpPr>
          <p:cNvPr id="5" name="Espace réservé du numéro de diapositive 4"/>
          <p:cNvSpPr>
            <a:spLocks noGrp="1"/>
          </p:cNvSpPr>
          <p:nvPr>
            <p:ph type="sldNum" sz="quarter" idx="4"/>
          </p:nvPr>
        </p:nvSpPr>
        <p:spPr/>
        <p:txBody>
          <a:bodyPr/>
          <a:lstStyle/>
          <a:p>
            <a:fld id="{823F6720-B5D2-4C6C-B852-4D841A246100}" type="slidenum">
              <a:rPr lang="fr-FR" smtClean="0"/>
              <a:pPr/>
              <a:t>6</a:t>
            </a:fld>
            <a:endParaRPr lang="fr-FR"/>
          </a:p>
        </p:txBody>
      </p:sp>
      <p:sp>
        <p:nvSpPr>
          <p:cNvPr id="6" name="Titre 5"/>
          <p:cNvSpPr>
            <a:spLocks noGrp="1"/>
          </p:cNvSpPr>
          <p:nvPr>
            <p:ph type="title"/>
          </p:nvPr>
        </p:nvSpPr>
        <p:spPr/>
        <p:txBody>
          <a:bodyPr>
            <a:normAutofit fontScale="90000"/>
          </a:bodyPr>
          <a:lstStyle/>
          <a:p>
            <a:r>
              <a:rPr lang="fr-FR" dirty="0" smtClean="0"/>
              <a:t>Utilisation du numérique en pédagogie – De quoi parle t’on ?</a:t>
            </a:r>
            <a:endParaRPr lang="fr-FR" dirty="0"/>
          </a:p>
        </p:txBody>
      </p:sp>
      <p:pic>
        <p:nvPicPr>
          <p:cNvPr id="1026"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71599" y="1340768"/>
            <a:ext cx="1457325" cy="153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0" name="Tableau 9"/>
          <p:cNvGraphicFramePr>
            <a:graphicFrameLocks noGrp="1"/>
          </p:cNvGraphicFramePr>
          <p:nvPr>
            <p:extLst>
              <p:ext uri="{D42A27DB-BD31-4B8C-83A1-F6EECF244321}">
                <p14:modId xmlns:p14="http://schemas.microsoft.com/office/powerpoint/2010/main" val="2588194803"/>
              </p:ext>
            </p:extLst>
          </p:nvPr>
        </p:nvGraphicFramePr>
        <p:xfrm>
          <a:off x="971599" y="4419657"/>
          <a:ext cx="7056784" cy="1656184"/>
        </p:xfrm>
        <a:graphic>
          <a:graphicData uri="http://schemas.openxmlformats.org/drawingml/2006/table">
            <a:tbl>
              <a:tblPr/>
              <a:tblGrid>
                <a:gridCol w="32489"/>
                <a:gridCol w="7024295"/>
              </a:tblGrid>
              <a:tr h="1656184">
                <a:tc>
                  <a:txBody>
                    <a:bodyPr/>
                    <a:lstStyle/>
                    <a:p>
                      <a:endParaRPr lang="fr-FR" sz="1400" dirty="0">
                        <a:solidFill>
                          <a:schemeClr val="accent2"/>
                        </a:solidFill>
                      </a:endParaRPr>
                    </a:p>
                  </a:txBody>
                  <a:tcPr marL="0" marR="0" marT="0" marB="0" anchor="ctr">
                    <a:lnL>
                      <a:noFill/>
                    </a:lnL>
                    <a:lnR>
                      <a:noFill/>
                    </a:lnR>
                    <a:lnT>
                      <a:noFill/>
                    </a:lnT>
                    <a:lnB>
                      <a:noFill/>
                    </a:lnB>
                  </a:tcPr>
                </a:tc>
                <a:tc>
                  <a:txBody>
                    <a:bodyPr/>
                    <a:lstStyle/>
                    <a:p>
                      <a:r>
                        <a:rPr lang="fr-FR" sz="1400" dirty="0">
                          <a:solidFill>
                            <a:schemeClr val="accent2"/>
                          </a:solidFill>
                        </a:rPr>
                        <a:t>Le numérique, c'est un </a:t>
                      </a:r>
                      <a:r>
                        <a:rPr lang="fr-FR" sz="1400" b="1" dirty="0">
                          <a:solidFill>
                            <a:schemeClr val="accent2"/>
                          </a:solidFill>
                        </a:rPr>
                        <a:t>langage composé de chiffres</a:t>
                      </a:r>
                      <a:r>
                        <a:rPr lang="fr-FR" sz="1400" dirty="0">
                          <a:solidFill>
                            <a:schemeClr val="accent2"/>
                          </a:solidFill>
                        </a:rPr>
                        <a:t>, un code. </a:t>
                      </a:r>
                    </a:p>
                    <a:p>
                      <a:pPr algn="just"/>
                      <a:r>
                        <a:rPr lang="fr-FR" sz="1400" dirty="0">
                          <a:solidFill>
                            <a:schemeClr val="accent2"/>
                          </a:solidFill>
                        </a:rPr>
                        <a:t>On qualifie de "numérique" les </a:t>
                      </a:r>
                      <a:r>
                        <a:rPr lang="fr-FR" sz="1400" b="1" dirty="0">
                          <a:solidFill>
                            <a:schemeClr val="accent2"/>
                          </a:solidFill>
                        </a:rPr>
                        <a:t>machines</a:t>
                      </a:r>
                      <a:r>
                        <a:rPr lang="fr-FR" sz="1400" dirty="0">
                          <a:solidFill>
                            <a:schemeClr val="accent2"/>
                          </a:solidFill>
                        </a:rPr>
                        <a:t> (appareil photo, </a:t>
                      </a:r>
                      <a:r>
                        <a:rPr lang="fr-FR" sz="1400" dirty="0" err="1">
                          <a:solidFill>
                            <a:schemeClr val="accent2"/>
                          </a:solidFill>
                        </a:rPr>
                        <a:t>camescope</a:t>
                      </a:r>
                      <a:r>
                        <a:rPr lang="fr-FR" sz="1400" dirty="0">
                          <a:solidFill>
                            <a:schemeClr val="accent2"/>
                          </a:solidFill>
                        </a:rPr>
                        <a:t>, écran plat, ordinateur...) qui sont capables de comprendre ces langages, et les </a:t>
                      </a:r>
                      <a:r>
                        <a:rPr lang="fr-FR" sz="1400" b="1" dirty="0">
                          <a:solidFill>
                            <a:schemeClr val="accent2"/>
                          </a:solidFill>
                        </a:rPr>
                        <a:t>informations</a:t>
                      </a:r>
                      <a:r>
                        <a:rPr lang="fr-FR" sz="1400" dirty="0">
                          <a:solidFill>
                            <a:schemeClr val="accent2"/>
                          </a:solidFill>
                        </a:rPr>
                        <a:t> (photos, films, musiques...) qu'elles produisent ou qu'elles traitent. </a:t>
                      </a:r>
                    </a:p>
                    <a:p>
                      <a:r>
                        <a:rPr lang="fr-FR" sz="1400" dirty="0">
                          <a:solidFill>
                            <a:schemeClr val="accent2"/>
                          </a:solidFill>
                        </a:rPr>
                        <a:t>Les codes inventés pour enregistrer les informations numériques ou pour que les machines numériques communiquent entre elles est uniquement constitué de </a:t>
                      </a:r>
                      <a:r>
                        <a:rPr lang="fr-FR" sz="1400" b="1" dirty="0">
                          <a:solidFill>
                            <a:schemeClr val="accent2"/>
                          </a:solidFill>
                        </a:rPr>
                        <a:t>0</a:t>
                      </a:r>
                      <a:r>
                        <a:rPr lang="fr-FR" sz="1400" dirty="0">
                          <a:solidFill>
                            <a:schemeClr val="accent2"/>
                          </a:solidFill>
                        </a:rPr>
                        <a:t> et de </a:t>
                      </a:r>
                      <a:r>
                        <a:rPr lang="fr-FR" sz="1400" b="1" dirty="0">
                          <a:solidFill>
                            <a:schemeClr val="accent2"/>
                          </a:solidFill>
                        </a:rPr>
                        <a:t>1</a:t>
                      </a:r>
                      <a:r>
                        <a:rPr lang="fr-FR" sz="1400" dirty="0">
                          <a:solidFill>
                            <a:schemeClr val="accent2"/>
                          </a:solidFill>
                        </a:rPr>
                        <a:t>. Ce sont les seules informations que les machines numériques comprennent. </a:t>
                      </a:r>
                    </a:p>
                  </a:txBody>
                  <a:tcPr marL="0" marR="0" marT="0" marB="0" anchor="ctr">
                    <a:lnL>
                      <a:noFill/>
                    </a:lnL>
                    <a:lnR>
                      <a:noFill/>
                    </a:lnR>
                    <a:lnT>
                      <a:noFill/>
                    </a:lnT>
                    <a:lnB>
                      <a:noFill/>
                    </a:lnB>
                  </a:tcPr>
                </a:tc>
              </a:tr>
            </a:tbl>
          </a:graphicData>
        </a:graphic>
      </p:graphicFrame>
      <p:pic>
        <p:nvPicPr>
          <p:cNvPr id="1029"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59023" y="3356992"/>
            <a:ext cx="4608513" cy="87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Imag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979296" y="0"/>
            <a:ext cx="1164704" cy="1158049"/>
          </a:xfrm>
          <a:prstGeom prst="rect">
            <a:avLst/>
          </a:prstGeom>
        </p:spPr>
      </p:pic>
      <p:pic>
        <p:nvPicPr>
          <p:cNvPr id="13" name="Image 1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151712" y="3661284"/>
            <a:ext cx="1455958" cy="1133389"/>
          </a:xfrm>
          <a:prstGeom prst="rect">
            <a:avLst/>
          </a:prstGeom>
        </p:spPr>
      </p:pic>
      <p:sp>
        <p:nvSpPr>
          <p:cNvPr id="14" name="ZoneTexte 13"/>
          <p:cNvSpPr txBox="1"/>
          <p:nvPr/>
        </p:nvSpPr>
        <p:spPr>
          <a:xfrm>
            <a:off x="3736538" y="4701365"/>
            <a:ext cx="864096" cy="1569660"/>
          </a:xfrm>
          <a:prstGeom prst="rect">
            <a:avLst/>
          </a:prstGeom>
          <a:noFill/>
        </p:spPr>
        <p:txBody>
          <a:bodyPr wrap="square" rtlCol="0">
            <a:spAutoFit/>
          </a:bodyPr>
          <a:lstStyle/>
          <a:p>
            <a:r>
              <a:rPr lang="fr-FR" sz="9600" dirty="0" smtClean="0">
                <a:solidFill>
                  <a:srgbClr val="FF0000"/>
                </a:solidFill>
              </a:rPr>
              <a:t>?</a:t>
            </a:r>
            <a:endParaRPr lang="fr-FR" sz="9600" dirty="0">
              <a:solidFill>
                <a:srgbClr val="FF0000"/>
              </a:solidFill>
            </a:endParaRPr>
          </a:p>
        </p:txBody>
      </p:sp>
      <p:sp>
        <p:nvSpPr>
          <p:cNvPr id="15" name="ZoneTexte 14"/>
          <p:cNvSpPr txBox="1"/>
          <p:nvPr/>
        </p:nvSpPr>
        <p:spPr>
          <a:xfrm>
            <a:off x="1954559" y="2165875"/>
            <a:ext cx="5197153" cy="255454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fr-FR" sz="3200" dirty="0" smtClean="0">
                <a:solidFill>
                  <a:schemeClr val="bg1"/>
                </a:solidFill>
              </a:rPr>
              <a:t>Enseigner par le numérique, c’est une stratégie, pas une utilisation d’outils sans objectifs. </a:t>
            </a:r>
            <a:endParaRPr lang="fr-FR" sz="3200" dirty="0">
              <a:solidFill>
                <a:schemeClr val="bg1"/>
              </a:solidFill>
            </a:endParaRPr>
          </a:p>
        </p:txBody>
      </p:sp>
    </p:spTree>
    <p:extLst>
      <p:ext uri="{BB962C8B-B14F-4D97-AF65-F5344CB8AC3E}">
        <p14:creationId xmlns:p14="http://schemas.microsoft.com/office/powerpoint/2010/main" val="14669552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4" grpId="0"/>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115616" y="1268760"/>
            <a:ext cx="7348537" cy="4899248"/>
          </a:xfrm>
        </p:spPr>
        <p:txBody>
          <a:bodyPr/>
          <a:lstStyle/>
          <a:p>
            <a:r>
              <a:rPr lang="fr-FR" sz="2000" dirty="0" smtClean="0">
                <a:solidFill>
                  <a:schemeClr val="accent2"/>
                </a:solidFill>
              </a:rPr>
              <a:t>Motiver et rendre acteur l’élève</a:t>
            </a:r>
          </a:p>
          <a:p>
            <a:r>
              <a:rPr lang="fr-FR" sz="2000" dirty="0" smtClean="0">
                <a:solidFill>
                  <a:schemeClr val="accent2"/>
                </a:solidFill>
              </a:rPr>
              <a:t>Favoriser toutes les aptitudes : le lire, le dire, l’écrire, le voir, l’écouter…(+ Socle)</a:t>
            </a:r>
          </a:p>
          <a:p>
            <a:r>
              <a:rPr lang="fr-FR" sz="2000" dirty="0" smtClean="0">
                <a:solidFill>
                  <a:schemeClr val="accent2"/>
                </a:solidFill>
              </a:rPr>
              <a:t>Permettre la confrontation aux sources médias (sur 1000h devant un écran, 900h à l’école)</a:t>
            </a:r>
          </a:p>
          <a:p>
            <a:r>
              <a:rPr lang="fr-FR" sz="2000" dirty="0" smtClean="0">
                <a:solidFill>
                  <a:schemeClr val="accent2"/>
                </a:solidFill>
              </a:rPr>
              <a:t>Favoriser la communication, la collaboration plus que  la coopération.</a:t>
            </a:r>
          </a:p>
          <a:p>
            <a:r>
              <a:rPr lang="fr-FR" sz="2000" dirty="0" smtClean="0">
                <a:solidFill>
                  <a:schemeClr val="accent2"/>
                </a:solidFill>
              </a:rPr>
              <a:t>Accompagner le travail dans et hors la classe</a:t>
            </a:r>
          </a:p>
          <a:p>
            <a:r>
              <a:rPr lang="fr-FR" sz="2000" dirty="0" smtClean="0">
                <a:solidFill>
                  <a:schemeClr val="accent2"/>
                </a:solidFill>
              </a:rPr>
              <a:t>Former à l’usage raisonné de l’internet et des réseaux sociaux (+ B2I)</a:t>
            </a:r>
          </a:p>
          <a:p>
            <a:r>
              <a:rPr lang="fr-FR" sz="2000" dirty="0" smtClean="0">
                <a:solidFill>
                  <a:schemeClr val="accent2"/>
                </a:solidFill>
              </a:rPr>
              <a:t>Donner le droit à l’erreur</a:t>
            </a:r>
          </a:p>
          <a:p>
            <a:r>
              <a:rPr lang="fr-FR" sz="2000" dirty="0" smtClean="0">
                <a:solidFill>
                  <a:schemeClr val="accent2"/>
                </a:solidFill>
              </a:rPr>
              <a:t>Diversifier les pratiques d’évaluation</a:t>
            </a:r>
          </a:p>
          <a:p>
            <a:r>
              <a:rPr lang="fr-FR" sz="2000" dirty="0" smtClean="0">
                <a:solidFill>
                  <a:schemeClr val="accent2"/>
                </a:solidFill>
              </a:rPr>
              <a:t>Différentier les activités et les pratiques pédagogiques</a:t>
            </a:r>
          </a:p>
          <a:p>
            <a:r>
              <a:rPr lang="fr-FR" sz="2000" dirty="0" smtClean="0">
                <a:solidFill>
                  <a:schemeClr val="accent2"/>
                </a:solidFill>
              </a:rPr>
              <a:t>…</a:t>
            </a:r>
          </a:p>
          <a:p>
            <a:endParaRPr lang="fr-FR" sz="2000" dirty="0">
              <a:solidFill>
                <a:schemeClr val="accent2"/>
              </a:solidFill>
            </a:endParaRPr>
          </a:p>
        </p:txBody>
      </p:sp>
      <p:sp>
        <p:nvSpPr>
          <p:cNvPr id="3" name="Espace réservé de la date 2"/>
          <p:cNvSpPr>
            <a:spLocks noGrp="1"/>
          </p:cNvSpPr>
          <p:nvPr>
            <p:ph type="dt" sz="half" idx="2"/>
          </p:nvPr>
        </p:nvSpPr>
        <p:spPr/>
        <p:txBody>
          <a:bodyPr/>
          <a:lstStyle/>
          <a:p>
            <a:fld id="{060DAD48-E557-4B56-9483-A438C4C2F072}" type="datetime1">
              <a:rPr lang="fr-FR" smtClean="0"/>
              <a:pPr/>
              <a:t>26/03/2014</a:t>
            </a:fld>
            <a:endParaRPr lang="fr-FR" dirty="0"/>
          </a:p>
        </p:txBody>
      </p:sp>
      <p:sp>
        <p:nvSpPr>
          <p:cNvPr id="4" name="Espace réservé du numéro de diapositive 3"/>
          <p:cNvSpPr>
            <a:spLocks noGrp="1"/>
          </p:cNvSpPr>
          <p:nvPr>
            <p:ph type="sldNum" sz="quarter" idx="4"/>
          </p:nvPr>
        </p:nvSpPr>
        <p:spPr/>
        <p:txBody>
          <a:bodyPr/>
          <a:lstStyle/>
          <a:p>
            <a:fld id="{823F6720-B5D2-4C6C-B852-4D841A246100}" type="slidenum">
              <a:rPr lang="fr-FR" smtClean="0"/>
              <a:pPr/>
              <a:t>7</a:t>
            </a:fld>
            <a:endParaRPr lang="fr-FR"/>
          </a:p>
        </p:txBody>
      </p:sp>
      <p:sp>
        <p:nvSpPr>
          <p:cNvPr id="5" name="Titre 4"/>
          <p:cNvSpPr>
            <a:spLocks noGrp="1"/>
          </p:cNvSpPr>
          <p:nvPr>
            <p:ph type="title"/>
          </p:nvPr>
        </p:nvSpPr>
        <p:spPr/>
        <p:txBody>
          <a:bodyPr/>
          <a:lstStyle/>
          <a:p>
            <a:r>
              <a:rPr lang="fr-FR" dirty="0" smtClean="0"/>
              <a:t>Les atouts du numérique pédagogique</a:t>
            </a:r>
            <a:endParaRPr lang="fr-FR" dirty="0"/>
          </a:p>
        </p:txBody>
      </p:sp>
    </p:spTree>
    <p:extLst>
      <p:ext uri="{BB962C8B-B14F-4D97-AF65-F5344CB8AC3E}">
        <p14:creationId xmlns:p14="http://schemas.microsoft.com/office/powerpoint/2010/main" val="490688057"/>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109663" y="1412776"/>
            <a:ext cx="7348537" cy="4683224"/>
          </a:xfrm>
        </p:spPr>
        <p:txBody>
          <a:bodyPr/>
          <a:lstStyle/>
          <a:p>
            <a:pPr algn="just"/>
            <a:r>
              <a:rPr lang="fr-FR" sz="1600" dirty="0" smtClean="0">
                <a:solidFill>
                  <a:srgbClr val="FF0000"/>
                </a:solidFill>
              </a:rPr>
              <a:t>En investigation, faire réaliser par les élèves, une séquence vidéo de 30’’ </a:t>
            </a:r>
            <a:r>
              <a:rPr lang="fr-FR" sz="1600" dirty="0" smtClean="0">
                <a:solidFill>
                  <a:schemeClr val="accent2"/>
                </a:solidFill>
              </a:rPr>
              <a:t>pour mettre en évidence la méthode employée, qui sera utilisée avec la classe pour construire la synthèse. L’erreur est possible !</a:t>
            </a:r>
          </a:p>
          <a:p>
            <a:pPr algn="just"/>
            <a:r>
              <a:rPr lang="fr-FR" sz="1600" dirty="0" smtClean="0">
                <a:solidFill>
                  <a:srgbClr val="FF0000"/>
                </a:solidFill>
              </a:rPr>
              <a:t>Faire produire en collaboration</a:t>
            </a:r>
            <a:r>
              <a:rPr lang="fr-FR" sz="1600" dirty="0" smtClean="0">
                <a:solidFill>
                  <a:schemeClr val="accent2"/>
                </a:solidFill>
              </a:rPr>
              <a:t>, sur un même document une notice de montage, qui évoluera en fonction des débats internes au groupe. On apprend aussi par ses pairs !</a:t>
            </a:r>
          </a:p>
          <a:p>
            <a:pPr algn="just"/>
            <a:r>
              <a:rPr lang="fr-FR" sz="1600" dirty="0" smtClean="0">
                <a:solidFill>
                  <a:srgbClr val="FF0000"/>
                </a:solidFill>
              </a:rPr>
              <a:t>Construire en classe entière</a:t>
            </a:r>
            <a:r>
              <a:rPr lang="fr-FR" sz="1600" dirty="0" smtClean="0">
                <a:solidFill>
                  <a:schemeClr val="accent2"/>
                </a:solidFill>
              </a:rPr>
              <a:t>, une carte mentale sur une recherche de solutions dans le cadre d’un projet. On a plus d’idées à plusieurs!</a:t>
            </a:r>
          </a:p>
          <a:p>
            <a:pPr algn="just"/>
            <a:r>
              <a:rPr lang="fr-FR" sz="1600" dirty="0" smtClean="0">
                <a:solidFill>
                  <a:srgbClr val="FF0000"/>
                </a:solidFill>
              </a:rPr>
              <a:t>En revue de projet</a:t>
            </a:r>
            <a:r>
              <a:rPr lang="fr-FR" sz="1600" dirty="0" smtClean="0">
                <a:solidFill>
                  <a:schemeClr val="accent2"/>
                </a:solidFill>
              </a:rPr>
              <a:t>, faire réaliser un diaporama en lien avec des fichiers dont l’accès peut être différent : diaporamas liés, cartes mentales, liens vers des fichiers vidéo, liens vers des sites internet constructeurs etc… Il faut privilégier les formats et les liens ouverts, pour permettre un accès depuis n’importe quelle plateforme.</a:t>
            </a:r>
          </a:p>
          <a:p>
            <a:pPr algn="just"/>
            <a:r>
              <a:rPr lang="fr-FR" sz="1600" dirty="0" smtClean="0">
                <a:solidFill>
                  <a:srgbClr val="FF0000"/>
                </a:solidFill>
              </a:rPr>
              <a:t>Permettre des auto-évaluations dynamiques </a:t>
            </a:r>
            <a:r>
              <a:rPr lang="fr-FR" sz="1600" dirty="0" smtClean="0">
                <a:solidFill>
                  <a:schemeClr val="accent2"/>
                </a:solidFill>
              </a:rPr>
              <a:t>à partir de logiciels spécifiques, de grilles numériques adaptées par le professeur, etc…</a:t>
            </a:r>
          </a:p>
          <a:p>
            <a:pPr algn="just"/>
            <a:r>
              <a:rPr lang="fr-FR" sz="1600" dirty="0" smtClean="0">
                <a:solidFill>
                  <a:srgbClr val="FF0000"/>
                </a:solidFill>
              </a:rPr>
              <a:t>Utilisation d’une tablette </a:t>
            </a:r>
            <a:r>
              <a:rPr lang="fr-FR" sz="1600" dirty="0" smtClean="0">
                <a:solidFill>
                  <a:schemeClr val="accent2"/>
                </a:solidFill>
              </a:rPr>
              <a:t>dans le cadre de l’accès aux données, de la production écrites et vidéo, du pilotage d’un système … </a:t>
            </a:r>
          </a:p>
          <a:p>
            <a:endParaRPr lang="fr-FR" sz="1600" dirty="0">
              <a:solidFill>
                <a:schemeClr val="accent2"/>
              </a:solidFill>
            </a:endParaRPr>
          </a:p>
        </p:txBody>
      </p:sp>
      <p:sp>
        <p:nvSpPr>
          <p:cNvPr id="3" name="Espace réservé de la date 2"/>
          <p:cNvSpPr>
            <a:spLocks noGrp="1"/>
          </p:cNvSpPr>
          <p:nvPr>
            <p:ph type="dt" sz="half" idx="2"/>
          </p:nvPr>
        </p:nvSpPr>
        <p:spPr/>
        <p:txBody>
          <a:bodyPr/>
          <a:lstStyle/>
          <a:p>
            <a:fld id="{060DAD48-E557-4B56-9483-A438C4C2F072}" type="datetime1">
              <a:rPr lang="fr-FR" smtClean="0"/>
              <a:pPr/>
              <a:t>26/03/2014</a:t>
            </a:fld>
            <a:endParaRPr lang="fr-FR" dirty="0"/>
          </a:p>
        </p:txBody>
      </p:sp>
      <p:sp>
        <p:nvSpPr>
          <p:cNvPr id="4" name="Espace réservé du numéro de diapositive 3"/>
          <p:cNvSpPr>
            <a:spLocks noGrp="1"/>
          </p:cNvSpPr>
          <p:nvPr>
            <p:ph type="sldNum" sz="quarter" idx="4"/>
          </p:nvPr>
        </p:nvSpPr>
        <p:spPr/>
        <p:txBody>
          <a:bodyPr/>
          <a:lstStyle/>
          <a:p>
            <a:fld id="{823F6720-B5D2-4C6C-B852-4D841A246100}" type="slidenum">
              <a:rPr lang="fr-FR" smtClean="0"/>
              <a:pPr/>
              <a:t>8</a:t>
            </a:fld>
            <a:endParaRPr lang="fr-FR"/>
          </a:p>
        </p:txBody>
      </p:sp>
      <p:sp>
        <p:nvSpPr>
          <p:cNvPr id="5" name="Titre 4"/>
          <p:cNvSpPr>
            <a:spLocks noGrp="1"/>
          </p:cNvSpPr>
          <p:nvPr>
            <p:ph type="title"/>
          </p:nvPr>
        </p:nvSpPr>
        <p:spPr/>
        <p:txBody>
          <a:bodyPr/>
          <a:lstStyle/>
          <a:p>
            <a:r>
              <a:rPr lang="fr-FR" dirty="0" smtClean="0"/>
              <a:t>Des exemples…</a:t>
            </a:r>
            <a:endParaRPr lang="fr-FR" dirty="0"/>
          </a:p>
        </p:txBody>
      </p:sp>
    </p:spTree>
    <p:extLst>
      <p:ext uri="{BB962C8B-B14F-4D97-AF65-F5344CB8AC3E}">
        <p14:creationId xmlns:p14="http://schemas.microsoft.com/office/powerpoint/2010/main" val="2476129147"/>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115616" y="1412776"/>
            <a:ext cx="7348537" cy="4680520"/>
          </a:xfrm>
        </p:spPr>
        <p:txBody>
          <a:bodyPr/>
          <a:lstStyle/>
          <a:p>
            <a:pPr marL="0" indent="0">
              <a:buNone/>
            </a:pPr>
            <a:r>
              <a:rPr lang="fr-FR" sz="1600" dirty="0" smtClean="0">
                <a:solidFill>
                  <a:srgbClr val="FF0000"/>
                </a:solidFill>
              </a:rPr>
              <a:t>Les données de la séquence pour l’élève :</a:t>
            </a:r>
          </a:p>
          <a:p>
            <a:pPr lvl="1"/>
            <a:r>
              <a:rPr lang="fr-FR" sz="1600" dirty="0" smtClean="0">
                <a:solidFill>
                  <a:schemeClr val="accent2"/>
                </a:solidFill>
              </a:rPr>
              <a:t>Les ressources de la séance</a:t>
            </a:r>
          </a:p>
          <a:p>
            <a:pPr lvl="1"/>
            <a:r>
              <a:rPr lang="fr-FR" sz="1600" dirty="0" smtClean="0">
                <a:solidFill>
                  <a:schemeClr val="accent2"/>
                </a:solidFill>
              </a:rPr>
              <a:t>Les documents d’activités</a:t>
            </a:r>
          </a:p>
          <a:p>
            <a:pPr lvl="1"/>
            <a:r>
              <a:rPr lang="fr-FR" sz="1600" dirty="0" smtClean="0">
                <a:solidFill>
                  <a:schemeClr val="accent2"/>
                </a:solidFill>
              </a:rPr>
              <a:t>les documents de synthèse</a:t>
            </a:r>
          </a:p>
          <a:p>
            <a:pPr lvl="1"/>
            <a:r>
              <a:rPr lang="fr-FR" sz="1600" dirty="0" smtClean="0">
                <a:solidFill>
                  <a:schemeClr val="accent2"/>
                </a:solidFill>
              </a:rPr>
              <a:t>Les évaluations</a:t>
            </a:r>
          </a:p>
          <a:p>
            <a:pPr marL="0" indent="0">
              <a:buNone/>
            </a:pPr>
            <a:r>
              <a:rPr lang="fr-FR" sz="1600" dirty="0" smtClean="0">
                <a:solidFill>
                  <a:srgbClr val="FF0000"/>
                </a:solidFill>
              </a:rPr>
              <a:t>Les données prélevées par l’élève</a:t>
            </a:r>
          </a:p>
          <a:p>
            <a:pPr lvl="2"/>
            <a:r>
              <a:rPr lang="fr-FR" sz="1600" dirty="0" smtClean="0">
                <a:solidFill>
                  <a:schemeClr val="accent2"/>
                </a:solidFill>
              </a:rPr>
              <a:t>Textes</a:t>
            </a:r>
          </a:p>
          <a:p>
            <a:pPr lvl="2"/>
            <a:r>
              <a:rPr lang="fr-FR" sz="1600" dirty="0" smtClean="0">
                <a:solidFill>
                  <a:schemeClr val="accent2"/>
                </a:solidFill>
              </a:rPr>
              <a:t>Image</a:t>
            </a:r>
          </a:p>
          <a:p>
            <a:pPr lvl="2"/>
            <a:r>
              <a:rPr lang="fr-FR" sz="1600" dirty="0" smtClean="0">
                <a:solidFill>
                  <a:schemeClr val="accent2"/>
                </a:solidFill>
              </a:rPr>
              <a:t>Vidéo</a:t>
            </a:r>
          </a:p>
          <a:p>
            <a:pPr lvl="2"/>
            <a:r>
              <a:rPr lang="fr-FR" sz="1600" dirty="0">
                <a:solidFill>
                  <a:schemeClr val="accent2"/>
                </a:solidFill>
              </a:rPr>
              <a:t>T</a:t>
            </a:r>
            <a:r>
              <a:rPr lang="fr-FR" sz="1600" dirty="0" smtClean="0">
                <a:solidFill>
                  <a:schemeClr val="accent2"/>
                </a:solidFill>
              </a:rPr>
              <a:t>utoriels</a:t>
            </a:r>
            <a:endParaRPr lang="fr-FR" sz="1600" dirty="0">
              <a:solidFill>
                <a:schemeClr val="accent2"/>
              </a:solidFill>
            </a:endParaRPr>
          </a:p>
          <a:p>
            <a:pPr lvl="2"/>
            <a:r>
              <a:rPr lang="fr-FR" sz="1600" dirty="0">
                <a:solidFill>
                  <a:schemeClr val="accent2"/>
                </a:solidFill>
              </a:rPr>
              <a:t>M</a:t>
            </a:r>
            <a:r>
              <a:rPr lang="fr-FR" sz="1600" dirty="0" smtClean="0">
                <a:solidFill>
                  <a:schemeClr val="accent2"/>
                </a:solidFill>
              </a:rPr>
              <a:t>aquettes numériques 3D</a:t>
            </a:r>
          </a:p>
          <a:p>
            <a:pPr marL="0" indent="0">
              <a:buNone/>
            </a:pPr>
            <a:r>
              <a:rPr lang="fr-FR" sz="1600" dirty="0" smtClean="0">
                <a:solidFill>
                  <a:srgbClr val="FF0000"/>
                </a:solidFill>
              </a:rPr>
              <a:t>Les productions élèves</a:t>
            </a:r>
          </a:p>
          <a:p>
            <a:pPr lvl="2"/>
            <a:r>
              <a:rPr lang="fr-FR" sz="1600" dirty="0" smtClean="0">
                <a:solidFill>
                  <a:schemeClr val="accent2"/>
                </a:solidFill>
              </a:rPr>
              <a:t>Individuelles ou en groupes</a:t>
            </a:r>
          </a:p>
          <a:p>
            <a:pPr lvl="2"/>
            <a:r>
              <a:rPr lang="fr-FR" sz="1600" dirty="0" smtClean="0">
                <a:solidFill>
                  <a:schemeClr val="accent2"/>
                </a:solidFill>
              </a:rPr>
              <a:t>Relevé de mesurage, investigation, compte rendu</a:t>
            </a:r>
          </a:p>
          <a:p>
            <a:pPr lvl="2"/>
            <a:r>
              <a:rPr lang="fr-FR" sz="1600" dirty="0" smtClean="0">
                <a:solidFill>
                  <a:schemeClr val="accent2"/>
                </a:solidFill>
              </a:rPr>
              <a:t>Média vidéo, image, son etc… (taille)</a:t>
            </a:r>
          </a:p>
          <a:p>
            <a:pPr lvl="2"/>
            <a:r>
              <a:rPr lang="fr-FR" sz="1600" dirty="0" smtClean="0">
                <a:solidFill>
                  <a:schemeClr val="accent2"/>
                </a:solidFill>
              </a:rPr>
              <a:t>La gestion des projets</a:t>
            </a:r>
          </a:p>
          <a:p>
            <a:pPr lvl="2"/>
            <a:endParaRPr lang="fr-FR" sz="1600" dirty="0" smtClean="0">
              <a:solidFill>
                <a:schemeClr val="accent2"/>
              </a:solidFill>
            </a:endParaRPr>
          </a:p>
          <a:p>
            <a:pPr lvl="2"/>
            <a:endParaRPr lang="fr-FR" sz="1600" dirty="0">
              <a:solidFill>
                <a:schemeClr val="accent2"/>
              </a:solidFill>
            </a:endParaRPr>
          </a:p>
        </p:txBody>
      </p:sp>
      <p:sp>
        <p:nvSpPr>
          <p:cNvPr id="3" name="Espace réservé de la date 2"/>
          <p:cNvSpPr>
            <a:spLocks noGrp="1"/>
          </p:cNvSpPr>
          <p:nvPr>
            <p:ph type="dt" sz="half" idx="2"/>
          </p:nvPr>
        </p:nvSpPr>
        <p:spPr/>
        <p:txBody>
          <a:bodyPr/>
          <a:lstStyle/>
          <a:p>
            <a:fld id="{060DAD48-E557-4B56-9483-A438C4C2F072}" type="datetime1">
              <a:rPr lang="fr-FR" smtClean="0"/>
              <a:pPr/>
              <a:t>26/03/2014</a:t>
            </a:fld>
            <a:endParaRPr lang="fr-FR" dirty="0"/>
          </a:p>
        </p:txBody>
      </p:sp>
      <p:sp>
        <p:nvSpPr>
          <p:cNvPr id="4" name="Espace réservé du numéro de diapositive 3"/>
          <p:cNvSpPr>
            <a:spLocks noGrp="1"/>
          </p:cNvSpPr>
          <p:nvPr>
            <p:ph type="sldNum" sz="quarter" idx="4"/>
          </p:nvPr>
        </p:nvSpPr>
        <p:spPr/>
        <p:txBody>
          <a:bodyPr/>
          <a:lstStyle/>
          <a:p>
            <a:fld id="{823F6720-B5D2-4C6C-B852-4D841A246100}" type="slidenum">
              <a:rPr lang="fr-FR" smtClean="0"/>
              <a:pPr/>
              <a:t>9</a:t>
            </a:fld>
            <a:endParaRPr lang="fr-FR"/>
          </a:p>
        </p:txBody>
      </p:sp>
      <p:sp>
        <p:nvSpPr>
          <p:cNvPr id="5" name="Titre 4"/>
          <p:cNvSpPr>
            <a:spLocks noGrp="1"/>
          </p:cNvSpPr>
          <p:nvPr>
            <p:ph type="title"/>
          </p:nvPr>
        </p:nvSpPr>
        <p:spPr/>
        <p:txBody>
          <a:bodyPr/>
          <a:lstStyle/>
          <a:p>
            <a:r>
              <a:rPr lang="fr-FR" dirty="0" smtClean="0"/>
              <a:t>Organiser et stocker les données numériques</a:t>
            </a:r>
            <a:endParaRPr lang="fr-FR" dirty="0"/>
          </a:p>
        </p:txBody>
      </p:sp>
      <p:sp>
        <p:nvSpPr>
          <p:cNvPr id="6" name="Rectangle à coins arrondis 5"/>
          <p:cNvSpPr/>
          <p:nvPr/>
        </p:nvSpPr>
        <p:spPr bwMode="auto">
          <a:xfrm>
            <a:off x="5801399" y="1196752"/>
            <a:ext cx="3168352" cy="1152128"/>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chemeClr val="bg1"/>
              </a:solidFill>
              <a:effectLs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bg1"/>
                </a:solidFill>
                <a:effectLst/>
              </a:rPr>
              <a:t>Faire le choix d’une stratégie d’accès</a:t>
            </a:r>
            <a:r>
              <a:rPr kumimoji="0" lang="fr-FR" sz="1600" b="0" i="0" u="none" strike="noStrike" cap="none" normalizeH="0" dirty="0" smtClean="0">
                <a:ln>
                  <a:noFill/>
                </a:ln>
                <a:solidFill>
                  <a:schemeClr val="bg1"/>
                </a:solidFill>
                <a:effectLst/>
              </a:rPr>
              <a:t> aux données</a:t>
            </a:r>
            <a:r>
              <a:rPr kumimoji="0" lang="fr-FR" sz="1600" b="0" i="0" u="none" strike="noStrike" cap="none" normalizeH="0" baseline="0" dirty="0" smtClean="0">
                <a:ln>
                  <a:noFill/>
                </a:ln>
                <a:solidFill>
                  <a:schemeClr val="bg1"/>
                </a:solidFill>
                <a:effectLst/>
              </a:rPr>
              <a:t>(ex : par CI)</a:t>
            </a:r>
          </a:p>
        </p:txBody>
      </p:sp>
      <p:sp>
        <p:nvSpPr>
          <p:cNvPr id="7" name="Rectangle à coins arrondis 6"/>
          <p:cNvSpPr/>
          <p:nvPr/>
        </p:nvSpPr>
        <p:spPr bwMode="auto">
          <a:xfrm>
            <a:off x="5796136" y="2492896"/>
            <a:ext cx="3168352" cy="1152128"/>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bg1"/>
                </a:solidFill>
                <a:effectLst/>
              </a:rPr>
              <a:t>Organiser</a:t>
            </a:r>
            <a:r>
              <a:rPr kumimoji="0" lang="fr-FR" sz="1600" b="0" i="0" u="none" strike="noStrike" cap="none" normalizeH="0" dirty="0" smtClean="0">
                <a:ln>
                  <a:noFill/>
                </a:ln>
                <a:solidFill>
                  <a:schemeClr val="bg1"/>
                </a:solidFill>
                <a:effectLst/>
              </a:rPr>
              <a:t> la trace « papier » identique à la trace numérique</a:t>
            </a:r>
            <a:endParaRPr kumimoji="0" lang="fr-FR" sz="1600" b="0" i="0" u="none" strike="noStrike" cap="none" normalizeH="0" baseline="0" dirty="0" smtClean="0">
              <a:ln>
                <a:noFill/>
              </a:ln>
              <a:solidFill>
                <a:schemeClr val="bg1"/>
              </a:solidFill>
              <a:effectLst/>
            </a:endParaRPr>
          </a:p>
        </p:txBody>
      </p:sp>
      <p:sp>
        <p:nvSpPr>
          <p:cNvPr id="8" name="Rectangle à coins arrondis 7"/>
          <p:cNvSpPr/>
          <p:nvPr/>
        </p:nvSpPr>
        <p:spPr bwMode="auto">
          <a:xfrm>
            <a:off x="5829654" y="3789040"/>
            <a:ext cx="3168352" cy="1368152"/>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bg1"/>
                </a:solidFill>
                <a:effectLst/>
              </a:rPr>
              <a:t>Assister les</a:t>
            </a:r>
            <a:r>
              <a:rPr kumimoji="0" lang="fr-FR" sz="1600" b="0" i="0" u="none" strike="noStrike" cap="none" normalizeH="0" dirty="0" smtClean="0">
                <a:ln>
                  <a:noFill/>
                </a:ln>
                <a:solidFill>
                  <a:schemeClr val="bg1"/>
                </a:solidFill>
                <a:effectLst/>
              </a:rPr>
              <a:t> élèves dans la construction progressive de la gestion et du stockage d’informations, de la 6</a:t>
            </a:r>
            <a:r>
              <a:rPr kumimoji="0" lang="fr-FR" sz="1600" b="0" i="0" u="none" strike="noStrike" cap="none" normalizeH="0" baseline="30000" dirty="0" smtClean="0">
                <a:ln>
                  <a:noFill/>
                </a:ln>
                <a:solidFill>
                  <a:schemeClr val="bg1"/>
                </a:solidFill>
                <a:effectLst/>
              </a:rPr>
              <a:t>ème</a:t>
            </a:r>
            <a:r>
              <a:rPr kumimoji="0" lang="fr-FR" sz="1600" b="0" i="0" u="none" strike="noStrike" cap="none" normalizeH="0" dirty="0" smtClean="0">
                <a:ln>
                  <a:noFill/>
                </a:ln>
                <a:solidFill>
                  <a:schemeClr val="bg1"/>
                </a:solidFill>
                <a:effectLst/>
              </a:rPr>
              <a:t> à la 3ème</a:t>
            </a:r>
            <a:endParaRPr kumimoji="0" lang="fr-FR" sz="1600" b="0" i="0" u="none" strike="noStrike" cap="none" normalizeH="0" baseline="0" dirty="0" smtClean="0">
              <a:ln>
                <a:noFill/>
              </a:ln>
              <a:solidFill>
                <a:schemeClr val="bg1"/>
              </a:solidFill>
              <a:effectLst/>
            </a:endParaRPr>
          </a:p>
        </p:txBody>
      </p:sp>
      <p:sp>
        <p:nvSpPr>
          <p:cNvPr id="9" name="Rectangle à coins arrondis 8"/>
          <p:cNvSpPr/>
          <p:nvPr/>
        </p:nvSpPr>
        <p:spPr bwMode="auto">
          <a:xfrm>
            <a:off x="899592" y="2057854"/>
            <a:ext cx="4752528" cy="2448272"/>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fr-FR" sz="2100" dirty="0" smtClean="0">
                <a:solidFill>
                  <a:schemeClr val="bg1"/>
                </a:solidFill>
                <a:latin typeface="Times New Roman" pitchFamily="18" charset="0"/>
              </a:rPr>
              <a:t>ORGANISER, </a:t>
            </a:r>
            <a:r>
              <a:rPr kumimoji="0" lang="fr-FR" sz="2100" b="0" i="0" u="none" strike="noStrike" cap="none" normalizeH="0" baseline="0" dirty="0" smtClean="0">
                <a:ln>
                  <a:noFill/>
                </a:ln>
                <a:solidFill>
                  <a:schemeClr val="bg1"/>
                </a:solidFill>
                <a:effectLst/>
                <a:latin typeface="Times New Roman" pitchFamily="18" charset="0"/>
              </a:rPr>
              <a:t>STRUCTURER, STOCKER LES DONNEES</a:t>
            </a:r>
            <a:r>
              <a:rPr kumimoji="0" lang="fr-FR" sz="2100" b="0" i="0" u="none" strike="noStrike" cap="none" normalizeH="0" dirty="0" smtClean="0">
                <a:ln>
                  <a:noFill/>
                </a:ln>
                <a:solidFill>
                  <a:schemeClr val="bg1"/>
                </a:solidFill>
                <a:effectLst/>
                <a:latin typeface="Times New Roman" pitchFamily="18" charset="0"/>
              </a:rPr>
              <a:t> DES ELEVES EST UN ACTE PEDAGOGIQUE</a:t>
            </a:r>
            <a:r>
              <a:rPr kumimoji="0" lang="fr-FR" sz="2100" b="0" i="0" u="none" strike="noStrike" cap="none" normalizeH="0" baseline="0" dirty="0" smtClean="0">
                <a:ln>
                  <a:noFill/>
                </a:ln>
                <a:solidFill>
                  <a:schemeClr val="bg1"/>
                </a:solidFill>
                <a:effectLst/>
                <a:latin typeface="Times New Roman" pitchFamily="18" charset="0"/>
              </a:rPr>
              <a:t> </a:t>
            </a:r>
          </a:p>
        </p:txBody>
      </p:sp>
    </p:spTree>
    <p:extLst>
      <p:ext uri="{BB962C8B-B14F-4D97-AF65-F5344CB8AC3E}">
        <p14:creationId xmlns:p14="http://schemas.microsoft.com/office/powerpoint/2010/main" val="2699771442"/>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 calcmode="lin" valueType="num">
                                      <p:cBhvr additive="base">
                                        <p:cTn id="3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anim calcmode="lin" valueType="num">
                                      <p:cBhvr additive="base">
                                        <p:cTn id="4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
                                            <p:txEl>
                                              <p:pRg st="9" end="9"/>
                                            </p:txEl>
                                          </p:spTgt>
                                        </p:tgtEl>
                                        <p:attrNameLst>
                                          <p:attrName>style.visibility</p:attrName>
                                        </p:attrNameLst>
                                      </p:cBhvr>
                                      <p:to>
                                        <p:strVal val="visible"/>
                                      </p:to>
                                    </p:set>
                                    <p:anim calcmode="lin" valueType="num">
                                      <p:cBhvr additive="base">
                                        <p:cTn id="4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
                                            <p:txEl>
                                              <p:pRg st="10" end="10"/>
                                            </p:txEl>
                                          </p:spTgt>
                                        </p:tgtEl>
                                        <p:attrNameLst>
                                          <p:attrName>style.visibility</p:attrName>
                                        </p:attrNameLst>
                                      </p:cBhvr>
                                      <p:to>
                                        <p:strVal val="visible"/>
                                      </p:to>
                                    </p:set>
                                    <p:anim calcmode="lin" valueType="num">
                                      <p:cBhvr additive="base">
                                        <p:cTn id="4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11" end="11"/>
                                            </p:txEl>
                                          </p:spTgt>
                                        </p:tgtEl>
                                        <p:attrNameLst>
                                          <p:attrName>style.visibility</p:attrName>
                                        </p:attrNameLst>
                                      </p:cBhvr>
                                      <p:to>
                                        <p:strVal val="visible"/>
                                      </p:to>
                                    </p:set>
                                    <p:anim calcmode="lin" valueType="num">
                                      <p:cBhvr additive="base">
                                        <p:cTn id="5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
                                            <p:txEl>
                                              <p:pRg st="12" end="12"/>
                                            </p:txEl>
                                          </p:spTgt>
                                        </p:tgtEl>
                                        <p:attrNameLst>
                                          <p:attrName>style.visibility</p:attrName>
                                        </p:attrNameLst>
                                      </p:cBhvr>
                                      <p:to>
                                        <p:strVal val="visible"/>
                                      </p:to>
                                    </p:set>
                                    <p:anim calcmode="lin" valueType="num">
                                      <p:cBhvr additive="base">
                                        <p:cTn id="5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
                                            <p:txEl>
                                              <p:pRg st="13" end="13"/>
                                            </p:txEl>
                                          </p:spTgt>
                                        </p:tgtEl>
                                        <p:attrNameLst>
                                          <p:attrName>style.visibility</p:attrName>
                                        </p:attrNameLst>
                                      </p:cBhvr>
                                      <p:to>
                                        <p:strVal val="visible"/>
                                      </p:to>
                                    </p:set>
                                    <p:anim calcmode="lin" valueType="num">
                                      <p:cBhvr additive="base">
                                        <p:cTn id="63"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
                                            <p:txEl>
                                              <p:pRg st="14" end="14"/>
                                            </p:txEl>
                                          </p:spTgt>
                                        </p:tgtEl>
                                        <p:attrNameLst>
                                          <p:attrName>style.visibility</p:attrName>
                                        </p:attrNameLst>
                                      </p:cBhvr>
                                      <p:to>
                                        <p:strVal val="visible"/>
                                      </p:to>
                                    </p:set>
                                    <p:anim calcmode="lin" valueType="num">
                                      <p:cBhvr additive="base">
                                        <p:cTn id="67"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
                                            <p:txEl>
                                              <p:pRg st="15" end="15"/>
                                            </p:txEl>
                                          </p:spTgt>
                                        </p:tgtEl>
                                        <p:attrNameLst>
                                          <p:attrName>style.visibility</p:attrName>
                                        </p:attrNameLst>
                                      </p:cBhvr>
                                      <p:to>
                                        <p:strVal val="visible"/>
                                      </p:to>
                                    </p:set>
                                    <p:anim calcmode="lin" valueType="num">
                                      <p:cBhvr additive="base">
                                        <p:cTn id="71"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6"/>
                                        </p:tgtEl>
                                        <p:attrNameLst>
                                          <p:attrName>style.visibility</p:attrName>
                                        </p:attrNameLst>
                                      </p:cBhvr>
                                      <p:to>
                                        <p:strVal val="visible"/>
                                      </p:to>
                                    </p:set>
                                    <p:animEffect transition="in" filter="fade">
                                      <p:cBhvr>
                                        <p:cTn id="77" dur="500"/>
                                        <p:tgtEl>
                                          <p:spTgt spid="6"/>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7"/>
                                        </p:tgtEl>
                                        <p:attrNameLst>
                                          <p:attrName>style.visibility</p:attrName>
                                        </p:attrNameLst>
                                      </p:cBhvr>
                                      <p:to>
                                        <p:strVal val="visible"/>
                                      </p:to>
                                    </p:set>
                                    <p:animEffect transition="in" filter="barn(inVertical)">
                                      <p:cBhvr>
                                        <p:cTn id="82" dur="500"/>
                                        <p:tgtEl>
                                          <p:spTgt spid="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8"/>
                                        </p:tgtEl>
                                        <p:attrNameLst>
                                          <p:attrName>style.visibility</p:attrName>
                                        </p:attrNameLst>
                                      </p:cBhvr>
                                      <p:to>
                                        <p:strVal val="visible"/>
                                      </p:to>
                                    </p:set>
                                    <p:animEffect transition="in" filter="wipe(down)">
                                      <p:cBhvr>
                                        <p:cTn id="87" dur="500"/>
                                        <p:tgtEl>
                                          <p:spTgt spid="8"/>
                                        </p:tgtEl>
                                      </p:cBhvr>
                                    </p:animEffect>
                                  </p:childTnLst>
                                </p:cTn>
                              </p:par>
                            </p:childTnLst>
                          </p:cTn>
                        </p:par>
                      </p:childTnLst>
                    </p:cTn>
                  </p:par>
                  <p:par>
                    <p:cTn id="88" fill="hold">
                      <p:stCondLst>
                        <p:cond delay="indefinite"/>
                      </p:stCondLst>
                      <p:childTnLst>
                        <p:par>
                          <p:cTn id="89" fill="hold">
                            <p:stCondLst>
                              <p:cond delay="0"/>
                            </p:stCondLst>
                            <p:childTnLst>
                              <p:par>
                                <p:cTn id="90" presetID="45" presetClass="entr" presetSubtype="0" fill="hold" grpId="0" nodeType="clickEffect">
                                  <p:stCondLst>
                                    <p:cond delay="0"/>
                                  </p:stCondLst>
                                  <p:childTnLst>
                                    <p:set>
                                      <p:cBhvr>
                                        <p:cTn id="91" dur="1" fill="hold">
                                          <p:stCondLst>
                                            <p:cond delay="0"/>
                                          </p:stCondLst>
                                        </p:cTn>
                                        <p:tgtEl>
                                          <p:spTgt spid="9"/>
                                        </p:tgtEl>
                                        <p:attrNameLst>
                                          <p:attrName>style.visibility</p:attrName>
                                        </p:attrNameLst>
                                      </p:cBhvr>
                                      <p:to>
                                        <p:strVal val="visible"/>
                                      </p:to>
                                    </p:set>
                                    <p:animEffect transition="in" filter="fade">
                                      <p:cBhvr>
                                        <p:cTn id="92" dur="2000"/>
                                        <p:tgtEl>
                                          <p:spTgt spid="9"/>
                                        </p:tgtEl>
                                      </p:cBhvr>
                                    </p:animEffect>
                                    <p:anim calcmode="lin" valueType="num">
                                      <p:cBhvr>
                                        <p:cTn id="93" dur="2000" fill="hold"/>
                                        <p:tgtEl>
                                          <p:spTgt spid="9"/>
                                        </p:tgtEl>
                                        <p:attrNameLst>
                                          <p:attrName>ppt_w</p:attrName>
                                        </p:attrNameLst>
                                      </p:cBhvr>
                                      <p:tavLst>
                                        <p:tav tm="0" fmla="#ppt_w*sin(2.5*pi*$)">
                                          <p:val>
                                            <p:fltVal val="0"/>
                                          </p:val>
                                        </p:tav>
                                        <p:tav tm="100000">
                                          <p:val>
                                            <p:fltVal val="1"/>
                                          </p:val>
                                        </p:tav>
                                      </p:tavLst>
                                    </p:anim>
                                    <p:anim calcmode="lin" valueType="num">
                                      <p:cBhvr>
                                        <p:cTn id="94"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animBg="1"/>
      <p:bldP spid="7" grpId="0" animBg="1"/>
      <p:bldP spid="8" grpId="0" animBg="1"/>
      <p:bldP spid="9" grpId="0" animBg="1"/>
    </p:bldLst>
  </p:timing>
</p:sld>
</file>

<file path=ppt/theme/theme1.xml><?xml version="1.0" encoding="utf-8"?>
<a:theme xmlns:a="http://schemas.openxmlformats.org/drawingml/2006/main" name="TECHNOLOGIE BESANCON">
  <a:themeElements>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21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21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TECHNOLOGIE BESANCON</Template>
  <TotalTime>733</TotalTime>
  <Words>1258</Words>
  <Application>Microsoft Office PowerPoint</Application>
  <PresentationFormat>Affichage à l'écran (4:3)</PresentationFormat>
  <Paragraphs>126</Paragraphs>
  <Slides>9</Slides>
  <Notes>3</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TECHNOLOGIE BESANCON</vt:lpstr>
      <vt:lpstr>Enseigner par le NUMERIQUE</vt:lpstr>
      <vt:lpstr>LE PROJET ACADEMIQUE</vt:lpstr>
      <vt:lpstr> LA FEUILLE DE ROUTE 2013-2014 </vt:lpstr>
      <vt:lpstr>ENSEIGNER PAR LE NUMERIQUE</vt:lpstr>
      <vt:lpstr>Et la technologie ?</vt:lpstr>
      <vt:lpstr>Utilisation du numérique en pédagogie – De quoi parle t’on ?</vt:lpstr>
      <vt:lpstr>Les atouts du numérique pédagogique</vt:lpstr>
      <vt:lpstr>Des exemples…</vt:lpstr>
      <vt:lpstr>Organiser et stocker les données numériques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IA-IPR /  JC</dc:creator>
  <cp:lastModifiedBy>rectorat</cp:lastModifiedBy>
  <cp:revision>237</cp:revision>
  <dcterms:created xsi:type="dcterms:W3CDTF">2012-09-05T20:46:50Z</dcterms:created>
  <dcterms:modified xsi:type="dcterms:W3CDTF">2014-03-26T21:03:02Z</dcterms:modified>
</cp:coreProperties>
</file>