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4" r:id="rId4"/>
    <p:sldId id="265" r:id="rId5"/>
    <p:sldId id="259" r:id="rId6"/>
    <p:sldId id="260" r:id="rId7"/>
    <p:sldId id="268" r:id="rId8"/>
    <p:sldId id="269" r:id="rId9"/>
    <p:sldId id="261" r:id="rId10"/>
    <p:sldId id="262" r:id="rId11"/>
    <p:sldId id="270" r:id="rId12"/>
    <p:sldId id="263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77" autoAdjust="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30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4DD4D-576A-4206-B2E2-8C21FCAA83EE}" type="datetimeFigureOut">
              <a:rPr lang="fr-FR" smtClean="0"/>
              <a:pPr/>
              <a:t>26/01/2015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275D-A4D5-42D3-B887-E09B96DA5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exemples de réalisation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du processus pour satisfaire le client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Le client pose sa problématique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La problématique du client est analysée et synthétisée dans un cahier des charges.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Ce document est</a:t>
            </a:r>
            <a:r>
              <a:rPr lang="fr-FR" baseline="0" dirty="0" smtClean="0"/>
              <a:t> le point de départ de l’élaboration du système.</a:t>
            </a:r>
          </a:p>
          <a:p>
            <a:r>
              <a:rPr lang="fr-FR" baseline="0" dirty="0" smtClean="0"/>
              <a:t>Le système est réalisé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 client est-il satisfait?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Si non, Pourquoi?</a:t>
            </a:r>
          </a:p>
          <a:p>
            <a:r>
              <a:rPr lang="fr-FR" baseline="0" dirty="0" smtClean="0"/>
              <a:t>Le client a-t-il correctement décrit sa problématique et son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: ses besoins.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Les besoins ont-ils été bien compris?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Ces éventuelles défaillances doivent pouvoir être identifiées et « corrigées » par le cahier des charges.</a:t>
            </a:r>
          </a:p>
          <a:p>
            <a:r>
              <a:rPr lang="fr-FR" baseline="0" smtClean="0"/>
              <a:t>Mais ce </a:t>
            </a:r>
            <a:r>
              <a:rPr lang="fr-FR" baseline="0" dirty="0" smtClean="0"/>
              <a:t>cahier des charges est-il:</a:t>
            </a:r>
          </a:p>
          <a:p>
            <a:pPr>
              <a:buFont typeface="Wingdings" pitchFamily="2" charset="2"/>
              <a:buChar char="Ø"/>
            </a:pPr>
            <a:r>
              <a:rPr lang="fr-FR" baseline="0" dirty="0" smtClean="0"/>
              <a:t> Complet?</a:t>
            </a:r>
          </a:p>
          <a:p>
            <a:r>
              <a:rPr lang="fr-FR" dirty="0" smtClean="0"/>
              <a:t>▼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Exact?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▼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Vérifié?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▼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Lisible?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/>
              <a:t>▼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éviter ces écueils</a:t>
            </a:r>
          </a:p>
          <a:p>
            <a:r>
              <a:rPr lang="fr-FR" dirty="0" smtClean="0"/>
              <a:t>▼</a:t>
            </a:r>
            <a:endParaRPr lang="fr-FR" dirty="0" smtClean="0"/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Il faut allier de façon méthodique et vérifiable les compétences de toutes les </a:t>
            </a:r>
            <a:r>
              <a:rPr lang="fr-FR" b="1" dirty="0" smtClean="0"/>
              <a:t>parties prenantes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Une mise en commun</a:t>
            </a:r>
            <a:r>
              <a:rPr lang="fr-FR" baseline="0" dirty="0" smtClean="0"/>
              <a:t> méthodique des savoir-faire pour aboutir efficacement au résultat souhaité</a:t>
            </a:r>
            <a:r>
              <a:rPr lang="fr-FR" dirty="0" smtClean="0"/>
              <a:t>: </a:t>
            </a:r>
            <a:r>
              <a:rPr lang="fr-FR" b="1" dirty="0" smtClean="0"/>
              <a:t>l’Ingénierie Système.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démarche</a:t>
            </a:r>
            <a:r>
              <a:rPr lang="fr-FR" baseline="0" dirty="0" smtClean="0"/>
              <a:t> commune à n’importe quel projet</a:t>
            </a:r>
            <a:endParaRPr lang="fr-FR" dirty="0" smtClean="0"/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Le client propose</a:t>
            </a:r>
            <a:r>
              <a:rPr lang="fr-FR" baseline="0" dirty="0" smtClean="0"/>
              <a:t> une problématique à un concepteur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 concepteur, qui est intégrateur de système, s’approprie la problématique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 et consulte des fournisseurs spécialisés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La réponse du fournisseur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Validation du </a:t>
            </a:r>
            <a:r>
              <a:rPr lang="fr-FR" baseline="0" dirty="0" err="1" smtClean="0"/>
              <a:t>Cdcf</a:t>
            </a:r>
            <a:r>
              <a:rPr lang="fr-FR" baseline="0" dirty="0" smtClean="0"/>
              <a:t> avec le client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Un cahier des charges est établi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La conception peut commencer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Puis la réalisation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Puis la mise au point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Puis l’intégration, pour aboutir à la satisfaction du client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▼</a:t>
            </a:r>
          </a:p>
          <a:p>
            <a:r>
              <a:rPr lang="fr-FR" baseline="0" dirty="0" smtClean="0"/>
              <a:t>Le client a le savoir faire dans son domaine d’activité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 mais pas celui du constructeur de machines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Qui lui a besoin du savoir faire du fournisseur de composants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Les 3 parties prenantes allient leurs compétences pour résoudre la problématique client.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Lors de la revue de projet de validation de la conception et des standards, un</a:t>
            </a:r>
            <a:r>
              <a:rPr lang="fr-FR" baseline="0" dirty="0" smtClean="0"/>
              <a:t> des responsables de production, qui n’avait pas été consulté pour l’élaboration du </a:t>
            </a:r>
            <a:r>
              <a:rPr lang="fr-FR" baseline="0" dirty="0" err="1" smtClean="0"/>
              <a:t>Cdcf</a:t>
            </a:r>
            <a:r>
              <a:rPr lang="fr-FR" baseline="0" dirty="0" smtClean="0"/>
              <a:t>, s’aperçoit qu’une référence de tambour de frein ne passe pas dans la machine.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Le cahier des charges initial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Les éléments qui nous intéressent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Ce qui se traduit au niveau du système par: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Une hauteur en position serrée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Une hauteur mini de passage en position ouverte pour permettre le passage libre des tambours et des disques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Donc une course de vérin de:</a:t>
            </a:r>
          </a:p>
          <a:p>
            <a:endParaRPr lang="fr-FR" baseline="0" dirty="0" smtClean="0"/>
          </a:p>
          <a:p>
            <a:r>
              <a:rPr lang="fr-FR" baseline="0" dirty="0" smtClean="0"/>
              <a:t>Hauteur du tambour le moins haut :140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Ce qui change la hauteur position serrée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Et donc la course des vérins (pour rester dans des courses normalisées)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Va-t-on pouvoir rester dans l’encombrement imposé</a:t>
            </a:r>
          </a:p>
          <a:p>
            <a:r>
              <a:rPr lang="fr-FR" dirty="0" smtClean="0"/>
              <a:t>La conception est remise en cause sur plusieurs points</a:t>
            </a:r>
          </a:p>
          <a:p>
            <a:r>
              <a:rPr lang="fr-FR" dirty="0" smtClean="0"/>
              <a:t>▼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▼</a:t>
            </a:r>
          </a:p>
          <a:p>
            <a:r>
              <a:rPr lang="fr-FR" dirty="0" smtClean="0"/>
              <a:t>Un impact au niveau des vérins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Un</a:t>
            </a:r>
            <a:r>
              <a:rPr lang="fr-FR" baseline="0" dirty="0" smtClean="0"/>
              <a:t> impact au niveau du dimensionnement des râteaux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Un impact au niveau des guidages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Un impact au niveau de l’encombrement</a:t>
            </a:r>
          </a:p>
          <a:p>
            <a:r>
              <a:rPr lang="fr-FR" baseline="0" dirty="0" smtClean="0"/>
              <a:t>▼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tâche supplémentaire qui se traduit par un coût supplémentaire pour un BE industriel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Rallongement</a:t>
            </a:r>
            <a:r>
              <a:rPr lang="fr-FR" baseline="0" dirty="0" smtClean="0"/>
              <a:t> de la durée de réalisation des dessin de définition.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Réduction de la marge de sécurité par rapport à la date de réception (et d’examen)</a:t>
            </a:r>
          </a:p>
          <a:p>
            <a:r>
              <a:rPr lang="fr-FR" baseline="0" dirty="0" smtClean="0"/>
              <a:t>▼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▼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D’où provient le défaut?</a:t>
            </a:r>
          </a:p>
          <a:p>
            <a:r>
              <a:rPr lang="fr-FR" dirty="0" smtClean="0"/>
              <a:t>▼</a:t>
            </a:r>
          </a:p>
          <a:p>
            <a:r>
              <a:rPr lang="fr-FR" dirty="0" smtClean="0"/>
              <a:t>Le cahier des charges très fourni,</a:t>
            </a:r>
            <a:r>
              <a:rPr lang="fr-FR" baseline="0" dirty="0" smtClean="0"/>
              <a:t> comportait une erreur facilement identifiable par une personne, mais elle n’avait pas participé à son élaboration.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Qui sont les parties prenantes qui doivent participer à son élaboration?</a:t>
            </a:r>
          </a:p>
          <a:p>
            <a:r>
              <a:rPr lang="fr-FR" baseline="0" dirty="0" smtClean="0"/>
              <a:t>▼</a:t>
            </a:r>
          </a:p>
          <a:p>
            <a:r>
              <a:rPr lang="fr-FR" baseline="0" dirty="0" smtClean="0"/>
              <a:t>Le cahier des charges </a:t>
            </a:r>
            <a:r>
              <a:rPr lang="fr-FR" baseline="0" dirty="0" smtClean="0"/>
              <a:t>était </a:t>
            </a:r>
            <a:r>
              <a:rPr lang="fr-FR" baseline="0" dirty="0" smtClean="0"/>
              <a:t>difficilement </a:t>
            </a:r>
            <a:r>
              <a:rPr lang="fr-FR" baseline="0" dirty="0" smtClean="0"/>
              <a:t>vérifiable du point de vue de son exactitude.</a:t>
            </a:r>
            <a:endParaRPr lang="fr-FR" baseline="0" dirty="0" smtClean="0"/>
          </a:p>
          <a:p>
            <a:r>
              <a:rPr lang="fr-FR" baseline="0" dirty="0" smtClean="0"/>
              <a:t>▼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275D-A4D5-42D3-B887-E09B96DA5AF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996F-05E0-4BE2-8B5E-FDAE3F82CBF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E2952-6449-4BCA-92CF-E28EF3F6484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F0C2-D819-41B2-9C67-859B3ADFA73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36BE-394F-4464-B74B-BF49FE1F4BE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54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7BF12-6EC6-44D0-8530-4565218BB6D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AEE0-C37E-4F96-9C9C-731AA0FBC44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7529E-3B64-4712-9981-3A1AD619F4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C183B-6D75-41BE-B6E2-F3846880686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3B5E1-388F-4D6F-982C-5887FDB761C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BF55C-D197-4DD0-A1BF-C56150E3CA5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9246A-DAC9-4479-9E50-20F18E7CFE0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9A363-05E0-41C6-9A63-BC78F46F80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la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38"/>
            <a:ext cx="8229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B636BE-394F-4464-B74B-BF49FE1F4BE3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5" r:id="rId2"/>
    <p:sldLayoutId id="2147483702" r:id="rId3"/>
    <p:sldLayoutId id="2147483696" r:id="rId4"/>
    <p:sldLayoutId id="2147483697" r:id="rId5"/>
    <p:sldLayoutId id="2147483698" r:id="rId6"/>
    <p:sldLayoutId id="2147483699" r:id="rId7"/>
    <p:sldLayoutId id="2147483703" r:id="rId8"/>
    <p:sldLayoutId id="2147483704" r:id="rId9"/>
    <p:sldLayoutId id="2147483700" r:id="rId10"/>
    <p:sldLayoutId id="2147483705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file:///D:\Professionnel\Formation%20SysMl%202014_2015\3_Journ&#233;e%20acad&#233;mique%20SysMl\Diaporama%201\20140618_FIDAY%20(1)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hyperlink" Target="file:///D:\Professionnel\Formation%20SysMl%202014_2015\3_Journ&#233;e%20acad&#233;mique%20SysMl\20140618_FIDAY%20(1)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FACD70A0-CCB2-4262-844A-B2D6C9626A00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4928" y="71438"/>
            <a:ext cx="8229600" cy="10541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BTS Conception Réalisation de Systèmes Automatiques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pic>
        <p:nvPicPr>
          <p:cNvPr id="4" name="Image 3" descr="1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654190" cy="5089764"/>
          </a:xfrm>
          <a:prstGeom prst="rect">
            <a:avLst/>
          </a:prstGeom>
        </p:spPr>
      </p:pic>
      <p:pic>
        <p:nvPicPr>
          <p:cNvPr id="5" name="Image 4" descr="1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3960440" cy="5256048"/>
          </a:xfrm>
          <a:prstGeom prst="rect">
            <a:avLst/>
          </a:prstGeom>
        </p:spPr>
      </p:pic>
      <p:pic>
        <p:nvPicPr>
          <p:cNvPr id="6" name="Image 5" descr="2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017" y="1700808"/>
            <a:ext cx="5191983" cy="4312349"/>
          </a:xfrm>
          <a:prstGeom prst="rect">
            <a:avLst/>
          </a:prstGeom>
        </p:spPr>
      </p:pic>
      <p:pic>
        <p:nvPicPr>
          <p:cNvPr id="7" name="Image 6" descr="2-2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060848"/>
            <a:ext cx="51845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31BCAAEA-8FC2-4CF6-B80E-3B61676E0DFB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Identification du défaut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1680" y="2694399"/>
            <a:ext cx="60901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Un cahier des charges très fourni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Un suivi régulier de la part du client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Des étudiants motivés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628800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Un projet qui devait se dérouler sereinement</a:t>
            </a:r>
          </a:p>
        </p:txBody>
      </p:sp>
      <p:sp>
        <p:nvSpPr>
          <p:cNvPr id="7" name="Ellipse 6"/>
          <p:cNvSpPr/>
          <p:nvPr/>
        </p:nvSpPr>
        <p:spPr>
          <a:xfrm>
            <a:off x="1835696" y="2420888"/>
            <a:ext cx="576064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19872" y="3429000"/>
            <a:ext cx="432048" cy="20882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1560" y="5517232"/>
            <a:ext cx="5163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Qui sont les parties prenantes?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Comment vérifier un </a:t>
            </a:r>
            <a:r>
              <a:rPr lang="fr-FR" sz="2800" dirty="0" err="1" smtClean="0">
                <a:solidFill>
                  <a:srgbClr val="FF0000"/>
                </a:solidFill>
              </a:rPr>
              <a:t>Cdcf</a:t>
            </a:r>
            <a:r>
              <a:rPr lang="fr-FR" sz="2800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Pourquoi?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62880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 processus pour satisfaire le client :</a:t>
            </a:r>
            <a:endParaRPr lang="fr-FR" sz="2800" dirty="0" smtClean="0"/>
          </a:p>
        </p:txBody>
      </p:sp>
      <p:sp>
        <p:nvSpPr>
          <p:cNvPr id="12" name="Ellipse 11"/>
          <p:cNvSpPr/>
          <p:nvPr/>
        </p:nvSpPr>
        <p:spPr>
          <a:xfrm>
            <a:off x="179512" y="2780928"/>
            <a:ext cx="3168352" cy="1800200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Le client et sa problématique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1340546" cy="18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5652120" y="2780928"/>
            <a:ext cx="3168352" cy="1800200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Réalisation du système pour résoudre la problématique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87824" y="5877272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Satisfaction client</a:t>
            </a:r>
            <a:r>
              <a:rPr lang="fr-FR" sz="2800" dirty="0" smtClean="0">
                <a:solidFill>
                  <a:srgbClr val="FF0000"/>
                </a:solidFill>
              </a:rPr>
              <a:t>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cxnSp>
        <p:nvCxnSpPr>
          <p:cNvPr id="20" name="Connecteur en arc 19"/>
          <p:cNvCxnSpPr>
            <a:stCxn id="12" idx="7"/>
          </p:cNvCxnSpPr>
          <p:nvPr/>
        </p:nvCxnSpPr>
        <p:spPr>
          <a:xfrm rot="16200000" flipH="1">
            <a:off x="3211678" y="2716751"/>
            <a:ext cx="384441" cy="1040061"/>
          </a:xfrm>
          <a:prstGeom prst="curvedConnector4">
            <a:avLst>
              <a:gd name="adj1" fmla="val -59463"/>
              <a:gd name="adj2" fmla="val 72306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19"/>
          <p:cNvCxnSpPr>
            <a:stCxn id="13" idx="3"/>
            <a:endCxn id="14" idx="1"/>
          </p:cNvCxnSpPr>
          <p:nvPr/>
        </p:nvCxnSpPr>
        <p:spPr>
          <a:xfrm flipV="1">
            <a:off x="5192466" y="3044561"/>
            <a:ext cx="923649" cy="644479"/>
          </a:xfrm>
          <a:prstGeom prst="curvedConnector4">
            <a:avLst>
              <a:gd name="adj1" fmla="val 24883"/>
              <a:gd name="adj2" fmla="val 176377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19"/>
          <p:cNvCxnSpPr>
            <a:stCxn id="14" idx="4"/>
            <a:endCxn id="12" idx="4"/>
          </p:cNvCxnSpPr>
          <p:nvPr/>
        </p:nvCxnSpPr>
        <p:spPr>
          <a:xfrm rot="5400000">
            <a:off x="4499992" y="1844824"/>
            <a:ext cx="12700" cy="5472608"/>
          </a:xfrm>
          <a:prstGeom prst="curvedConnector3">
            <a:avLst>
              <a:gd name="adj1" fmla="val 10090909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 rot="19801716">
            <a:off x="3579233" y="296083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Complet?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 rot="19801716">
            <a:off x="3872455" y="3392883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Exact?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 rot="19801716">
            <a:off x="3883547" y="389694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Vérifié?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259632" y="2897649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?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876256" y="306896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?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 rot="19801716">
            <a:off x="4035147" y="4461737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Lisible</a:t>
            </a:r>
            <a:r>
              <a:rPr lang="fr-FR" sz="2800" dirty="0" smtClean="0">
                <a:solidFill>
                  <a:srgbClr val="FF0000"/>
                </a:solidFill>
              </a:rPr>
              <a:t>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47" grpId="0"/>
      <p:bldP spid="47" grpId="1"/>
      <p:bldP spid="48" grpId="0"/>
      <p:bldP spid="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54B129F8-4F16-411C-9A48-18970AD81937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Comment éviter ces écueils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627784" y="1484784"/>
            <a:ext cx="3600400" cy="1872208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de constructeur de machines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9512" y="2060848"/>
            <a:ext cx="2520280" cy="1944216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métier ou </a:t>
            </a:r>
            <a:r>
              <a:rPr lang="fr-FR" sz="2400" dirty="0" err="1" smtClean="0">
                <a:solidFill>
                  <a:schemeClr val="bg1"/>
                </a:solidFill>
              </a:rPr>
              <a:t>process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(client)</a:t>
            </a:r>
          </a:p>
        </p:txBody>
      </p:sp>
      <p:sp>
        <p:nvSpPr>
          <p:cNvPr id="6" name="Ellipse 5"/>
          <p:cNvSpPr/>
          <p:nvPr/>
        </p:nvSpPr>
        <p:spPr>
          <a:xfrm>
            <a:off x="3059832" y="4941168"/>
            <a:ext cx="3024336" cy="172819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Une méthode: Ingénierie Système 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>
            <a:stCxn id="5" idx="5"/>
            <a:endCxn id="6" idx="1"/>
          </p:cNvCxnSpPr>
          <p:nvPr/>
        </p:nvCxnSpPr>
        <p:spPr>
          <a:xfrm>
            <a:off x="2330705" y="3720340"/>
            <a:ext cx="1172031" cy="14739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" idx="4"/>
            <a:endCxn id="6" idx="0"/>
          </p:cNvCxnSpPr>
          <p:nvPr/>
        </p:nvCxnSpPr>
        <p:spPr>
          <a:xfrm>
            <a:off x="4427984" y="3356992"/>
            <a:ext cx="144016" cy="158417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012160" y="2204864"/>
            <a:ext cx="2987824" cy="1872208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fournisseur spécialisé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>
            <a:stCxn id="17" idx="3"/>
            <a:endCxn id="6" idx="7"/>
          </p:cNvCxnSpPr>
          <p:nvPr/>
        </p:nvCxnSpPr>
        <p:spPr>
          <a:xfrm flipH="1">
            <a:off x="5641264" y="3802894"/>
            <a:ext cx="808453" cy="13913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0" y="1412776"/>
            <a:ext cx="9144000" cy="324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Ingénierie Système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592" y="2780928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/>
              <a:t>Merci de votre attention.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AD6CF38E-305A-488A-86B7-7B0E90EA04E6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métier BTS CRSA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635896" y="1412776"/>
            <a:ext cx="2520280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Concepteur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7504" y="1412776"/>
            <a:ext cx="2016224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Client</a:t>
            </a:r>
          </a:p>
        </p:txBody>
      </p:sp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652120" y="3429000"/>
            <a:ext cx="302433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Conception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16" name="Connecteur en arc 15"/>
          <p:cNvCxnSpPr>
            <a:stCxn id="5" idx="7"/>
            <a:endCxn id="4" idx="1"/>
          </p:cNvCxnSpPr>
          <p:nvPr/>
        </p:nvCxnSpPr>
        <p:spPr>
          <a:xfrm rot="5400000" flipH="1" flipV="1">
            <a:off x="2916721" y="524875"/>
            <a:ext cx="12700" cy="2176524"/>
          </a:xfrm>
          <a:prstGeom prst="curvedConnector3">
            <a:avLst>
              <a:gd name="adj1" fmla="val 3377646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stCxn id="5" idx="5"/>
            <a:endCxn id="4" idx="3"/>
          </p:cNvCxnSpPr>
          <p:nvPr/>
        </p:nvCxnSpPr>
        <p:spPr>
          <a:xfrm rot="16200000" flipH="1">
            <a:off x="2916721" y="1492305"/>
            <a:ext cx="12700" cy="2176524"/>
          </a:xfrm>
          <a:prstGeom prst="curvedConnector3">
            <a:avLst>
              <a:gd name="adj1" fmla="val 3377646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1340546" cy="18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en arc 25"/>
          <p:cNvCxnSpPr>
            <a:stCxn id="7" idx="1"/>
            <a:endCxn id="4" idx="4"/>
          </p:cNvCxnSpPr>
          <p:nvPr/>
        </p:nvCxnSpPr>
        <p:spPr>
          <a:xfrm rot="16200000" flipV="1">
            <a:off x="5071314" y="2605651"/>
            <a:ext cx="848433" cy="11989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5148064" y="5157192"/>
            <a:ext cx="302433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Réalisation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331640" y="5085184"/>
            <a:ext cx="302433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Mise au point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95536" y="3356992"/>
            <a:ext cx="302433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Intégration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32" name="Connecteur en arc 31"/>
          <p:cNvCxnSpPr>
            <a:stCxn id="29" idx="7"/>
            <a:endCxn id="7" idx="3"/>
          </p:cNvCxnSpPr>
          <p:nvPr/>
        </p:nvCxnSpPr>
        <p:spPr>
          <a:xfrm rot="16200000" flipV="1">
            <a:off x="6531879" y="4159936"/>
            <a:ext cx="760762" cy="1634472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>
            <a:stCxn id="30" idx="5"/>
            <a:endCxn id="29" idx="1"/>
          </p:cNvCxnSpPr>
          <p:nvPr/>
        </p:nvCxnSpPr>
        <p:spPr>
          <a:xfrm rot="5400000" flipH="1" flipV="1">
            <a:off x="4304309" y="4966316"/>
            <a:ext cx="895422" cy="1677896"/>
          </a:xfrm>
          <a:prstGeom prst="curvedConnector5">
            <a:avLst>
              <a:gd name="adj1" fmla="val -25530"/>
              <a:gd name="adj2" fmla="val 50000"/>
              <a:gd name="adj3" fmla="val 125530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36"/>
          <p:cNvCxnSpPr>
            <a:stCxn id="31" idx="6"/>
            <a:endCxn id="30" idx="0"/>
          </p:cNvCxnSpPr>
          <p:nvPr/>
        </p:nvCxnSpPr>
        <p:spPr>
          <a:xfrm flipH="1">
            <a:off x="2843808" y="4041068"/>
            <a:ext cx="576064" cy="1044116"/>
          </a:xfrm>
          <a:prstGeom prst="curvedConnector4">
            <a:avLst>
              <a:gd name="adj1" fmla="val -39683"/>
              <a:gd name="adj2" fmla="val 82759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1560" y="1796623"/>
            <a:ext cx="129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7200" dirty="0" smtClean="0">
                <a:solidFill>
                  <a:schemeClr val="bg1"/>
                </a:solidFill>
              </a:rPr>
              <a:t>☺</a:t>
            </a:r>
            <a:endParaRPr lang="fr-FR" sz="7200" dirty="0">
              <a:solidFill>
                <a:schemeClr val="bg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6372200" y="1484784"/>
            <a:ext cx="266429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Fournisseur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51" name="Connecteur en arc 50"/>
          <p:cNvCxnSpPr>
            <a:stCxn id="4" idx="7"/>
            <a:endCxn id="50" idx="1"/>
          </p:cNvCxnSpPr>
          <p:nvPr/>
        </p:nvCxnSpPr>
        <p:spPr>
          <a:xfrm rot="16200000" flipH="1">
            <a:off x="6238729" y="1161497"/>
            <a:ext cx="72008" cy="975288"/>
          </a:xfrm>
          <a:prstGeom prst="curvedConnector3">
            <a:avLst>
              <a:gd name="adj1" fmla="val -595713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>
            <a:stCxn id="4" idx="5"/>
            <a:endCxn id="50" idx="3"/>
          </p:cNvCxnSpPr>
          <p:nvPr/>
        </p:nvCxnSpPr>
        <p:spPr>
          <a:xfrm rot="16200000" flipH="1">
            <a:off x="6238729" y="2128927"/>
            <a:ext cx="72008" cy="975288"/>
          </a:xfrm>
          <a:prstGeom prst="curvedConnector3">
            <a:avLst>
              <a:gd name="adj1" fmla="val 695713"/>
            </a:avLst>
          </a:prstGeom>
          <a:ln w="38100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métier BTS CRSA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275856" y="2060848"/>
            <a:ext cx="2736304" cy="1872208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constructeur de machines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7504" y="1988840"/>
            <a:ext cx="3024336" cy="1944216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métier ou </a:t>
            </a:r>
            <a:r>
              <a:rPr lang="fr-FR" sz="2400" dirty="0" err="1" smtClean="0">
                <a:solidFill>
                  <a:schemeClr val="bg1"/>
                </a:solidFill>
              </a:rPr>
              <a:t>process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(client)</a:t>
            </a:r>
          </a:p>
        </p:txBody>
      </p:sp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3203848" y="4941168"/>
            <a:ext cx="3024336" cy="1368152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Résoudre la problématique client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18" name="Connecteur en arc 17"/>
          <p:cNvCxnSpPr>
            <a:stCxn id="4" idx="4"/>
            <a:endCxn id="29" idx="0"/>
          </p:cNvCxnSpPr>
          <p:nvPr/>
        </p:nvCxnSpPr>
        <p:spPr>
          <a:xfrm rot="16200000" flipH="1">
            <a:off x="4175956" y="4401108"/>
            <a:ext cx="1008112" cy="7200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131840" y="1412776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En résumé:</a:t>
            </a:r>
            <a:endParaRPr lang="fr-FR" sz="3600" dirty="0">
              <a:solidFill>
                <a:srgbClr val="0070C0"/>
              </a:solidFill>
            </a:endParaRPr>
          </a:p>
        </p:txBody>
      </p:sp>
      <p:cxnSp>
        <p:nvCxnSpPr>
          <p:cNvPr id="27" name="Connecteur en arc 26"/>
          <p:cNvCxnSpPr>
            <a:stCxn id="5" idx="4"/>
            <a:endCxn id="29" idx="1"/>
          </p:cNvCxnSpPr>
          <p:nvPr/>
        </p:nvCxnSpPr>
        <p:spPr>
          <a:xfrm rot="16200000" flipH="1">
            <a:off x="2028976" y="3523752"/>
            <a:ext cx="1208473" cy="202708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6156176" y="2204864"/>
            <a:ext cx="2880320" cy="1584176"/>
          </a:xfrm>
          <a:prstGeom prst="ellipse">
            <a:avLst/>
          </a:prstGeom>
          <a:solidFill>
            <a:schemeClr val="tx2"/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Un savoir faire fournisseur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17" name="Connecteur en arc 16"/>
          <p:cNvCxnSpPr>
            <a:stCxn id="16" idx="4"/>
            <a:endCxn id="29" idx="7"/>
          </p:cNvCxnSpPr>
          <p:nvPr/>
        </p:nvCxnSpPr>
        <p:spPr>
          <a:xfrm rot="5400000">
            <a:off x="6014564" y="3559756"/>
            <a:ext cx="1352489" cy="1811056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Un exemple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pic>
        <p:nvPicPr>
          <p:cNvPr id="10" name="Image 9" descr="2-2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>
          <a:xfrm>
            <a:off x="5580112" y="1916832"/>
            <a:ext cx="2592288" cy="3888432"/>
          </a:xfrm>
          <a:prstGeom prst="rect">
            <a:avLst/>
          </a:prstGeom>
        </p:spPr>
      </p:pic>
      <p:pic>
        <p:nvPicPr>
          <p:cNvPr id="11" name="Image 10" descr="2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700808"/>
            <a:ext cx="5220071" cy="433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C5AEE967-A35D-416C-B3A9-E20455576E5B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L'organisation du projet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026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90F0C1BC-852E-4CF8-AF53-D8F4F83DD4E8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1438"/>
            <a:ext cx="8229600" cy="10541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déroulement du projet et ses inattendus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633538"/>
            <a:ext cx="82296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56792"/>
            <a:ext cx="90266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076056" y="3284984"/>
            <a:ext cx="50405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5805264"/>
            <a:ext cx="900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 modification du </a:t>
            </a:r>
            <a:r>
              <a:rPr lang="fr-FR" sz="2800" dirty="0" err="1" smtClean="0">
                <a:solidFill>
                  <a:srgbClr val="FF0000"/>
                </a:solidFill>
              </a:rPr>
              <a:t>Cdcf</a:t>
            </a:r>
            <a:r>
              <a:rPr lang="fr-FR" sz="2800" dirty="0" smtClean="0">
                <a:solidFill>
                  <a:srgbClr val="FF0000"/>
                </a:solidFill>
              </a:rPr>
              <a:t> remet en cause la conception</a:t>
            </a: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1438"/>
            <a:ext cx="8229600" cy="10541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déroulement du projet et ses inattendus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633538"/>
            <a:ext cx="82296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b="1" dirty="0"/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381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56578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475656" y="3645024"/>
            <a:ext cx="122413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699792" y="3861048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64088" y="370774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Hauteur de passage mini 490mm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547664" y="2420888"/>
            <a:ext cx="122413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95936" y="6165304"/>
            <a:ext cx="122413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771800" y="2564904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484048" y="234888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Hauteur position serrée 190 mm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80112" y="436510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Course des vérins: 300mm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691680" y="2348880"/>
            <a:ext cx="864096" cy="432048"/>
            <a:chOff x="5580112" y="2996952"/>
            <a:chExt cx="864096" cy="432048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5580112" y="2996952"/>
              <a:ext cx="86409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5652120" y="2996952"/>
              <a:ext cx="792088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6588224" y="2348880"/>
            <a:ext cx="864096" cy="432048"/>
            <a:chOff x="5580112" y="2996952"/>
            <a:chExt cx="864096" cy="432048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5580112" y="2996952"/>
              <a:ext cx="86409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5652120" y="2996952"/>
              <a:ext cx="792088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5445552" y="285293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Hauteur position serrée 130 mm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5220072" y="6309320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228184" y="558924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FF0000"/>
                </a:solidFill>
              </a:rPr>
              <a:t>?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652120" y="486916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Course des vérins: 400mm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7596336" y="4293096"/>
            <a:ext cx="864096" cy="432048"/>
            <a:chOff x="5580112" y="2996952"/>
            <a:chExt cx="864096" cy="432048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5580112" y="2996952"/>
              <a:ext cx="86409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5652120" y="2996952"/>
              <a:ext cx="792088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17" grpId="0" animBg="1"/>
      <p:bldP spid="19" grpId="0"/>
      <p:bldP spid="20" grpId="0"/>
      <p:bldP spid="34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1633538"/>
            <a:ext cx="82296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b="1" dirty="0"/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707904" cy="323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667466" cy="329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609600" y="223838"/>
            <a:ext cx="8229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conséquences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35896" y="148478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Remplacer les vérins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>
            <a:endCxn id="11" idx="1"/>
          </p:cNvCxnSpPr>
          <p:nvPr/>
        </p:nvCxnSpPr>
        <p:spPr>
          <a:xfrm flipV="1">
            <a:off x="3491880" y="1669450"/>
            <a:ext cx="144016" cy="8954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18" idx="3"/>
          </p:cNvCxnSpPr>
          <p:nvPr/>
        </p:nvCxnSpPr>
        <p:spPr>
          <a:xfrm flipH="1">
            <a:off x="4237033" y="2996952"/>
            <a:ext cx="1919143" cy="19848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79512" y="479715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Augmenter la hauteur des « râteaux 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43608" y="5445224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Augmenter la course de guidage des « râteaux »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>
            <a:endCxn id="22" idx="3"/>
          </p:cNvCxnSpPr>
          <p:nvPr/>
        </p:nvCxnSpPr>
        <p:spPr>
          <a:xfrm flipH="1">
            <a:off x="6216819" y="4149080"/>
            <a:ext cx="1235501" cy="148081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8" idx="3"/>
          </p:cNvCxnSpPr>
          <p:nvPr/>
        </p:nvCxnSpPr>
        <p:spPr>
          <a:xfrm flipH="1">
            <a:off x="7304777" y="3933056"/>
            <a:ext cx="698535" cy="22728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131840" y="602128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Déplacer les arbres de synchronisation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{310813E8-D7C9-44DC-B3D2-49314897441D}{89E36E29-E805-4B95-8E97-AD7EEEB15840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conséquences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96752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35896" cy="123589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56176" y="3356992"/>
            <a:ext cx="79208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940152" y="3933056"/>
            <a:ext cx="936104" cy="93610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812360" y="5013176"/>
            <a:ext cx="936104" cy="93610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wave">
  <a:themeElements>
    <a:clrScheme name="Bluewave 16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A7D3FF"/>
      </a:accent1>
      <a:accent2>
        <a:srgbClr val="003468"/>
      </a:accent2>
      <a:accent3>
        <a:srgbClr val="FFFFFF"/>
      </a:accent3>
      <a:accent4>
        <a:srgbClr val="000000"/>
      </a:accent4>
      <a:accent5>
        <a:srgbClr val="D0E6FF"/>
      </a:accent5>
      <a:accent6>
        <a:srgbClr val="002E5E"/>
      </a:accent6>
      <a:hlink>
        <a:srgbClr val="0066CC"/>
      </a:hlink>
      <a:folHlink>
        <a:srgbClr val="8396B7"/>
      </a:folHlink>
    </a:clrScheme>
    <a:fontScheme name="Blue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4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5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89D8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6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66CC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Affichage à l'écran (4:3)</PresentationFormat>
  <Paragraphs>191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Bluewave</vt:lpstr>
      <vt:lpstr>BTS Conception Réalisation de Systèmes Automatiques</vt:lpstr>
      <vt:lpstr>Le métier BTS CRSA</vt:lpstr>
      <vt:lpstr>Le métier BTS CRSA</vt:lpstr>
      <vt:lpstr>Un exemple</vt:lpstr>
      <vt:lpstr>L'organisation du projet</vt:lpstr>
      <vt:lpstr>Le déroulement du projet et ses inattendus</vt:lpstr>
      <vt:lpstr>Le déroulement du projet et ses inattendus</vt:lpstr>
      <vt:lpstr>Diapositive 8</vt:lpstr>
      <vt:lpstr>Les conséquences</vt:lpstr>
      <vt:lpstr>Identification du défaut</vt:lpstr>
      <vt:lpstr>Pourquoi?</vt:lpstr>
      <vt:lpstr>Comment éviter ces écueils</vt:lpstr>
      <vt:lpstr>Ingénierie Système</vt:lpstr>
    </vt:vector>
  </TitlesOfParts>
  <Company>Matchware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1</dc:title>
  <dc:creator>Marcus Thopre - Fairall</dc:creator>
  <cp:lastModifiedBy>dupland</cp:lastModifiedBy>
  <cp:revision>44</cp:revision>
  <dcterms:created xsi:type="dcterms:W3CDTF">2005-09-16T09:38:29Z</dcterms:created>
  <dcterms:modified xsi:type="dcterms:W3CDTF">2015-01-26T21:29:17Z</dcterms:modified>
</cp:coreProperties>
</file>