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sldIdLst>
    <p:sldId id="263" r:id="rId2"/>
    <p:sldId id="341" r:id="rId3"/>
    <p:sldId id="286" r:id="rId4"/>
    <p:sldId id="269" r:id="rId5"/>
    <p:sldId id="273" r:id="rId6"/>
    <p:sldId id="274" r:id="rId7"/>
    <p:sldId id="275" r:id="rId8"/>
    <p:sldId id="276" r:id="rId9"/>
    <p:sldId id="282" r:id="rId10"/>
    <p:sldId id="289" r:id="rId11"/>
    <p:sldId id="287" r:id="rId12"/>
    <p:sldId id="262" r:id="rId13"/>
    <p:sldId id="257" r:id="rId14"/>
    <p:sldId id="259" r:id="rId15"/>
    <p:sldId id="260" r:id="rId16"/>
    <p:sldId id="261" r:id="rId17"/>
    <p:sldId id="256" r:id="rId18"/>
    <p:sldId id="343" r:id="rId19"/>
    <p:sldId id="342" r:id="rId20"/>
    <p:sldId id="288" r:id="rId21"/>
    <p:sldId id="291" r:id="rId22"/>
    <p:sldId id="292" r:id="rId23"/>
    <p:sldId id="293" r:id="rId24"/>
    <p:sldId id="294" r:id="rId25"/>
    <p:sldId id="297" r:id="rId26"/>
    <p:sldId id="310" r:id="rId27"/>
    <p:sldId id="311" r:id="rId28"/>
    <p:sldId id="312" r:id="rId29"/>
    <p:sldId id="313" r:id="rId30"/>
    <p:sldId id="298" r:id="rId31"/>
    <p:sldId id="299" r:id="rId32"/>
    <p:sldId id="300" r:id="rId33"/>
    <p:sldId id="301" r:id="rId34"/>
    <p:sldId id="302" r:id="rId35"/>
    <p:sldId id="303" r:id="rId36"/>
    <p:sldId id="304" r:id="rId37"/>
    <p:sldId id="305" r:id="rId38"/>
    <p:sldId id="306" r:id="rId39"/>
    <p:sldId id="307" r:id="rId40"/>
    <p:sldId id="308" r:id="rId41"/>
    <p:sldId id="331" r:id="rId42"/>
    <p:sldId id="333" r:id="rId43"/>
    <p:sldId id="335" r:id="rId44"/>
    <p:sldId id="337" r:id="rId45"/>
    <p:sldId id="340" r:id="rId46"/>
    <p:sldId id="338" r:id="rId47"/>
    <p:sldId id="344" r:id="rId4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071"/>
    <p:restoredTop sz="50000"/>
  </p:normalViewPr>
  <p:slideViewPr>
    <p:cSldViewPr snapToGrid="0" snapToObjects="1">
      <p:cViewPr varScale="1">
        <p:scale>
          <a:sx n="101" d="100"/>
          <a:sy n="101" d="100"/>
        </p:scale>
        <p:origin x="138" y="486"/>
      </p:cViewPr>
      <p:guideLst/>
    </p:cSldViewPr>
  </p:slideViewPr>
  <p:notesTextViewPr>
    <p:cViewPr>
      <p:scale>
        <a:sx n="1" d="1"/>
        <a:sy n="1" d="1"/>
      </p:scale>
      <p:origin x="0" y="0"/>
    </p:cViewPr>
  </p:notesTextViewPr>
  <p:sorterViewPr>
    <p:cViewPr>
      <p:scale>
        <a:sx n="100" d="100"/>
        <a:sy n="100" d="100"/>
      </p:scale>
      <p:origin x="0" y="-86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311AB5-C891-8B43-ADF7-30C4455151A2}" type="datetimeFigureOut">
              <a:rPr lang="fr-FR" smtClean="0"/>
              <a:t>21/01/2016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F4FAB-11F6-C345-9F83-A38780E3B91E}" type="slidenum">
              <a:rPr lang="fr-FR" smtClean="0"/>
              <a:t>‹N°›</a:t>
            </a:fld>
            <a:endParaRPr lang="fr-FR"/>
          </a:p>
        </p:txBody>
      </p:sp>
    </p:spTree>
    <p:extLst>
      <p:ext uri="{BB962C8B-B14F-4D97-AF65-F5344CB8AC3E}">
        <p14:creationId xmlns:p14="http://schemas.microsoft.com/office/powerpoint/2010/main" val="1912921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36E9AA-CFF5-3444-9929-DB2474872C13}" type="slidenum">
              <a:rPr lang="fr-FR" smtClean="0"/>
              <a:t>21</a:t>
            </a:fld>
            <a:endParaRPr lang="fr-FR"/>
          </a:p>
        </p:txBody>
      </p:sp>
    </p:spTree>
    <p:extLst>
      <p:ext uri="{BB962C8B-B14F-4D97-AF65-F5344CB8AC3E}">
        <p14:creationId xmlns:p14="http://schemas.microsoft.com/office/powerpoint/2010/main" val="1109627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36E9AA-CFF5-3444-9929-DB2474872C13}" type="slidenum">
              <a:rPr lang="fr-FR" smtClean="0"/>
              <a:t>22</a:t>
            </a:fld>
            <a:endParaRPr lang="fr-FR"/>
          </a:p>
        </p:txBody>
      </p:sp>
    </p:spTree>
    <p:extLst>
      <p:ext uri="{BB962C8B-B14F-4D97-AF65-F5344CB8AC3E}">
        <p14:creationId xmlns:p14="http://schemas.microsoft.com/office/powerpoint/2010/main" val="364509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36E9AA-CFF5-3444-9929-DB2474872C13}" type="slidenum">
              <a:rPr lang="fr-FR" smtClean="0"/>
              <a:t>25</a:t>
            </a:fld>
            <a:endParaRPr lang="fr-FR"/>
          </a:p>
        </p:txBody>
      </p:sp>
    </p:spTree>
    <p:extLst>
      <p:ext uri="{BB962C8B-B14F-4D97-AF65-F5344CB8AC3E}">
        <p14:creationId xmlns:p14="http://schemas.microsoft.com/office/powerpoint/2010/main" val="195325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039A86-C237-3449-AA9F-A2DCFE566A3C}" type="datetimeFigureOut">
              <a:rPr lang="fr-FR" smtClean="0"/>
              <a:t>21/01/2016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2029462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039A86-C237-3449-AA9F-A2DCFE566A3C}" type="datetimeFigureOut">
              <a:rPr lang="fr-FR" smtClean="0"/>
              <a:t>21/01/2016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194553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039A86-C237-3449-AA9F-A2DCFE566A3C}" type="datetimeFigureOut">
              <a:rPr lang="fr-FR" smtClean="0"/>
              <a:t>21/01/2016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1080703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039A86-C237-3449-AA9F-A2DCFE566A3C}" type="datetimeFigureOut">
              <a:rPr lang="fr-FR" smtClean="0"/>
              <a:t>21/01/2016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1141566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039A86-C237-3449-AA9F-A2DCFE566A3C}" type="datetimeFigureOut">
              <a:rPr lang="fr-FR" smtClean="0"/>
              <a:t>21/01/2016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68664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039A86-C237-3449-AA9F-A2DCFE566A3C}" type="datetimeFigureOut">
              <a:rPr lang="fr-FR" smtClean="0"/>
              <a:t>21/01/2016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1950861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039A86-C237-3449-AA9F-A2DCFE566A3C}" type="datetimeFigureOut">
              <a:rPr lang="fr-FR" smtClean="0"/>
              <a:t>21/01/2016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35460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0C039A86-C237-3449-AA9F-A2DCFE566A3C}" type="datetimeFigureOut">
              <a:rPr lang="fr-FR" smtClean="0"/>
              <a:t>21/01/2016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590492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039A86-C237-3449-AA9F-A2DCFE566A3C}" type="datetimeFigureOut">
              <a:rPr lang="fr-FR" smtClean="0"/>
              <a:t>21/01/2016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3472CA0-CC4A-FB44-83D1-2A30490A0FB8}" type="slidenum">
              <a:rPr lang="fr-FR" smtClean="0"/>
              <a:t>‹N°›</a:t>
            </a:fld>
            <a:endParaRPr lang="fr-FR"/>
          </a:p>
        </p:txBody>
      </p:sp>
      <p:sp>
        <p:nvSpPr>
          <p:cNvPr id="5" name="ZoneTexte 4"/>
          <p:cNvSpPr txBox="1"/>
          <p:nvPr userDrawn="1"/>
        </p:nvSpPr>
        <p:spPr>
          <a:xfrm rot="16200000">
            <a:off x="-2256591" y="4157107"/>
            <a:ext cx="4820960" cy="307777"/>
          </a:xfrm>
          <a:prstGeom prst="rect">
            <a:avLst/>
          </a:prstGeom>
          <a:noFill/>
        </p:spPr>
        <p:txBody>
          <a:bodyPr wrap="square" rtlCol="0">
            <a:spAutoFit/>
          </a:bodyPr>
          <a:lstStyle/>
          <a:p>
            <a:r>
              <a:rPr lang="fr-FR" sz="1400" i="1" dirty="0" smtClean="0"/>
              <a:t>Dominique Taraud</a:t>
            </a:r>
            <a:r>
              <a:rPr lang="fr-FR" sz="1400" i="1" smtClean="0"/>
              <a:t>, </a:t>
            </a:r>
            <a:r>
              <a:rPr lang="fr-FR" sz="1400" i="1" dirty="0" err="1"/>
              <a:t>I</a:t>
            </a:r>
            <a:r>
              <a:rPr lang="fr-FR" sz="1400" i="1" smtClean="0"/>
              <a:t>GEN, ESEN, </a:t>
            </a:r>
            <a:r>
              <a:rPr lang="fr-FR" sz="1400" i="1" dirty="0" smtClean="0"/>
              <a:t>le 15 </a:t>
            </a:r>
            <a:r>
              <a:rPr lang="fr-FR" sz="1400" i="1" dirty="0" err="1" smtClean="0"/>
              <a:t>dec</a:t>
            </a:r>
            <a:r>
              <a:rPr lang="fr-FR" sz="1400" i="1" dirty="0" smtClean="0"/>
              <a:t> 2015</a:t>
            </a:r>
            <a:endParaRPr lang="fr-FR" sz="1400" i="1" dirty="0"/>
          </a:p>
        </p:txBody>
      </p:sp>
    </p:spTree>
    <p:extLst>
      <p:ext uri="{BB962C8B-B14F-4D97-AF65-F5344CB8AC3E}">
        <p14:creationId xmlns:p14="http://schemas.microsoft.com/office/powerpoint/2010/main" val="89247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039A86-C237-3449-AA9F-A2DCFE566A3C}" type="datetimeFigureOut">
              <a:rPr lang="fr-FR" smtClean="0"/>
              <a:t>21/01/2016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176474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039A86-C237-3449-AA9F-A2DCFE566A3C}" type="datetimeFigureOut">
              <a:rPr lang="fr-FR" smtClean="0"/>
              <a:t>21/01/2016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472CA0-CC4A-FB44-83D1-2A30490A0FB8}" type="slidenum">
              <a:rPr lang="fr-FR" smtClean="0"/>
              <a:t>‹N°›</a:t>
            </a:fld>
            <a:endParaRPr lang="fr-FR"/>
          </a:p>
        </p:txBody>
      </p:sp>
    </p:spTree>
    <p:extLst>
      <p:ext uri="{BB962C8B-B14F-4D97-AF65-F5344CB8AC3E}">
        <p14:creationId xmlns:p14="http://schemas.microsoft.com/office/powerpoint/2010/main" val="115288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39A86-C237-3449-AA9F-A2DCFE566A3C}" type="datetimeFigureOut">
              <a:rPr lang="fr-FR" smtClean="0"/>
              <a:t>21/01/2016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472CA0-CC4A-FB44-83D1-2A30490A0FB8}" type="slidenum">
              <a:rPr lang="fr-FR" smtClean="0"/>
              <a:t>‹N°›</a:t>
            </a:fld>
            <a:endParaRPr lang="fr-FR"/>
          </a:p>
        </p:txBody>
      </p:sp>
    </p:spTree>
    <p:extLst>
      <p:ext uri="{BB962C8B-B14F-4D97-AF65-F5344CB8AC3E}">
        <p14:creationId xmlns:p14="http://schemas.microsoft.com/office/powerpoint/2010/main" val="780814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638019" y="2850214"/>
            <a:ext cx="9448800" cy="2677656"/>
          </a:xfrm>
          <a:prstGeom prst="rect">
            <a:avLst/>
          </a:prstGeom>
          <a:noFill/>
        </p:spPr>
        <p:txBody>
          <a:bodyPr wrap="square" rtlCol="0">
            <a:spAutoFit/>
          </a:bodyPr>
          <a:lstStyle/>
          <a:p>
            <a:r>
              <a:rPr lang="fr-FR" sz="2800" dirty="0"/>
              <a:t>La </a:t>
            </a:r>
            <a:r>
              <a:rPr lang="fr-FR" sz="2800" b="1" dirty="0"/>
              <a:t>stratégie</a:t>
            </a:r>
            <a:r>
              <a:rPr lang="fr-FR" sz="2800" dirty="0"/>
              <a:t> est un « ensemble d'actions coordonnées, d'opérations habiles, de manœuvres en vue d'atteindre un but précis </a:t>
            </a:r>
            <a:r>
              <a:rPr lang="fr-FR" sz="2800" dirty="0" smtClean="0"/>
              <a:t>»</a:t>
            </a:r>
            <a:r>
              <a:rPr lang="is-IS" sz="2800" dirty="0" smtClean="0"/>
              <a:t>…</a:t>
            </a:r>
          </a:p>
          <a:p>
            <a:r>
              <a:rPr lang="fr-FR" sz="2800" dirty="0" smtClean="0"/>
              <a:t>On parle souvent de «</a:t>
            </a:r>
            <a:r>
              <a:rPr lang="fr-FR" sz="2800" dirty="0"/>
              <a:t> stratégies d'apprentissage </a:t>
            </a:r>
            <a:r>
              <a:rPr lang="fr-FR" sz="2800" dirty="0" smtClean="0"/>
              <a:t>» alors qu’il serait plus exact de parler de méthodes, de processus et de techniques de formation.</a:t>
            </a:r>
            <a:endParaRPr lang="fr-FR" sz="2800" b="1" dirty="0" smtClean="0">
              <a:latin typeface="+mj-lt"/>
            </a:endParaRPr>
          </a:p>
        </p:txBody>
      </p:sp>
      <p:sp>
        <p:nvSpPr>
          <p:cNvPr id="5" name="Rectangle 4"/>
          <p:cNvSpPr/>
          <p:nvPr/>
        </p:nvSpPr>
        <p:spPr>
          <a:xfrm>
            <a:off x="825395" y="598115"/>
            <a:ext cx="10557308" cy="1569660"/>
          </a:xfrm>
          <a:prstGeom prst="rect">
            <a:avLst/>
          </a:prstGeom>
          <a:solidFill>
            <a:schemeClr val="accent1">
              <a:lumMod val="20000"/>
              <a:lumOff val="80000"/>
            </a:schemeClr>
          </a:solidFill>
        </p:spPr>
        <p:txBody>
          <a:bodyPr wrap="square">
            <a:spAutoFit/>
          </a:bodyPr>
          <a:lstStyle/>
          <a:p>
            <a:r>
              <a:rPr lang="fr-FR" sz="4800" dirty="0" smtClean="0">
                <a:latin typeface="+mj-lt"/>
              </a:rPr>
              <a:t>Les stratégies de formation en sciences et techniques industrielles</a:t>
            </a:r>
          </a:p>
        </p:txBody>
      </p:sp>
      <p:sp>
        <p:nvSpPr>
          <p:cNvPr id="2" name="ZoneTexte 1"/>
          <p:cNvSpPr txBox="1"/>
          <p:nvPr/>
        </p:nvSpPr>
        <p:spPr>
          <a:xfrm>
            <a:off x="1785938" y="5872163"/>
            <a:ext cx="9043987" cy="369332"/>
          </a:xfrm>
          <a:prstGeom prst="rect">
            <a:avLst/>
          </a:prstGeom>
          <a:noFill/>
        </p:spPr>
        <p:txBody>
          <a:bodyPr wrap="square" rtlCol="0">
            <a:spAutoFit/>
          </a:bodyPr>
          <a:lstStyle/>
          <a:p>
            <a:r>
              <a:rPr lang="fr-FR" dirty="0" smtClean="0"/>
              <a:t>Dominique Taraud</a:t>
            </a:r>
            <a:r>
              <a:rPr lang="fr-FR" smtClean="0"/>
              <a:t>, </a:t>
            </a:r>
            <a:r>
              <a:rPr lang="fr-FR" dirty="0" err="1"/>
              <a:t>I</a:t>
            </a:r>
            <a:r>
              <a:rPr lang="fr-FR" smtClean="0"/>
              <a:t>GEN, ESEN, </a:t>
            </a:r>
            <a:r>
              <a:rPr lang="fr-FR" dirty="0" smtClean="0"/>
              <a:t>le 15 </a:t>
            </a:r>
            <a:r>
              <a:rPr lang="fr-FR" dirty="0" err="1" smtClean="0"/>
              <a:t>dec</a:t>
            </a:r>
            <a:r>
              <a:rPr lang="fr-FR" dirty="0" smtClean="0"/>
              <a:t> 2015</a:t>
            </a:r>
            <a:endParaRPr lang="fr-FR" dirty="0"/>
          </a:p>
        </p:txBody>
      </p:sp>
    </p:spTree>
    <p:extLst>
      <p:ext uri="{BB962C8B-B14F-4D97-AF65-F5344CB8AC3E}">
        <p14:creationId xmlns:p14="http://schemas.microsoft.com/office/powerpoint/2010/main" val="17839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3 démarches spécifiques et complémentaires</a:t>
            </a:r>
            <a:endParaRPr lang="fr-FR" dirty="0"/>
          </a:p>
        </p:txBody>
      </p:sp>
      <p:graphicFrame>
        <p:nvGraphicFramePr>
          <p:cNvPr id="14" name="Tableau 13"/>
          <p:cNvGraphicFramePr>
            <a:graphicFrameLocks noGrp="1"/>
          </p:cNvGraphicFramePr>
          <p:nvPr/>
        </p:nvGraphicFramePr>
        <p:xfrm>
          <a:off x="1952597" y="1571612"/>
          <a:ext cx="8501123" cy="4643470"/>
        </p:xfrm>
        <a:graphic>
          <a:graphicData uri="http://schemas.openxmlformats.org/drawingml/2006/table">
            <a:tbl>
              <a:tblPr/>
              <a:tblGrid>
                <a:gridCol w="1500198"/>
                <a:gridCol w="1928826"/>
                <a:gridCol w="2928958"/>
                <a:gridCol w="2143141"/>
              </a:tblGrid>
              <a:tr h="714380">
                <a:tc>
                  <a:txBody>
                    <a:bodyPr/>
                    <a:lstStyle/>
                    <a:p>
                      <a:pPr>
                        <a:spcAft>
                          <a:spcPts val="0"/>
                        </a:spcAft>
                      </a:pPr>
                      <a:endParaRPr lang="fr-FR" sz="18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b="1" dirty="0">
                          <a:latin typeface="Calibri"/>
                          <a:ea typeface="Times New Roman"/>
                        </a:rPr>
                        <a:t>Démarche d’investigation</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b="1" dirty="0">
                          <a:latin typeface="Calibri"/>
                          <a:ea typeface="Times New Roman"/>
                        </a:rPr>
                        <a:t>Démarche de </a:t>
                      </a:r>
                      <a:r>
                        <a:rPr lang="fr-FR" sz="1800" b="1" dirty="0" smtClean="0">
                          <a:latin typeface="Calibri"/>
                          <a:ea typeface="Times New Roman"/>
                        </a:rPr>
                        <a:t>résolution de problème technique</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b="1" dirty="0">
                          <a:latin typeface="Calibri"/>
                          <a:ea typeface="Times New Roman"/>
                        </a:rPr>
                        <a:t>Démarche de </a:t>
                      </a:r>
                      <a:r>
                        <a:rPr lang="fr-FR" sz="1800" b="1" dirty="0" smtClean="0">
                          <a:latin typeface="Calibri"/>
                          <a:ea typeface="Times New Roman"/>
                        </a:rPr>
                        <a:t>projet</a:t>
                      </a:r>
                    </a:p>
                    <a:p>
                      <a:pPr algn="ctr">
                        <a:spcAft>
                          <a:spcPts val="0"/>
                        </a:spcAft>
                      </a:pPr>
                      <a:r>
                        <a:rPr lang="fr-FR" sz="1800" b="1" dirty="0" smtClean="0">
                          <a:latin typeface="Calibri"/>
                          <a:ea typeface="Times New Roman"/>
                        </a:rPr>
                        <a:t>technique</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942">
                <a:tc>
                  <a:txBody>
                    <a:bodyPr/>
                    <a:lstStyle/>
                    <a:p>
                      <a:pPr>
                        <a:spcAft>
                          <a:spcPts val="0"/>
                        </a:spcAft>
                      </a:pPr>
                      <a:r>
                        <a:rPr lang="fr-FR" sz="1800">
                          <a:latin typeface="Calibri"/>
                          <a:ea typeface="Times New Roman"/>
                        </a:rPr>
                        <a:t>Objectif de la démarche</a:t>
                      </a:r>
                      <a:endParaRPr lang="fr-FR"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a:latin typeface="Calibri"/>
                          <a:ea typeface="Times New Roman"/>
                        </a:rPr>
                        <a:t>comprendre</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smtClean="0">
                          <a:latin typeface="Calibri"/>
                          <a:ea typeface="Times New Roman"/>
                        </a:rPr>
                        <a:t>agir</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smtClean="0">
                          <a:latin typeface="Calibri"/>
                          <a:ea typeface="Times New Roman"/>
                        </a:rPr>
                        <a:t>Décider</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942">
                <a:tc>
                  <a:txBody>
                    <a:bodyPr/>
                    <a:lstStyle/>
                    <a:p>
                      <a:pPr>
                        <a:spcAft>
                          <a:spcPts val="0"/>
                        </a:spcAft>
                      </a:pPr>
                      <a:r>
                        <a:rPr lang="fr-FR" sz="1800">
                          <a:latin typeface="Calibri"/>
                          <a:ea typeface="Times New Roman"/>
                        </a:rPr>
                        <a:t>Activité dans la démarche</a:t>
                      </a:r>
                      <a:endParaRPr lang="fr-FR"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a:latin typeface="Calibri"/>
                          <a:ea typeface="Times New Roman"/>
                        </a:rPr>
                        <a:t>analyser</a:t>
                      </a:r>
                      <a:endParaRPr lang="fr-FR"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a:latin typeface="Calibri"/>
                          <a:ea typeface="Times New Roman"/>
                        </a:rPr>
                        <a:t>remédier</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a:latin typeface="Calibri"/>
                          <a:ea typeface="Times New Roman"/>
                        </a:rPr>
                        <a:t>concevoir</a:t>
                      </a:r>
                      <a:endParaRPr lang="fr-FR"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950">
                <a:tc>
                  <a:txBody>
                    <a:bodyPr/>
                    <a:lstStyle/>
                    <a:p>
                      <a:pPr>
                        <a:spcAft>
                          <a:spcPts val="0"/>
                        </a:spcAft>
                      </a:pPr>
                      <a:r>
                        <a:rPr lang="fr-FR" sz="1800" dirty="0">
                          <a:latin typeface="Calibri"/>
                          <a:ea typeface="Times New Roman"/>
                        </a:rPr>
                        <a:t>Support ou point de départ de la démarche</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a:latin typeface="Calibri"/>
                          <a:ea typeface="Times New Roman"/>
                        </a:rPr>
                        <a:t>Produit abouti</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a:latin typeface="Calibri"/>
                          <a:ea typeface="Times New Roman"/>
                        </a:rPr>
                        <a:t>Produit perfectible</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smtClean="0">
                          <a:latin typeface="Calibri"/>
                          <a:ea typeface="Times New Roman"/>
                        </a:rPr>
                        <a:t>Besoin</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256">
                <a:tc>
                  <a:txBody>
                    <a:bodyPr/>
                    <a:lstStyle/>
                    <a:p>
                      <a:pPr>
                        <a:spcAft>
                          <a:spcPts val="0"/>
                        </a:spcAft>
                      </a:pPr>
                      <a:r>
                        <a:rPr lang="fr-FR" sz="1800" dirty="0" smtClean="0">
                          <a:latin typeface="Calibri"/>
                          <a:ea typeface="Times New Roman"/>
                        </a:rPr>
                        <a:t>Personne concernée </a:t>
                      </a:r>
                      <a:r>
                        <a:rPr lang="fr-FR" sz="1800" dirty="0">
                          <a:latin typeface="Calibri"/>
                          <a:ea typeface="Times New Roman"/>
                        </a:rPr>
                        <a:t>par la démarche</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a:latin typeface="Calibri"/>
                          <a:ea typeface="Times New Roman"/>
                        </a:rPr>
                        <a:t>Usager/technicien</a:t>
                      </a:r>
                      <a:endParaRPr lang="fr-FR"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a:latin typeface="Calibri"/>
                          <a:ea typeface="Times New Roman"/>
                        </a:rPr>
                        <a:t>Usager/Technicien/ingénieur</a:t>
                      </a:r>
                      <a:endParaRPr lang="fr-FR"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dirty="0">
                          <a:latin typeface="Calibri"/>
                          <a:ea typeface="Times New Roman"/>
                        </a:rPr>
                        <a:t>Technicien/ingénieur</a:t>
                      </a:r>
                      <a:endParaRPr lang="fr-FR"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035" name="Picture 11"/>
          <p:cNvPicPr>
            <a:picLocks noChangeAspect="1" noChangeArrowheads="1"/>
          </p:cNvPicPr>
          <p:nvPr/>
        </p:nvPicPr>
        <p:blipFill>
          <a:blip r:embed="rId2" cstate="print"/>
          <a:srcRect/>
          <a:stretch>
            <a:fillRect/>
          </a:stretch>
        </p:blipFill>
        <p:spPr bwMode="auto">
          <a:xfrm>
            <a:off x="3809985" y="3929067"/>
            <a:ext cx="1323975" cy="1323975"/>
          </a:xfrm>
          <a:prstGeom prst="rect">
            <a:avLst/>
          </a:prstGeom>
          <a:noFill/>
        </p:spPr>
      </p:pic>
      <p:pic>
        <p:nvPicPr>
          <p:cNvPr id="1034" name="Picture 10"/>
          <p:cNvPicPr>
            <a:picLocks noChangeAspect="1" noChangeArrowheads="1"/>
          </p:cNvPicPr>
          <p:nvPr/>
        </p:nvPicPr>
        <p:blipFill>
          <a:blip r:embed="rId3" cstate="print"/>
          <a:srcRect/>
          <a:stretch>
            <a:fillRect/>
          </a:stretch>
        </p:blipFill>
        <p:spPr bwMode="auto">
          <a:xfrm>
            <a:off x="6167438" y="4000504"/>
            <a:ext cx="1428750" cy="1238250"/>
          </a:xfrm>
          <a:prstGeom prst="rect">
            <a:avLst/>
          </a:prstGeom>
          <a:noFill/>
        </p:spPr>
      </p:pic>
      <p:pic>
        <p:nvPicPr>
          <p:cNvPr id="1036" name="Picture 12"/>
          <p:cNvPicPr>
            <a:picLocks noChangeAspect="1" noChangeArrowheads="1"/>
          </p:cNvPicPr>
          <p:nvPr/>
        </p:nvPicPr>
        <p:blipFill>
          <a:blip r:embed="rId4" cstate="print"/>
          <a:srcRect/>
          <a:stretch>
            <a:fillRect/>
          </a:stretch>
        </p:blipFill>
        <p:spPr bwMode="auto">
          <a:xfrm>
            <a:off x="8739207" y="3948126"/>
            <a:ext cx="1266825" cy="1266825"/>
          </a:xfrm>
          <a:prstGeom prst="rect">
            <a:avLst/>
          </a:prstGeom>
          <a:noFill/>
          <a:ln w="9525">
            <a:noFill/>
            <a:miter lim="800000"/>
            <a:headEnd/>
            <a:tailEnd/>
          </a:ln>
        </p:spPr>
      </p:pic>
    </p:spTree>
    <p:extLst>
      <p:ext uri="{BB962C8B-B14F-4D97-AF65-F5344CB8AC3E}">
        <p14:creationId xmlns:p14="http://schemas.microsoft.com/office/powerpoint/2010/main" val="1271858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lumMod val="20000"/>
              <a:lumOff val="80000"/>
            </a:schemeClr>
          </a:solidFill>
        </p:spPr>
        <p:txBody>
          <a:bodyPr/>
          <a:lstStyle/>
          <a:p>
            <a:r>
              <a:rPr lang="fr-FR" dirty="0"/>
              <a:t>B</a:t>
            </a:r>
            <a:r>
              <a:rPr lang="fr-FR" dirty="0" smtClean="0"/>
              <a:t>. La structuration d’un apprentissage</a:t>
            </a:r>
          </a:p>
        </p:txBody>
      </p:sp>
    </p:spTree>
    <p:extLst>
      <p:ext uri="{BB962C8B-B14F-4D97-AF65-F5344CB8AC3E}">
        <p14:creationId xmlns:p14="http://schemas.microsoft.com/office/powerpoint/2010/main" val="434684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565564" y="1510145"/>
            <a:ext cx="9448800" cy="4893647"/>
          </a:xfrm>
          <a:prstGeom prst="rect">
            <a:avLst/>
          </a:prstGeom>
          <a:noFill/>
        </p:spPr>
        <p:txBody>
          <a:bodyPr wrap="square" rtlCol="0">
            <a:spAutoFit/>
          </a:bodyPr>
          <a:lstStyle/>
          <a:p>
            <a:r>
              <a:rPr lang="fr-FR" sz="2400" b="1" dirty="0" smtClean="0"/>
              <a:t>Définir un objectif de formation:</a:t>
            </a:r>
          </a:p>
          <a:p>
            <a:pPr marL="742950" lvl="1" indent="-285750">
              <a:buFont typeface="Arial" charset="0"/>
              <a:buChar char="•"/>
            </a:pPr>
            <a:r>
              <a:rPr lang="fr-FR" sz="2400" dirty="0" smtClean="0"/>
              <a:t>Compétence terminale</a:t>
            </a:r>
          </a:p>
          <a:p>
            <a:pPr marL="742950" lvl="1" indent="-285750">
              <a:buFont typeface="Arial" charset="0"/>
              <a:buChar char="•"/>
            </a:pPr>
            <a:r>
              <a:rPr lang="fr-FR" sz="2400" dirty="0" smtClean="0"/>
              <a:t>Compétence intermédiaire</a:t>
            </a:r>
          </a:p>
          <a:p>
            <a:pPr marL="742950" lvl="1" indent="-285750">
              <a:buFont typeface="Arial" charset="0"/>
              <a:buChar char="•"/>
            </a:pPr>
            <a:r>
              <a:rPr lang="fr-FR" sz="2400" dirty="0" smtClean="0"/>
              <a:t>Savoir</a:t>
            </a:r>
          </a:p>
          <a:p>
            <a:pPr marL="742950" lvl="1" indent="-285750">
              <a:buFont typeface="Arial" charset="0"/>
              <a:buChar char="•"/>
            </a:pPr>
            <a:r>
              <a:rPr lang="fr-FR" sz="2400" dirty="0" smtClean="0"/>
              <a:t>Savoir faire</a:t>
            </a:r>
          </a:p>
          <a:p>
            <a:pPr marL="742950" lvl="1" indent="-285750">
              <a:buFont typeface="Arial" charset="0"/>
              <a:buChar char="•"/>
            </a:pPr>
            <a:r>
              <a:rPr lang="fr-FR" sz="2400" dirty="0" smtClean="0"/>
              <a:t>Savoir être</a:t>
            </a:r>
            <a:r>
              <a:rPr lang="is-IS" sz="2400" dirty="0" smtClean="0"/>
              <a:t>….</a:t>
            </a:r>
          </a:p>
          <a:p>
            <a:endParaRPr lang="is-IS" sz="2400" b="1" dirty="0" smtClean="0"/>
          </a:p>
          <a:p>
            <a:r>
              <a:rPr lang="is-IS" sz="2400" b="1" dirty="0" smtClean="0"/>
              <a:t>Définir un processus d’apprentissage, pour:</a:t>
            </a:r>
            <a:endParaRPr lang="fr-FR" sz="2400" b="1" dirty="0"/>
          </a:p>
          <a:p>
            <a:pPr marL="742950" lvl="1" indent="-285750">
              <a:buFont typeface="Arial" charset="0"/>
              <a:buChar char="•"/>
            </a:pPr>
            <a:r>
              <a:rPr lang="fr-FR" sz="2400" b="1" dirty="0" smtClean="0">
                <a:solidFill>
                  <a:srgbClr val="FF0000"/>
                </a:solidFill>
              </a:rPr>
              <a:t>D</a:t>
            </a:r>
            <a:r>
              <a:rPr lang="fr-FR" sz="2400" dirty="0" smtClean="0"/>
              <a:t>écouvrir l’objectif, lui donner du sens et les concepts mobilisés</a:t>
            </a:r>
          </a:p>
          <a:p>
            <a:pPr marL="742950" lvl="1" indent="-285750">
              <a:buFont typeface="Arial" charset="0"/>
              <a:buChar char="•"/>
            </a:pPr>
            <a:r>
              <a:rPr lang="fr-FR" sz="2400" b="1" dirty="0" smtClean="0">
                <a:solidFill>
                  <a:srgbClr val="FF0000"/>
                </a:solidFill>
              </a:rPr>
              <a:t>C</a:t>
            </a:r>
            <a:r>
              <a:rPr lang="fr-FR" sz="2400" dirty="0" smtClean="0"/>
              <a:t>omprendre le ou les concepts associés</a:t>
            </a:r>
          </a:p>
          <a:p>
            <a:pPr marL="742950" lvl="1" indent="-285750">
              <a:buFont typeface="Arial" charset="0"/>
              <a:buChar char="•"/>
            </a:pPr>
            <a:r>
              <a:rPr lang="fr-FR" sz="2400" b="1" dirty="0" smtClean="0">
                <a:solidFill>
                  <a:srgbClr val="FF0000"/>
                </a:solidFill>
              </a:rPr>
              <a:t>A</a:t>
            </a:r>
            <a:r>
              <a:rPr lang="fr-FR" sz="2400" dirty="0" smtClean="0"/>
              <a:t>ppliquer et/ou </a:t>
            </a:r>
            <a:r>
              <a:rPr lang="fr-FR" sz="2400" b="1" dirty="0">
                <a:solidFill>
                  <a:srgbClr val="FF0000"/>
                </a:solidFill>
              </a:rPr>
              <a:t>A</a:t>
            </a:r>
            <a:r>
              <a:rPr lang="fr-FR" sz="2400" dirty="0" smtClean="0"/>
              <a:t>pprofondir pour s’entraîner et s’approprier les concepts</a:t>
            </a:r>
          </a:p>
          <a:p>
            <a:pPr marL="742950" lvl="1" indent="-285750">
              <a:buFont typeface="Arial" charset="0"/>
              <a:buChar char="•"/>
            </a:pPr>
            <a:r>
              <a:rPr lang="fr-FR" sz="2400" b="1" dirty="0" smtClean="0">
                <a:solidFill>
                  <a:srgbClr val="FF0000"/>
                </a:solidFill>
              </a:rPr>
              <a:t>P</a:t>
            </a:r>
            <a:r>
              <a:rPr lang="fr-FR" sz="2400" dirty="0" smtClean="0"/>
              <a:t>roduire ou atteindre un résultat attendu</a:t>
            </a:r>
            <a:r>
              <a:rPr lang="is-IS" sz="2400" dirty="0" smtClean="0"/>
              <a:t>… </a:t>
            </a:r>
            <a:endParaRPr lang="fr-FR" sz="2400" dirty="0" smtClean="0"/>
          </a:p>
        </p:txBody>
      </p:sp>
      <p:sp>
        <p:nvSpPr>
          <p:cNvPr id="5" name="Rectangle 4"/>
          <p:cNvSpPr/>
          <p:nvPr/>
        </p:nvSpPr>
        <p:spPr>
          <a:xfrm>
            <a:off x="856926" y="535052"/>
            <a:ext cx="10192470" cy="769441"/>
          </a:xfrm>
          <a:prstGeom prst="rect">
            <a:avLst/>
          </a:prstGeom>
        </p:spPr>
        <p:txBody>
          <a:bodyPr wrap="none">
            <a:spAutoFit/>
          </a:bodyPr>
          <a:lstStyle/>
          <a:p>
            <a:r>
              <a:rPr lang="fr-FR" sz="4400" dirty="0" smtClean="0">
                <a:latin typeface="+mj-lt"/>
              </a:rPr>
              <a:t>Structurer une phase d’apprentissage, c’est :</a:t>
            </a:r>
          </a:p>
        </p:txBody>
      </p:sp>
    </p:spTree>
    <p:extLst>
      <p:ext uri="{BB962C8B-B14F-4D97-AF65-F5344CB8AC3E}">
        <p14:creationId xmlns:p14="http://schemas.microsoft.com/office/powerpoint/2010/main" val="1645737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4912242" y="701945"/>
            <a:ext cx="6273208" cy="5632311"/>
          </a:xfrm>
          <a:prstGeom prst="rect">
            <a:avLst/>
          </a:prstGeom>
        </p:spPr>
        <p:txBody>
          <a:bodyPr wrap="square">
            <a:spAutoFit/>
          </a:bodyPr>
          <a:lstStyle/>
          <a:p>
            <a:pPr marL="342900" lvl="0" indent="-342900">
              <a:spcAft>
                <a:spcPts val="0"/>
              </a:spcAft>
              <a:buFont typeface="Symbol" charset="2"/>
              <a:buChar char=""/>
              <a:tabLst>
                <a:tab pos="457200" algn="l"/>
              </a:tabLst>
            </a:pPr>
            <a:r>
              <a:rPr lang="fr-FR" sz="2400" b="1" dirty="0" smtClean="0">
                <a:effectLst/>
                <a:ea typeface="Times New Roman" charset="0"/>
              </a:rPr>
              <a:t>Découvrir</a:t>
            </a:r>
            <a:r>
              <a:rPr lang="fr-FR" sz="2400" dirty="0" smtClean="0">
                <a:effectLst/>
                <a:ea typeface="Times New Roman" charset="0"/>
              </a:rPr>
              <a:t> : une </a:t>
            </a:r>
            <a:r>
              <a:rPr lang="fr-FR" sz="2400" b="1" dirty="0" smtClean="0">
                <a:solidFill>
                  <a:srgbClr val="FF0000"/>
                </a:solidFill>
                <a:effectLst/>
                <a:ea typeface="Times New Roman" charset="0"/>
              </a:rPr>
              <a:t>situation problème </a:t>
            </a:r>
            <a:r>
              <a:rPr lang="fr-FR" sz="2400" dirty="0" smtClean="0">
                <a:effectLst/>
                <a:ea typeface="Times New Roman" charset="0"/>
              </a:rPr>
              <a:t>qui interpelle sur le </a:t>
            </a:r>
            <a:r>
              <a:rPr lang="fr-FR" sz="2400" b="1" dirty="0" smtClean="0">
                <a:solidFill>
                  <a:srgbClr val="FF0000"/>
                </a:solidFill>
                <a:effectLst/>
                <a:ea typeface="Times New Roman" charset="0"/>
              </a:rPr>
              <a:t>besoin</a:t>
            </a:r>
            <a:r>
              <a:rPr lang="fr-FR" sz="2400" dirty="0" smtClean="0">
                <a:effectLst/>
                <a:ea typeface="Times New Roman" charset="0"/>
              </a:rPr>
              <a:t> d’un concept, d’une loi, de règles, d’un moyen technique pour le justifier et lui </a:t>
            </a:r>
            <a:r>
              <a:rPr lang="fr-FR" sz="2400" b="1" dirty="0" smtClean="0">
                <a:solidFill>
                  <a:srgbClr val="FF0000"/>
                </a:solidFill>
                <a:effectLst/>
                <a:ea typeface="Times New Roman" charset="0"/>
              </a:rPr>
              <a:t>trouver un sens</a:t>
            </a:r>
            <a:r>
              <a:rPr lang="fr-FR" sz="2400" dirty="0" smtClean="0">
                <a:effectLst/>
                <a:ea typeface="Times New Roman" charset="0"/>
              </a:rPr>
              <a:t>. </a:t>
            </a:r>
            <a:br>
              <a:rPr lang="fr-FR" sz="2400" dirty="0" smtClean="0">
                <a:effectLst/>
                <a:ea typeface="Times New Roman" charset="0"/>
              </a:rPr>
            </a:br>
            <a:r>
              <a:rPr lang="fr-FR" sz="2400" dirty="0" smtClean="0">
                <a:effectLst/>
                <a:ea typeface="Times New Roman" charset="0"/>
              </a:rPr>
              <a:t/>
            </a:r>
            <a:br>
              <a:rPr lang="fr-FR" sz="2400" dirty="0" smtClean="0">
                <a:effectLst/>
                <a:ea typeface="Times New Roman" charset="0"/>
              </a:rPr>
            </a:br>
            <a:r>
              <a:rPr lang="fr-FR" sz="2400" dirty="0" smtClean="0">
                <a:effectLst/>
                <a:ea typeface="Times New Roman" charset="0"/>
              </a:rPr>
              <a:t>Trop d’enseignements sont déconnectés d’une réalité technique, sont exposés aux élèves sans justification,  laissant les élèves dans un flou perturbateur.</a:t>
            </a:r>
          </a:p>
          <a:p>
            <a:pPr lvl="1">
              <a:tabLst>
                <a:tab pos="457200" algn="l"/>
              </a:tabLst>
            </a:pPr>
            <a:r>
              <a:rPr lang="fr-FR" sz="2400" dirty="0" smtClean="0">
                <a:effectLst/>
                <a:ea typeface="Times New Roman" charset="0"/>
              </a:rPr>
              <a:t/>
            </a:r>
            <a:br>
              <a:rPr lang="fr-FR" sz="2400" dirty="0" smtClean="0">
                <a:effectLst/>
                <a:ea typeface="Times New Roman" charset="0"/>
              </a:rPr>
            </a:br>
            <a:r>
              <a:rPr lang="fr-FR" sz="2400" dirty="0" smtClean="0">
                <a:effectLst/>
                <a:ea typeface="Times New Roman" charset="0"/>
              </a:rPr>
              <a:t>« On fait quelque chose, mais on ne sait pas bien pourquoi… » c’est le sens de l’activité qui n’est plus perçu et c’est donc tout le processus d’apprentissage qui risque de s’écrouler.</a:t>
            </a:r>
          </a:p>
        </p:txBody>
      </p:sp>
      <p:sp>
        <p:nvSpPr>
          <p:cNvPr id="19" name="Ellipse 18"/>
          <p:cNvSpPr/>
          <p:nvPr/>
        </p:nvSpPr>
        <p:spPr>
          <a:xfrm>
            <a:off x="1763486" y="3176477"/>
            <a:ext cx="1800000" cy="1800000"/>
          </a:xfrm>
          <a:prstGeom prst="ellipse">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 name="Connecteur droit 19"/>
          <p:cNvCxnSpPr>
            <a:stCxn id="19" idx="0"/>
            <a:endCxn id="19" idx="4"/>
          </p:cNvCxnSpPr>
          <p:nvPr/>
        </p:nvCxnSpPr>
        <p:spPr>
          <a:xfrm>
            <a:off x="2663486" y="3176477"/>
            <a:ext cx="0" cy="180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cteur droit 20"/>
          <p:cNvCxnSpPr>
            <a:stCxn id="19" idx="2"/>
            <a:endCxn id="19" idx="6"/>
          </p:cNvCxnSpPr>
          <p:nvPr/>
        </p:nvCxnSpPr>
        <p:spPr>
          <a:xfrm>
            <a:off x="1763486" y="4076477"/>
            <a:ext cx="180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1926772" y="2807145"/>
            <a:ext cx="1473429" cy="369332"/>
          </a:xfrm>
          <a:prstGeom prst="rect">
            <a:avLst/>
          </a:prstGeom>
          <a:noFill/>
        </p:spPr>
        <p:txBody>
          <a:bodyPr wrap="square" rtlCol="0">
            <a:spAutoFit/>
          </a:bodyPr>
          <a:lstStyle/>
          <a:p>
            <a:pPr algn="ctr"/>
            <a:r>
              <a:rPr lang="fr-FR" b="1" smtClean="0"/>
              <a:t>Découvrir</a:t>
            </a:r>
            <a:endParaRPr lang="fr-FR" b="1"/>
          </a:p>
        </p:txBody>
      </p:sp>
      <p:sp>
        <p:nvSpPr>
          <p:cNvPr id="27" name="Flèche vers le bas 26"/>
          <p:cNvSpPr/>
          <p:nvPr/>
        </p:nvSpPr>
        <p:spPr>
          <a:xfrm>
            <a:off x="2422186" y="2249377"/>
            <a:ext cx="482600" cy="557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926772" y="1604157"/>
            <a:ext cx="1473429" cy="646331"/>
          </a:xfrm>
          <a:prstGeom prst="rect">
            <a:avLst/>
          </a:prstGeom>
          <a:noFill/>
        </p:spPr>
        <p:txBody>
          <a:bodyPr wrap="square" rtlCol="0">
            <a:spAutoFit/>
          </a:bodyPr>
          <a:lstStyle/>
          <a:p>
            <a:pPr algn="ctr"/>
            <a:r>
              <a:rPr lang="fr-FR" b="1" dirty="0" smtClean="0"/>
              <a:t>Objectif de formation</a:t>
            </a:r>
            <a:endParaRPr lang="fr-FR" b="1" dirty="0"/>
          </a:p>
        </p:txBody>
      </p:sp>
      <p:sp>
        <p:nvSpPr>
          <p:cNvPr id="31" name="Rectangle 30"/>
          <p:cNvSpPr/>
          <p:nvPr/>
        </p:nvSpPr>
        <p:spPr>
          <a:xfrm>
            <a:off x="562678" y="494831"/>
            <a:ext cx="4201615" cy="954107"/>
          </a:xfrm>
          <a:prstGeom prst="rect">
            <a:avLst/>
          </a:prstGeom>
        </p:spPr>
        <p:txBody>
          <a:bodyPr wrap="square">
            <a:spAutoFit/>
          </a:bodyPr>
          <a:lstStyle/>
          <a:p>
            <a:r>
              <a:rPr lang="is-IS" sz="2800" b="1" smtClean="0"/>
              <a:t>1: Définir un processus d’apprentissage</a:t>
            </a:r>
            <a:endParaRPr lang="fr-FR" sz="2800" b="1" dirty="0"/>
          </a:p>
        </p:txBody>
      </p:sp>
    </p:spTree>
    <p:extLst>
      <p:ext uri="{BB962C8B-B14F-4D97-AF65-F5344CB8AC3E}">
        <p14:creationId xmlns:p14="http://schemas.microsoft.com/office/powerpoint/2010/main" val="512159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4912242" y="701945"/>
            <a:ext cx="6273208" cy="5262979"/>
          </a:xfrm>
          <a:prstGeom prst="rect">
            <a:avLst/>
          </a:prstGeom>
        </p:spPr>
        <p:txBody>
          <a:bodyPr wrap="square">
            <a:spAutoFit/>
          </a:bodyPr>
          <a:lstStyle/>
          <a:p>
            <a:pPr marL="342900" indent="-342900">
              <a:buFont typeface="Symbol" charset="2"/>
              <a:buChar char=""/>
              <a:tabLst>
                <a:tab pos="457200" algn="l"/>
              </a:tabLst>
            </a:pPr>
            <a:r>
              <a:rPr lang="fr-FR" sz="2400" b="1" dirty="0" smtClean="0">
                <a:effectLst/>
                <a:ea typeface="Times New Roman" charset="0"/>
              </a:rPr>
              <a:t>Comprendre </a:t>
            </a:r>
            <a:r>
              <a:rPr lang="fr-FR" sz="2400" dirty="0" smtClean="0">
                <a:effectLst/>
                <a:ea typeface="Times New Roman" charset="0"/>
              </a:rPr>
              <a:t>: un concept, une loi, une méthode, une procédure. C’est une activité fondamentale qui peut être </a:t>
            </a:r>
            <a:r>
              <a:rPr lang="fr-FR" sz="2400" b="1" dirty="0" smtClean="0">
                <a:solidFill>
                  <a:srgbClr val="FF0000"/>
                </a:solidFill>
                <a:effectLst/>
                <a:ea typeface="Times New Roman" charset="0"/>
              </a:rPr>
              <a:t>complexe</a:t>
            </a:r>
            <a:r>
              <a:rPr lang="fr-FR" sz="2400" dirty="0" smtClean="0">
                <a:effectLst/>
                <a:ea typeface="Times New Roman" charset="0"/>
              </a:rPr>
              <a:t>, qui doit souvent s’appuyer sur des </a:t>
            </a:r>
            <a:r>
              <a:rPr lang="fr-FR" sz="2400" b="1" dirty="0" smtClean="0">
                <a:solidFill>
                  <a:srgbClr val="FF0000"/>
                </a:solidFill>
                <a:effectLst/>
                <a:ea typeface="Times New Roman" charset="0"/>
              </a:rPr>
              <a:t>démarches redondantes</a:t>
            </a:r>
            <a:r>
              <a:rPr lang="fr-FR" sz="2400" dirty="0" smtClean="0">
                <a:effectLst/>
                <a:ea typeface="Times New Roman" charset="0"/>
              </a:rPr>
              <a:t>, parfois sur une </a:t>
            </a:r>
            <a:r>
              <a:rPr lang="fr-FR" sz="2400" b="1" dirty="0" smtClean="0">
                <a:solidFill>
                  <a:srgbClr val="FF0000"/>
                </a:solidFill>
                <a:effectLst/>
                <a:ea typeface="Times New Roman" charset="0"/>
              </a:rPr>
              <a:t>déconstruction de savoirs antérieurs</a:t>
            </a:r>
            <a:r>
              <a:rPr lang="fr-FR" sz="2400" dirty="0" smtClean="0">
                <a:effectLst/>
                <a:ea typeface="Times New Roman" charset="0"/>
              </a:rPr>
              <a:t>… afin d’être reconstruites. </a:t>
            </a:r>
            <a:br>
              <a:rPr lang="fr-FR" sz="2400" dirty="0" smtClean="0">
                <a:effectLst/>
                <a:ea typeface="Times New Roman" charset="0"/>
              </a:rPr>
            </a:br>
            <a:r>
              <a:rPr lang="fr-FR" sz="2400" dirty="0" smtClean="0">
                <a:effectLst/>
                <a:ea typeface="Times New Roman" charset="0"/>
              </a:rPr>
              <a:t>Mais qui est souvent réduite à la plus simple expression d’un exposé, d’un cours général stéréotypé qui ne facilite pas l’appropriation des élèves qui ont besoin de plus qu’une simple modélisation théorique pour interpréter mentalement des données et les intégrer dans des applications.</a:t>
            </a:r>
          </a:p>
        </p:txBody>
      </p:sp>
      <p:sp>
        <p:nvSpPr>
          <p:cNvPr id="16" name="Ellipse 15"/>
          <p:cNvSpPr/>
          <p:nvPr/>
        </p:nvSpPr>
        <p:spPr>
          <a:xfrm>
            <a:off x="1763486" y="3176477"/>
            <a:ext cx="1800000" cy="1800000"/>
          </a:xfrm>
          <a:prstGeom prst="ellipse">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9" name="Connecteur droit 18"/>
          <p:cNvCxnSpPr/>
          <p:nvPr/>
        </p:nvCxnSpPr>
        <p:spPr>
          <a:xfrm>
            <a:off x="2663486" y="3176477"/>
            <a:ext cx="0" cy="180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1763486" y="4076477"/>
            <a:ext cx="180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1926771" y="2807145"/>
            <a:ext cx="1473429" cy="369332"/>
          </a:xfrm>
          <a:prstGeom prst="rect">
            <a:avLst/>
          </a:prstGeom>
          <a:noFill/>
        </p:spPr>
        <p:txBody>
          <a:bodyPr wrap="square" rtlCol="0">
            <a:spAutoFit/>
          </a:bodyPr>
          <a:lstStyle/>
          <a:p>
            <a:pPr algn="ctr"/>
            <a:r>
              <a:rPr lang="fr-FR" b="1" smtClean="0"/>
              <a:t>Découvrir</a:t>
            </a:r>
            <a:endParaRPr lang="fr-FR" b="1"/>
          </a:p>
        </p:txBody>
      </p:sp>
      <p:sp>
        <p:nvSpPr>
          <p:cNvPr id="22" name="ZoneTexte 21"/>
          <p:cNvSpPr txBox="1"/>
          <p:nvPr/>
        </p:nvSpPr>
        <p:spPr>
          <a:xfrm>
            <a:off x="2826771" y="3891811"/>
            <a:ext cx="1473429" cy="369332"/>
          </a:xfrm>
          <a:prstGeom prst="rect">
            <a:avLst/>
          </a:prstGeom>
          <a:noFill/>
        </p:spPr>
        <p:txBody>
          <a:bodyPr wrap="square" rtlCol="0">
            <a:spAutoFit/>
          </a:bodyPr>
          <a:lstStyle/>
          <a:p>
            <a:pPr algn="ctr"/>
            <a:r>
              <a:rPr lang="fr-FR" b="1" dirty="0" smtClean="0"/>
              <a:t>Comprendre</a:t>
            </a:r>
            <a:endParaRPr lang="fr-FR" b="1" dirty="0"/>
          </a:p>
        </p:txBody>
      </p:sp>
      <p:sp>
        <p:nvSpPr>
          <p:cNvPr id="25" name="Flèche en arc 24"/>
          <p:cNvSpPr/>
          <p:nvPr/>
        </p:nvSpPr>
        <p:spPr>
          <a:xfrm>
            <a:off x="1763486" y="3044760"/>
            <a:ext cx="1946365" cy="2104717"/>
          </a:xfrm>
          <a:prstGeom prst="circularArrow">
            <a:avLst>
              <a:gd name="adj1" fmla="val 1706"/>
              <a:gd name="adj2" fmla="val 646513"/>
              <a:gd name="adj3" fmla="val 20433026"/>
              <a:gd name="adj4" fmla="val 16024683"/>
              <a:gd name="adj5" fmla="val 67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6" name="Flèche vers le bas 25"/>
          <p:cNvSpPr/>
          <p:nvPr/>
        </p:nvSpPr>
        <p:spPr>
          <a:xfrm>
            <a:off x="2489200" y="2249377"/>
            <a:ext cx="482600" cy="557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1993785" y="1666710"/>
            <a:ext cx="1473429" cy="646331"/>
          </a:xfrm>
          <a:prstGeom prst="rect">
            <a:avLst/>
          </a:prstGeom>
          <a:noFill/>
        </p:spPr>
        <p:txBody>
          <a:bodyPr wrap="square" rtlCol="0">
            <a:spAutoFit/>
          </a:bodyPr>
          <a:lstStyle/>
          <a:p>
            <a:pPr algn="ctr"/>
            <a:r>
              <a:rPr lang="fr-FR" b="1" dirty="0" smtClean="0"/>
              <a:t>Objectif de formation</a:t>
            </a:r>
            <a:endParaRPr lang="fr-FR" b="1" dirty="0"/>
          </a:p>
        </p:txBody>
      </p:sp>
      <p:sp>
        <p:nvSpPr>
          <p:cNvPr id="30" name="Rectangle 29"/>
          <p:cNvSpPr/>
          <p:nvPr/>
        </p:nvSpPr>
        <p:spPr>
          <a:xfrm>
            <a:off x="562678" y="494831"/>
            <a:ext cx="4201615" cy="954107"/>
          </a:xfrm>
          <a:prstGeom prst="rect">
            <a:avLst/>
          </a:prstGeom>
        </p:spPr>
        <p:txBody>
          <a:bodyPr wrap="square">
            <a:spAutoFit/>
          </a:bodyPr>
          <a:lstStyle/>
          <a:p>
            <a:r>
              <a:rPr lang="is-IS" sz="2800" b="1" dirty="0" smtClean="0"/>
              <a:t>2: Définir un processus d’apprentissage</a:t>
            </a:r>
            <a:endParaRPr lang="fr-FR" sz="2800" b="1" dirty="0"/>
          </a:p>
        </p:txBody>
      </p:sp>
    </p:spTree>
    <p:extLst>
      <p:ext uri="{BB962C8B-B14F-4D97-AF65-F5344CB8AC3E}">
        <p14:creationId xmlns:p14="http://schemas.microsoft.com/office/powerpoint/2010/main" val="222561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4954772" y="635881"/>
            <a:ext cx="6592186" cy="5632311"/>
          </a:xfrm>
          <a:prstGeom prst="rect">
            <a:avLst/>
          </a:prstGeom>
        </p:spPr>
        <p:txBody>
          <a:bodyPr wrap="square">
            <a:spAutoFit/>
          </a:bodyPr>
          <a:lstStyle/>
          <a:p>
            <a:pPr marL="342900" lvl="0" indent="-342900">
              <a:buFont typeface="Symbol" charset="2"/>
              <a:buChar char=""/>
              <a:tabLst>
                <a:tab pos="457200" algn="l"/>
              </a:tabLst>
            </a:pPr>
            <a:r>
              <a:rPr lang="fr-FR" sz="2400" b="1" dirty="0" smtClean="0">
                <a:effectLst/>
                <a:ea typeface="Times New Roman" charset="0"/>
              </a:rPr>
              <a:t>Appliquer et approfondir </a:t>
            </a:r>
            <a:r>
              <a:rPr lang="fr-FR" sz="2400" dirty="0" smtClean="0">
                <a:effectLst/>
                <a:ea typeface="Times New Roman" charset="0"/>
              </a:rPr>
              <a:t>: une loi, une démarche, une procédure de choix, un logiciel de calcul, ce qui exige des capacités de </a:t>
            </a:r>
            <a:r>
              <a:rPr lang="fr-FR" sz="2400" b="1" dirty="0" smtClean="0">
                <a:solidFill>
                  <a:srgbClr val="FF0000"/>
                </a:solidFill>
                <a:effectLst/>
                <a:ea typeface="Times New Roman" charset="0"/>
              </a:rPr>
              <a:t>décodage, de modélisation et d’interprétation</a:t>
            </a:r>
            <a:r>
              <a:rPr lang="fr-FR" sz="2400" dirty="0" smtClean="0">
                <a:effectLst/>
                <a:ea typeface="Times New Roman" charset="0"/>
              </a:rPr>
              <a:t>, mais qui s’effectue parfois de manière « mécanique », sans sens, sans esprit critique… </a:t>
            </a:r>
            <a:br>
              <a:rPr lang="fr-FR" sz="2400" dirty="0" smtClean="0">
                <a:effectLst/>
                <a:ea typeface="Times New Roman" charset="0"/>
              </a:rPr>
            </a:br>
            <a:r>
              <a:rPr lang="fr-FR" sz="2400" dirty="0" smtClean="0">
                <a:effectLst/>
                <a:ea typeface="Times New Roman" charset="0"/>
              </a:rPr>
              <a:t>L’application devient le véritable support des phases de découverte et de compréhension, surtout dans les enseignements technologiques et professionnels  aux cycles d’apprentissages longs, qui donnent aux élèves le temps de comprendre par le « faire »… Peut-être pourrait-on imaginer des stratégies pédagogiques plus efficaces si les deux premières phases étaient plus performantes.</a:t>
            </a:r>
          </a:p>
        </p:txBody>
      </p:sp>
      <p:sp>
        <p:nvSpPr>
          <p:cNvPr id="16" name="Ellipse 15"/>
          <p:cNvSpPr/>
          <p:nvPr/>
        </p:nvSpPr>
        <p:spPr>
          <a:xfrm>
            <a:off x="1763486" y="3176477"/>
            <a:ext cx="1800000" cy="1800000"/>
          </a:xfrm>
          <a:prstGeom prst="ellipse">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9" name="Connecteur droit 18"/>
          <p:cNvCxnSpPr/>
          <p:nvPr/>
        </p:nvCxnSpPr>
        <p:spPr>
          <a:xfrm>
            <a:off x="2663486" y="3176477"/>
            <a:ext cx="0" cy="180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1763486" y="4076477"/>
            <a:ext cx="180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1926771" y="2807145"/>
            <a:ext cx="1473429" cy="369332"/>
          </a:xfrm>
          <a:prstGeom prst="rect">
            <a:avLst/>
          </a:prstGeom>
          <a:noFill/>
        </p:spPr>
        <p:txBody>
          <a:bodyPr wrap="square" rtlCol="0">
            <a:spAutoFit/>
          </a:bodyPr>
          <a:lstStyle/>
          <a:p>
            <a:pPr algn="ctr"/>
            <a:r>
              <a:rPr lang="fr-FR" b="1" smtClean="0"/>
              <a:t>Découvrir</a:t>
            </a:r>
            <a:endParaRPr lang="fr-FR" b="1"/>
          </a:p>
        </p:txBody>
      </p:sp>
      <p:sp>
        <p:nvSpPr>
          <p:cNvPr id="22" name="ZoneTexte 21"/>
          <p:cNvSpPr txBox="1"/>
          <p:nvPr/>
        </p:nvSpPr>
        <p:spPr>
          <a:xfrm>
            <a:off x="2826771" y="3891811"/>
            <a:ext cx="1473429" cy="369332"/>
          </a:xfrm>
          <a:prstGeom prst="rect">
            <a:avLst/>
          </a:prstGeom>
          <a:noFill/>
        </p:spPr>
        <p:txBody>
          <a:bodyPr wrap="square" rtlCol="0">
            <a:spAutoFit/>
          </a:bodyPr>
          <a:lstStyle/>
          <a:p>
            <a:pPr algn="ctr"/>
            <a:r>
              <a:rPr lang="fr-FR" b="1" dirty="0" smtClean="0"/>
              <a:t>Comprendre</a:t>
            </a:r>
            <a:endParaRPr lang="fr-FR" b="1" dirty="0"/>
          </a:p>
        </p:txBody>
      </p:sp>
      <p:sp>
        <p:nvSpPr>
          <p:cNvPr id="23" name="ZoneTexte 22"/>
          <p:cNvSpPr txBox="1"/>
          <p:nvPr/>
        </p:nvSpPr>
        <p:spPr>
          <a:xfrm>
            <a:off x="1926770" y="4780146"/>
            <a:ext cx="1473429" cy="369332"/>
          </a:xfrm>
          <a:prstGeom prst="rect">
            <a:avLst/>
          </a:prstGeom>
          <a:noFill/>
        </p:spPr>
        <p:txBody>
          <a:bodyPr wrap="square" rtlCol="0">
            <a:spAutoFit/>
          </a:bodyPr>
          <a:lstStyle/>
          <a:p>
            <a:pPr algn="ctr"/>
            <a:r>
              <a:rPr lang="fr-FR" b="1" smtClean="0"/>
              <a:t>Approfondir</a:t>
            </a:r>
            <a:endParaRPr lang="fr-FR" b="1" dirty="0"/>
          </a:p>
        </p:txBody>
      </p:sp>
      <p:sp>
        <p:nvSpPr>
          <p:cNvPr id="25" name="Flèche en arc 24"/>
          <p:cNvSpPr/>
          <p:nvPr/>
        </p:nvSpPr>
        <p:spPr>
          <a:xfrm>
            <a:off x="1763486" y="3044760"/>
            <a:ext cx="1946365" cy="2104717"/>
          </a:xfrm>
          <a:prstGeom prst="circularArrow">
            <a:avLst>
              <a:gd name="adj1" fmla="val 1706"/>
              <a:gd name="adj2" fmla="val 646513"/>
              <a:gd name="adj3" fmla="val 20433026"/>
              <a:gd name="adj4" fmla="val 16024683"/>
              <a:gd name="adj5" fmla="val 67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6" name="Flèche vers le bas 25"/>
          <p:cNvSpPr/>
          <p:nvPr/>
        </p:nvSpPr>
        <p:spPr>
          <a:xfrm>
            <a:off x="2489200" y="2249377"/>
            <a:ext cx="482600" cy="557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1993785" y="1666710"/>
            <a:ext cx="1473429" cy="646331"/>
          </a:xfrm>
          <a:prstGeom prst="rect">
            <a:avLst/>
          </a:prstGeom>
          <a:noFill/>
        </p:spPr>
        <p:txBody>
          <a:bodyPr wrap="square" rtlCol="0">
            <a:spAutoFit/>
          </a:bodyPr>
          <a:lstStyle/>
          <a:p>
            <a:pPr algn="ctr"/>
            <a:r>
              <a:rPr lang="fr-FR" b="1" dirty="0" smtClean="0"/>
              <a:t>Objectif de formation</a:t>
            </a:r>
            <a:endParaRPr lang="fr-FR" b="1" dirty="0"/>
          </a:p>
        </p:txBody>
      </p:sp>
      <p:sp>
        <p:nvSpPr>
          <p:cNvPr id="28" name="Flèche en arc 27"/>
          <p:cNvSpPr/>
          <p:nvPr/>
        </p:nvSpPr>
        <p:spPr>
          <a:xfrm rot="5400000">
            <a:off x="1692393" y="3128552"/>
            <a:ext cx="1831859" cy="2127429"/>
          </a:xfrm>
          <a:prstGeom prst="circularArrow">
            <a:avLst>
              <a:gd name="adj1" fmla="val 1733"/>
              <a:gd name="adj2" fmla="val 568807"/>
              <a:gd name="adj3" fmla="val 18556078"/>
              <a:gd name="adj4" fmla="val 16228475"/>
              <a:gd name="adj5" fmla="val 67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0" name="Rectangle 29"/>
          <p:cNvSpPr/>
          <p:nvPr/>
        </p:nvSpPr>
        <p:spPr>
          <a:xfrm>
            <a:off x="562678" y="494831"/>
            <a:ext cx="4201615" cy="954107"/>
          </a:xfrm>
          <a:prstGeom prst="rect">
            <a:avLst/>
          </a:prstGeom>
        </p:spPr>
        <p:txBody>
          <a:bodyPr wrap="square">
            <a:spAutoFit/>
          </a:bodyPr>
          <a:lstStyle/>
          <a:p>
            <a:r>
              <a:rPr lang="is-IS" sz="2800" b="1" dirty="0" smtClean="0"/>
              <a:t>3: Définir un processus d’apprentissage</a:t>
            </a:r>
            <a:endParaRPr lang="fr-FR" sz="2800" b="1" dirty="0"/>
          </a:p>
        </p:txBody>
      </p:sp>
    </p:spTree>
    <p:extLst>
      <p:ext uri="{BB962C8B-B14F-4D97-AF65-F5344CB8AC3E}">
        <p14:creationId xmlns:p14="http://schemas.microsoft.com/office/powerpoint/2010/main" val="601694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4912242" y="701945"/>
            <a:ext cx="6273208" cy="5262979"/>
          </a:xfrm>
          <a:prstGeom prst="rect">
            <a:avLst/>
          </a:prstGeom>
        </p:spPr>
        <p:txBody>
          <a:bodyPr wrap="square">
            <a:spAutoFit/>
          </a:bodyPr>
          <a:lstStyle/>
          <a:p>
            <a:pPr marL="342900" indent="-342900">
              <a:buFont typeface="Symbol" charset="2"/>
              <a:buChar char=""/>
              <a:tabLst>
                <a:tab pos="457200" algn="l"/>
              </a:tabLst>
            </a:pPr>
            <a:r>
              <a:rPr lang="fr-FR" sz="2400" b="1" dirty="0" smtClean="0">
                <a:effectLst/>
                <a:ea typeface="Times New Roman" charset="0"/>
              </a:rPr>
              <a:t>Produire </a:t>
            </a:r>
            <a:r>
              <a:rPr lang="fr-FR" sz="2400" dirty="0" smtClean="0">
                <a:effectLst/>
                <a:ea typeface="Times New Roman" charset="0"/>
              </a:rPr>
              <a:t>: c’est proposer, en plus ou moins grande </a:t>
            </a:r>
            <a:r>
              <a:rPr lang="fr-FR" sz="2400" b="1" dirty="0" smtClean="0">
                <a:solidFill>
                  <a:srgbClr val="FF0000"/>
                </a:solidFill>
                <a:effectLst/>
                <a:ea typeface="Times New Roman" charset="0"/>
              </a:rPr>
              <a:t>autonomie</a:t>
            </a:r>
            <a:r>
              <a:rPr lang="fr-FR" sz="2400" dirty="0" smtClean="0">
                <a:effectLst/>
                <a:ea typeface="Times New Roman" charset="0"/>
              </a:rPr>
              <a:t>, une solution, une réalisation, une démarche, une note de calculs, etc. </a:t>
            </a:r>
            <a:br>
              <a:rPr lang="fr-FR" sz="2400" dirty="0" smtClean="0">
                <a:effectLst/>
                <a:ea typeface="Times New Roman" charset="0"/>
              </a:rPr>
            </a:br>
            <a:r>
              <a:rPr lang="fr-FR" sz="2400" dirty="0" smtClean="0">
                <a:effectLst/>
                <a:ea typeface="Times New Roman" charset="0"/>
              </a:rPr>
              <a:t>Il s’agit ici de </a:t>
            </a:r>
            <a:r>
              <a:rPr lang="fr-FR" sz="2400" b="1" dirty="0" smtClean="0">
                <a:solidFill>
                  <a:srgbClr val="FF0000"/>
                </a:solidFill>
                <a:effectLst/>
                <a:ea typeface="Times New Roman" charset="0"/>
              </a:rPr>
              <a:t>contextualiser l’activité </a:t>
            </a:r>
            <a:r>
              <a:rPr lang="fr-FR" sz="2400" dirty="0" smtClean="0">
                <a:effectLst/>
                <a:ea typeface="Times New Roman" charset="0"/>
              </a:rPr>
              <a:t>dans un </a:t>
            </a:r>
            <a:r>
              <a:rPr lang="fr-FR" sz="2400" b="1" dirty="0" smtClean="0">
                <a:solidFill>
                  <a:srgbClr val="FF0000"/>
                </a:solidFill>
                <a:effectLst/>
                <a:ea typeface="Times New Roman" charset="0"/>
              </a:rPr>
              <a:t>environnement professionnel </a:t>
            </a:r>
            <a:r>
              <a:rPr lang="fr-FR" sz="2400" dirty="0" smtClean="0">
                <a:effectLst/>
                <a:ea typeface="Times New Roman" charset="0"/>
              </a:rPr>
              <a:t>et d’attendre un résultat fiable, opérationnel, dans une démarche industrielle. </a:t>
            </a:r>
            <a:br>
              <a:rPr lang="fr-FR" sz="2400" dirty="0" smtClean="0">
                <a:effectLst/>
                <a:ea typeface="Times New Roman" charset="0"/>
              </a:rPr>
            </a:br>
            <a:r>
              <a:rPr lang="fr-FR" sz="2400" dirty="0" smtClean="0">
                <a:effectLst/>
                <a:ea typeface="Times New Roman" charset="0"/>
              </a:rPr>
              <a:t>Cette phase correspond aux </a:t>
            </a:r>
            <a:r>
              <a:rPr lang="fr-FR" sz="2400" b="1" dirty="0" smtClean="0">
                <a:solidFill>
                  <a:srgbClr val="FF0000"/>
                </a:solidFill>
                <a:effectLst/>
                <a:ea typeface="Times New Roman" charset="0"/>
              </a:rPr>
              <a:t>compétences terminale</a:t>
            </a:r>
            <a:r>
              <a:rPr lang="fr-FR" sz="2400" dirty="0" smtClean="0">
                <a:effectLst/>
                <a:ea typeface="Times New Roman" charset="0"/>
              </a:rPr>
              <a:t>s des référentiels professionnels et devrait être présente, même de manière partielle, dans les objectifs proposés aux élèves des filières technologiques, pour les aider à donner du sens à leurs actions.</a:t>
            </a:r>
            <a:r>
              <a:rPr lang="fr-FR" sz="2400" dirty="0" smtClean="0">
                <a:effectLst/>
              </a:rPr>
              <a:t> </a:t>
            </a:r>
            <a:endParaRPr lang="fr-FR" sz="2400" dirty="0" smtClean="0"/>
          </a:p>
        </p:txBody>
      </p:sp>
      <p:sp>
        <p:nvSpPr>
          <p:cNvPr id="16" name="Ellipse 15"/>
          <p:cNvSpPr/>
          <p:nvPr/>
        </p:nvSpPr>
        <p:spPr>
          <a:xfrm>
            <a:off x="1763486" y="3176477"/>
            <a:ext cx="1800000" cy="1800000"/>
          </a:xfrm>
          <a:prstGeom prst="ellipse">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9" name="Connecteur droit 18"/>
          <p:cNvCxnSpPr/>
          <p:nvPr/>
        </p:nvCxnSpPr>
        <p:spPr>
          <a:xfrm>
            <a:off x="2663486" y="3176477"/>
            <a:ext cx="0" cy="180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1763486" y="4076477"/>
            <a:ext cx="180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1926771" y="2807145"/>
            <a:ext cx="1473429" cy="369332"/>
          </a:xfrm>
          <a:prstGeom prst="rect">
            <a:avLst/>
          </a:prstGeom>
          <a:noFill/>
        </p:spPr>
        <p:txBody>
          <a:bodyPr wrap="square" rtlCol="0">
            <a:spAutoFit/>
          </a:bodyPr>
          <a:lstStyle/>
          <a:p>
            <a:pPr algn="ctr"/>
            <a:r>
              <a:rPr lang="fr-FR" b="1" smtClean="0"/>
              <a:t>Découvrir</a:t>
            </a:r>
            <a:endParaRPr lang="fr-FR" b="1"/>
          </a:p>
        </p:txBody>
      </p:sp>
      <p:sp>
        <p:nvSpPr>
          <p:cNvPr id="22" name="ZoneTexte 21"/>
          <p:cNvSpPr txBox="1"/>
          <p:nvPr/>
        </p:nvSpPr>
        <p:spPr>
          <a:xfrm>
            <a:off x="2826771" y="3891811"/>
            <a:ext cx="1473429" cy="369332"/>
          </a:xfrm>
          <a:prstGeom prst="rect">
            <a:avLst/>
          </a:prstGeom>
          <a:noFill/>
        </p:spPr>
        <p:txBody>
          <a:bodyPr wrap="square" rtlCol="0">
            <a:spAutoFit/>
          </a:bodyPr>
          <a:lstStyle/>
          <a:p>
            <a:pPr algn="ctr"/>
            <a:r>
              <a:rPr lang="fr-FR" b="1" dirty="0" smtClean="0"/>
              <a:t>Comprendre</a:t>
            </a:r>
            <a:endParaRPr lang="fr-FR" b="1" dirty="0"/>
          </a:p>
        </p:txBody>
      </p:sp>
      <p:sp>
        <p:nvSpPr>
          <p:cNvPr id="23" name="ZoneTexte 22"/>
          <p:cNvSpPr txBox="1"/>
          <p:nvPr/>
        </p:nvSpPr>
        <p:spPr>
          <a:xfrm>
            <a:off x="1926770" y="4780146"/>
            <a:ext cx="1473429" cy="369332"/>
          </a:xfrm>
          <a:prstGeom prst="rect">
            <a:avLst/>
          </a:prstGeom>
          <a:noFill/>
        </p:spPr>
        <p:txBody>
          <a:bodyPr wrap="square" rtlCol="0">
            <a:spAutoFit/>
          </a:bodyPr>
          <a:lstStyle/>
          <a:p>
            <a:pPr algn="ctr"/>
            <a:r>
              <a:rPr lang="fr-FR" b="1" smtClean="0"/>
              <a:t>Approfondir</a:t>
            </a:r>
            <a:endParaRPr lang="fr-FR" b="1" dirty="0"/>
          </a:p>
        </p:txBody>
      </p:sp>
      <p:sp>
        <p:nvSpPr>
          <p:cNvPr id="24" name="ZoneTexte 23"/>
          <p:cNvSpPr txBox="1"/>
          <p:nvPr/>
        </p:nvSpPr>
        <p:spPr>
          <a:xfrm>
            <a:off x="1112272" y="3874314"/>
            <a:ext cx="1473429" cy="369332"/>
          </a:xfrm>
          <a:prstGeom prst="rect">
            <a:avLst/>
          </a:prstGeom>
          <a:noFill/>
        </p:spPr>
        <p:txBody>
          <a:bodyPr wrap="square" rtlCol="0">
            <a:spAutoFit/>
          </a:bodyPr>
          <a:lstStyle/>
          <a:p>
            <a:pPr algn="ctr"/>
            <a:r>
              <a:rPr lang="fr-FR" b="1" dirty="0" smtClean="0"/>
              <a:t>Produire</a:t>
            </a:r>
            <a:endParaRPr lang="fr-FR" b="1" dirty="0"/>
          </a:p>
        </p:txBody>
      </p:sp>
      <p:sp>
        <p:nvSpPr>
          <p:cNvPr id="25" name="Flèche en arc 24"/>
          <p:cNvSpPr/>
          <p:nvPr/>
        </p:nvSpPr>
        <p:spPr>
          <a:xfrm>
            <a:off x="1763486" y="3044760"/>
            <a:ext cx="1946365" cy="2104717"/>
          </a:xfrm>
          <a:prstGeom prst="circularArrow">
            <a:avLst>
              <a:gd name="adj1" fmla="val 1706"/>
              <a:gd name="adj2" fmla="val 646513"/>
              <a:gd name="adj3" fmla="val 20433026"/>
              <a:gd name="adj4" fmla="val 16024683"/>
              <a:gd name="adj5" fmla="val 67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6" name="Flèche vers le bas 25"/>
          <p:cNvSpPr/>
          <p:nvPr/>
        </p:nvSpPr>
        <p:spPr>
          <a:xfrm>
            <a:off x="2489200" y="2249377"/>
            <a:ext cx="482600" cy="557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1993785" y="1666710"/>
            <a:ext cx="1473429" cy="646331"/>
          </a:xfrm>
          <a:prstGeom prst="rect">
            <a:avLst/>
          </a:prstGeom>
          <a:noFill/>
        </p:spPr>
        <p:txBody>
          <a:bodyPr wrap="square" rtlCol="0">
            <a:spAutoFit/>
          </a:bodyPr>
          <a:lstStyle/>
          <a:p>
            <a:pPr algn="ctr"/>
            <a:r>
              <a:rPr lang="fr-FR" b="1" dirty="0" smtClean="0"/>
              <a:t>Objectif de formation</a:t>
            </a:r>
            <a:endParaRPr lang="fr-FR" b="1" dirty="0"/>
          </a:p>
        </p:txBody>
      </p:sp>
      <p:sp>
        <p:nvSpPr>
          <p:cNvPr id="28" name="Flèche en arc 27"/>
          <p:cNvSpPr/>
          <p:nvPr/>
        </p:nvSpPr>
        <p:spPr>
          <a:xfrm rot="5400000">
            <a:off x="1692393" y="3128552"/>
            <a:ext cx="1831859" cy="2127429"/>
          </a:xfrm>
          <a:prstGeom prst="circularArrow">
            <a:avLst>
              <a:gd name="adj1" fmla="val 1733"/>
              <a:gd name="adj2" fmla="val 568807"/>
              <a:gd name="adj3" fmla="val 18556078"/>
              <a:gd name="adj4" fmla="val 16228475"/>
              <a:gd name="adj5" fmla="val 67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9" name="Flèche en arc 28"/>
          <p:cNvSpPr/>
          <p:nvPr/>
        </p:nvSpPr>
        <p:spPr>
          <a:xfrm rot="10800000">
            <a:off x="1636295" y="3197158"/>
            <a:ext cx="2225956" cy="1911035"/>
          </a:xfrm>
          <a:prstGeom prst="circularArrow">
            <a:avLst>
              <a:gd name="adj1" fmla="val 2327"/>
              <a:gd name="adj2" fmla="val 951509"/>
              <a:gd name="adj3" fmla="val 20523121"/>
              <a:gd name="adj4" fmla="val 18318409"/>
              <a:gd name="adj5" fmla="val 6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0" name="Rectangle 29"/>
          <p:cNvSpPr/>
          <p:nvPr/>
        </p:nvSpPr>
        <p:spPr>
          <a:xfrm>
            <a:off x="562678" y="494831"/>
            <a:ext cx="4201615" cy="954107"/>
          </a:xfrm>
          <a:prstGeom prst="rect">
            <a:avLst/>
          </a:prstGeom>
        </p:spPr>
        <p:txBody>
          <a:bodyPr wrap="square">
            <a:spAutoFit/>
          </a:bodyPr>
          <a:lstStyle/>
          <a:p>
            <a:r>
              <a:rPr lang="is-IS" sz="2800" b="1" dirty="0" smtClean="0"/>
              <a:t>4: Définir un processus d’apprentissage</a:t>
            </a:r>
            <a:endParaRPr lang="fr-FR" sz="2800" b="1" dirty="0"/>
          </a:p>
        </p:txBody>
      </p:sp>
    </p:spTree>
    <p:extLst>
      <p:ext uri="{BB962C8B-B14F-4D97-AF65-F5344CB8AC3E}">
        <p14:creationId xmlns:p14="http://schemas.microsoft.com/office/powerpoint/2010/main" val="227244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1346" y="1518684"/>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Découvrir</a:t>
            </a:r>
            <a:endParaRPr lang="fr-FR" b="1" dirty="0">
              <a:solidFill>
                <a:schemeClr val="tx1"/>
              </a:solidFill>
            </a:endParaRPr>
          </a:p>
        </p:txBody>
      </p:sp>
      <p:sp>
        <p:nvSpPr>
          <p:cNvPr id="5" name="Rectangle 4"/>
          <p:cNvSpPr/>
          <p:nvPr/>
        </p:nvSpPr>
        <p:spPr>
          <a:xfrm>
            <a:off x="3646685" y="1518684"/>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Comprendre</a:t>
            </a:r>
            <a:endParaRPr lang="fr-FR" b="1" dirty="0">
              <a:solidFill>
                <a:schemeClr val="tx1"/>
              </a:solidFill>
            </a:endParaRPr>
          </a:p>
        </p:txBody>
      </p:sp>
      <p:sp>
        <p:nvSpPr>
          <p:cNvPr id="6" name="Rectangle 5"/>
          <p:cNvSpPr/>
          <p:nvPr/>
        </p:nvSpPr>
        <p:spPr>
          <a:xfrm>
            <a:off x="5429315" y="1518684"/>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Approfondir</a:t>
            </a:r>
            <a:endParaRPr lang="fr-FR" b="1" dirty="0">
              <a:solidFill>
                <a:schemeClr val="tx1"/>
              </a:solidFill>
            </a:endParaRPr>
          </a:p>
        </p:txBody>
      </p:sp>
      <p:sp>
        <p:nvSpPr>
          <p:cNvPr id="7" name="Rectangle 6"/>
          <p:cNvSpPr/>
          <p:nvPr/>
        </p:nvSpPr>
        <p:spPr>
          <a:xfrm>
            <a:off x="7196186" y="1518684"/>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Produire</a:t>
            </a:r>
            <a:endParaRPr lang="fr-FR" b="1" dirty="0">
              <a:solidFill>
                <a:schemeClr val="tx1"/>
              </a:solidFill>
            </a:endParaRPr>
          </a:p>
        </p:txBody>
      </p:sp>
      <p:sp>
        <p:nvSpPr>
          <p:cNvPr id="8" name="Rectangle 7"/>
          <p:cNvSpPr/>
          <p:nvPr/>
        </p:nvSpPr>
        <p:spPr>
          <a:xfrm>
            <a:off x="508225" y="2474273"/>
            <a:ext cx="1220613"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Séquence</a:t>
            </a:r>
            <a:endParaRPr lang="fr-FR" b="1" dirty="0">
              <a:solidFill>
                <a:schemeClr val="tx1"/>
              </a:solidFill>
            </a:endParaRPr>
          </a:p>
        </p:txBody>
      </p:sp>
      <p:cxnSp>
        <p:nvCxnSpPr>
          <p:cNvPr id="10" name="Connecteur droit 9"/>
          <p:cNvCxnSpPr>
            <a:stCxn id="8" idx="3"/>
          </p:cNvCxnSpPr>
          <p:nvPr/>
        </p:nvCxnSpPr>
        <p:spPr>
          <a:xfrm>
            <a:off x="1728838" y="2715230"/>
            <a:ext cx="746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a:stCxn id="4" idx="2"/>
          </p:cNvCxnSpPr>
          <p:nvPr/>
        </p:nvCxnSpPr>
        <p:spPr>
          <a:xfrm>
            <a:off x="2726892" y="2000598"/>
            <a:ext cx="0" cy="39418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464964" y="2009362"/>
            <a:ext cx="0" cy="39418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6253097" y="2017076"/>
            <a:ext cx="0" cy="39418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8024086" y="2025315"/>
            <a:ext cx="0" cy="3941804"/>
          </a:xfrm>
          <a:prstGeom prst="line">
            <a:avLst/>
          </a:prstGeom>
        </p:spPr>
        <p:style>
          <a:lnRef idx="1">
            <a:schemeClr val="accent1"/>
          </a:lnRef>
          <a:fillRef idx="0">
            <a:schemeClr val="accent1"/>
          </a:fillRef>
          <a:effectRef idx="0">
            <a:schemeClr val="accent1"/>
          </a:effectRef>
          <a:fontRef idx="minor">
            <a:schemeClr val="tx1"/>
          </a:fontRef>
        </p:style>
      </p:cxnSp>
      <p:sp>
        <p:nvSpPr>
          <p:cNvPr id="16" name="Ellipse 15"/>
          <p:cNvSpPr/>
          <p:nvPr/>
        </p:nvSpPr>
        <p:spPr>
          <a:xfrm>
            <a:off x="2485935" y="2474273"/>
            <a:ext cx="481913" cy="481914"/>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17" name="Ellipse 16"/>
          <p:cNvSpPr/>
          <p:nvPr/>
        </p:nvSpPr>
        <p:spPr>
          <a:xfrm>
            <a:off x="4225391" y="2474273"/>
            <a:ext cx="481913" cy="481914"/>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18" name="Ellipse 17"/>
          <p:cNvSpPr/>
          <p:nvPr/>
        </p:nvSpPr>
        <p:spPr>
          <a:xfrm>
            <a:off x="6012138" y="2474273"/>
            <a:ext cx="481913" cy="481914"/>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19" name="Ellipse 18"/>
          <p:cNvSpPr/>
          <p:nvPr/>
        </p:nvSpPr>
        <p:spPr>
          <a:xfrm>
            <a:off x="7783126" y="2474273"/>
            <a:ext cx="481913" cy="481914"/>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0" name="ZoneTexte 19"/>
          <p:cNvSpPr txBox="1"/>
          <p:nvPr/>
        </p:nvSpPr>
        <p:spPr>
          <a:xfrm>
            <a:off x="2573238" y="2490844"/>
            <a:ext cx="259986" cy="400110"/>
          </a:xfrm>
          <a:prstGeom prst="rect">
            <a:avLst/>
          </a:prstGeom>
          <a:noFill/>
        </p:spPr>
        <p:txBody>
          <a:bodyPr wrap="square" rtlCol="0">
            <a:spAutoFit/>
          </a:bodyPr>
          <a:lstStyle/>
          <a:p>
            <a:r>
              <a:rPr lang="fr-FR" sz="2000" b="1" dirty="0" smtClean="0">
                <a:solidFill>
                  <a:schemeClr val="bg1"/>
                </a:solidFill>
              </a:rPr>
              <a:t>D</a:t>
            </a:r>
            <a:endParaRPr lang="fr-FR" sz="2000" b="1" dirty="0">
              <a:solidFill>
                <a:schemeClr val="bg1"/>
              </a:solidFill>
            </a:endParaRPr>
          </a:p>
        </p:txBody>
      </p:sp>
      <p:sp>
        <p:nvSpPr>
          <p:cNvPr id="21" name="ZoneTexte 20"/>
          <p:cNvSpPr txBox="1"/>
          <p:nvPr/>
        </p:nvSpPr>
        <p:spPr>
          <a:xfrm>
            <a:off x="4304221" y="2504096"/>
            <a:ext cx="259986" cy="400110"/>
          </a:xfrm>
          <a:prstGeom prst="rect">
            <a:avLst/>
          </a:prstGeom>
          <a:noFill/>
        </p:spPr>
        <p:txBody>
          <a:bodyPr wrap="square" rtlCol="0">
            <a:spAutoFit/>
          </a:bodyPr>
          <a:lstStyle/>
          <a:p>
            <a:r>
              <a:rPr lang="fr-FR" sz="2000" b="1" smtClean="0">
                <a:solidFill>
                  <a:schemeClr val="bg1"/>
                </a:solidFill>
              </a:rPr>
              <a:t>C</a:t>
            </a:r>
            <a:endParaRPr lang="fr-FR" sz="2000" b="1" dirty="0">
              <a:solidFill>
                <a:schemeClr val="bg1"/>
              </a:solidFill>
            </a:endParaRPr>
          </a:p>
        </p:txBody>
      </p:sp>
      <p:sp>
        <p:nvSpPr>
          <p:cNvPr id="22" name="ZoneTexte 21"/>
          <p:cNvSpPr txBox="1"/>
          <p:nvPr/>
        </p:nvSpPr>
        <p:spPr>
          <a:xfrm>
            <a:off x="6114868" y="2504096"/>
            <a:ext cx="259986" cy="400110"/>
          </a:xfrm>
          <a:prstGeom prst="rect">
            <a:avLst/>
          </a:prstGeom>
          <a:noFill/>
        </p:spPr>
        <p:txBody>
          <a:bodyPr wrap="square" rtlCol="0">
            <a:spAutoFit/>
          </a:bodyPr>
          <a:lstStyle/>
          <a:p>
            <a:r>
              <a:rPr lang="fr-FR" sz="2000" b="1" dirty="0" smtClean="0">
                <a:solidFill>
                  <a:schemeClr val="bg1"/>
                </a:solidFill>
              </a:rPr>
              <a:t>3</a:t>
            </a:r>
            <a:endParaRPr lang="fr-FR" sz="2000" b="1" dirty="0">
              <a:solidFill>
                <a:schemeClr val="bg1"/>
              </a:solidFill>
            </a:endParaRPr>
          </a:p>
        </p:txBody>
      </p:sp>
      <p:sp>
        <p:nvSpPr>
          <p:cNvPr id="23" name="ZoneTexte 22"/>
          <p:cNvSpPr txBox="1"/>
          <p:nvPr/>
        </p:nvSpPr>
        <p:spPr>
          <a:xfrm>
            <a:off x="7881739" y="2504096"/>
            <a:ext cx="259986" cy="400110"/>
          </a:xfrm>
          <a:prstGeom prst="rect">
            <a:avLst/>
          </a:prstGeom>
          <a:noFill/>
        </p:spPr>
        <p:txBody>
          <a:bodyPr wrap="square" rtlCol="0">
            <a:spAutoFit/>
          </a:bodyPr>
          <a:lstStyle/>
          <a:p>
            <a:r>
              <a:rPr lang="fr-FR" sz="2000" b="1" smtClean="0">
                <a:solidFill>
                  <a:schemeClr val="bg1"/>
                </a:solidFill>
              </a:rPr>
              <a:t>4</a:t>
            </a:r>
            <a:endParaRPr lang="fr-FR" sz="2000" b="1" dirty="0">
              <a:solidFill>
                <a:schemeClr val="bg1"/>
              </a:solidFill>
            </a:endParaRPr>
          </a:p>
        </p:txBody>
      </p:sp>
      <p:sp>
        <p:nvSpPr>
          <p:cNvPr id="24" name="Rectangle 23"/>
          <p:cNvSpPr/>
          <p:nvPr/>
        </p:nvSpPr>
        <p:spPr>
          <a:xfrm>
            <a:off x="508225" y="3260987"/>
            <a:ext cx="1220613"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Séance 1</a:t>
            </a:r>
            <a:endParaRPr lang="fr-FR" b="1" dirty="0">
              <a:solidFill>
                <a:schemeClr val="tx1"/>
              </a:solidFill>
            </a:endParaRPr>
          </a:p>
        </p:txBody>
      </p:sp>
      <p:cxnSp>
        <p:nvCxnSpPr>
          <p:cNvPr id="25" name="Connecteur droit 24"/>
          <p:cNvCxnSpPr>
            <a:stCxn id="24" idx="3"/>
          </p:cNvCxnSpPr>
          <p:nvPr/>
        </p:nvCxnSpPr>
        <p:spPr>
          <a:xfrm flipV="1">
            <a:off x="1728838" y="3498264"/>
            <a:ext cx="7466200" cy="3680"/>
          </a:xfrm>
          <a:prstGeom prst="line">
            <a:avLst/>
          </a:prstGeom>
        </p:spPr>
        <p:style>
          <a:lnRef idx="1">
            <a:schemeClr val="accent1"/>
          </a:lnRef>
          <a:fillRef idx="0">
            <a:schemeClr val="accent1"/>
          </a:fillRef>
          <a:effectRef idx="0">
            <a:schemeClr val="accent1"/>
          </a:effectRef>
          <a:fontRef idx="minor">
            <a:schemeClr val="tx1"/>
          </a:fontRef>
        </p:style>
      </p:cxnSp>
      <p:grpSp>
        <p:nvGrpSpPr>
          <p:cNvPr id="29" name="Grouper 28"/>
          <p:cNvGrpSpPr/>
          <p:nvPr/>
        </p:nvGrpSpPr>
        <p:grpSpPr>
          <a:xfrm>
            <a:off x="2559488" y="3298209"/>
            <a:ext cx="311403" cy="400110"/>
            <a:chOff x="3848541" y="3274693"/>
            <a:chExt cx="311403" cy="400110"/>
          </a:xfrm>
        </p:grpSpPr>
        <p:sp>
          <p:nvSpPr>
            <p:cNvPr id="26" name="Ellipse 25"/>
            <p:cNvSpPr/>
            <p:nvPr/>
          </p:nvSpPr>
          <p:spPr>
            <a:xfrm>
              <a:off x="3871944" y="3334428"/>
              <a:ext cx="288000" cy="288000"/>
            </a:xfrm>
            <a:prstGeom prst="ellipse">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8" name="ZoneTexte 27"/>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D</a:t>
              </a:r>
              <a:endParaRPr lang="fr-FR" sz="2000" b="1" dirty="0">
                <a:solidFill>
                  <a:schemeClr val="bg1"/>
                </a:solidFill>
              </a:endParaRPr>
            </a:p>
          </p:txBody>
        </p:sp>
      </p:grpSp>
      <p:grpSp>
        <p:nvGrpSpPr>
          <p:cNvPr id="140" name="Grouper 139"/>
          <p:cNvGrpSpPr/>
          <p:nvPr/>
        </p:nvGrpSpPr>
        <p:grpSpPr>
          <a:xfrm>
            <a:off x="3139929" y="3297449"/>
            <a:ext cx="311520" cy="400110"/>
            <a:chOff x="3278163" y="3273933"/>
            <a:chExt cx="311520" cy="400110"/>
          </a:xfrm>
        </p:grpSpPr>
        <p:sp>
          <p:nvSpPr>
            <p:cNvPr id="31" name="Ellipse 30"/>
            <p:cNvSpPr/>
            <p:nvPr/>
          </p:nvSpPr>
          <p:spPr>
            <a:xfrm>
              <a:off x="3301683" y="3333268"/>
              <a:ext cx="288000" cy="288000"/>
            </a:xfrm>
            <a:prstGeom prst="ellipse">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32" name="ZoneTexte 31"/>
            <p:cNvSpPr txBox="1"/>
            <p:nvPr/>
          </p:nvSpPr>
          <p:spPr>
            <a:xfrm>
              <a:off x="3278163" y="3273933"/>
              <a:ext cx="259986" cy="400110"/>
            </a:xfrm>
            <a:prstGeom prst="rect">
              <a:avLst/>
            </a:prstGeom>
            <a:noFill/>
          </p:spPr>
          <p:txBody>
            <a:bodyPr wrap="square" rtlCol="0">
              <a:spAutoFit/>
            </a:bodyPr>
            <a:lstStyle/>
            <a:p>
              <a:r>
                <a:rPr lang="fr-FR" sz="2000" b="1" dirty="0" smtClean="0">
                  <a:solidFill>
                    <a:schemeClr val="bg1"/>
                  </a:solidFill>
                </a:rPr>
                <a:t>C</a:t>
              </a:r>
              <a:endParaRPr lang="fr-FR" sz="2000" b="1" dirty="0">
                <a:solidFill>
                  <a:schemeClr val="bg1"/>
                </a:solidFill>
              </a:endParaRPr>
            </a:p>
          </p:txBody>
        </p:sp>
      </p:grpSp>
      <p:grpSp>
        <p:nvGrpSpPr>
          <p:cNvPr id="33" name="Grouper 32"/>
          <p:cNvGrpSpPr/>
          <p:nvPr/>
        </p:nvGrpSpPr>
        <p:grpSpPr>
          <a:xfrm>
            <a:off x="3720487" y="3298209"/>
            <a:ext cx="311403" cy="400110"/>
            <a:chOff x="3848541" y="3274693"/>
            <a:chExt cx="311403" cy="400110"/>
          </a:xfrm>
        </p:grpSpPr>
        <p:sp>
          <p:nvSpPr>
            <p:cNvPr id="34" name="Ellipse 33"/>
            <p:cNvSpPr/>
            <p:nvPr/>
          </p:nvSpPr>
          <p:spPr>
            <a:xfrm>
              <a:off x="3871944" y="3334428"/>
              <a:ext cx="288000" cy="288000"/>
            </a:xfrm>
            <a:prstGeom prst="ellipse">
              <a:avLst/>
            </a:prstGeom>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5" name="ZoneTexte 34"/>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A</a:t>
              </a:r>
              <a:endParaRPr lang="fr-FR" sz="2000" b="1" dirty="0">
                <a:solidFill>
                  <a:schemeClr val="bg1"/>
                </a:solidFill>
              </a:endParaRPr>
            </a:p>
          </p:txBody>
        </p:sp>
      </p:grpSp>
      <p:grpSp>
        <p:nvGrpSpPr>
          <p:cNvPr id="36" name="Grouper 35"/>
          <p:cNvGrpSpPr/>
          <p:nvPr/>
        </p:nvGrpSpPr>
        <p:grpSpPr>
          <a:xfrm>
            <a:off x="4300929" y="3298209"/>
            <a:ext cx="290778" cy="400110"/>
            <a:chOff x="3869166" y="3274693"/>
            <a:chExt cx="290778" cy="400110"/>
          </a:xfrm>
        </p:grpSpPr>
        <p:sp>
          <p:nvSpPr>
            <p:cNvPr id="37" name="Ellipse 36"/>
            <p:cNvSpPr/>
            <p:nvPr/>
          </p:nvSpPr>
          <p:spPr>
            <a:xfrm>
              <a:off x="3871944" y="3334428"/>
              <a:ext cx="288000" cy="288000"/>
            </a:xfrm>
            <a:prstGeom prst="ellipse">
              <a:avLst/>
            </a:prstGeom>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8" name="ZoneTexte 37"/>
            <p:cNvSpPr txBox="1"/>
            <p:nvPr/>
          </p:nvSpPr>
          <p:spPr>
            <a:xfrm>
              <a:off x="3869166" y="3274693"/>
              <a:ext cx="259986" cy="400110"/>
            </a:xfrm>
            <a:prstGeom prst="rect">
              <a:avLst/>
            </a:prstGeom>
            <a:noFill/>
          </p:spPr>
          <p:txBody>
            <a:bodyPr wrap="square" rtlCol="0">
              <a:spAutoFit/>
            </a:bodyPr>
            <a:lstStyle/>
            <a:p>
              <a:r>
                <a:rPr lang="fr-FR" sz="2000" b="1" dirty="0" smtClean="0">
                  <a:solidFill>
                    <a:schemeClr val="bg1"/>
                  </a:solidFill>
                </a:rPr>
                <a:t>P</a:t>
              </a:r>
              <a:endParaRPr lang="fr-FR" sz="2000" b="1" dirty="0">
                <a:solidFill>
                  <a:schemeClr val="bg1"/>
                </a:solidFill>
              </a:endParaRPr>
            </a:p>
          </p:txBody>
        </p:sp>
      </p:grpSp>
      <p:cxnSp>
        <p:nvCxnSpPr>
          <p:cNvPr id="40" name="Connecteur droit avec flèche 39"/>
          <p:cNvCxnSpPr>
            <a:stCxn id="26" idx="6"/>
            <a:endCxn id="31" idx="2"/>
          </p:cNvCxnSpPr>
          <p:nvPr/>
        </p:nvCxnSpPr>
        <p:spPr>
          <a:xfrm flipV="1">
            <a:off x="2870891" y="3500784"/>
            <a:ext cx="292558" cy="1160"/>
          </a:xfrm>
          <a:prstGeom prst="straightConnector1">
            <a:avLst/>
          </a:prstGeom>
          <a:ln w="25400">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a:stCxn id="34" idx="6"/>
            <a:endCxn id="38" idx="1"/>
          </p:cNvCxnSpPr>
          <p:nvPr/>
        </p:nvCxnSpPr>
        <p:spPr>
          <a:xfrm flipV="1">
            <a:off x="4031890" y="3498264"/>
            <a:ext cx="269039" cy="368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508225" y="3939276"/>
            <a:ext cx="1220613"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Séance 2</a:t>
            </a:r>
            <a:endParaRPr lang="fr-FR" b="1" dirty="0">
              <a:solidFill>
                <a:schemeClr val="tx1"/>
              </a:solidFill>
            </a:endParaRPr>
          </a:p>
        </p:txBody>
      </p:sp>
      <p:cxnSp>
        <p:nvCxnSpPr>
          <p:cNvPr id="48" name="Connecteur droit 47"/>
          <p:cNvCxnSpPr>
            <a:stCxn id="47" idx="3"/>
          </p:cNvCxnSpPr>
          <p:nvPr/>
        </p:nvCxnSpPr>
        <p:spPr>
          <a:xfrm>
            <a:off x="1728838" y="4180233"/>
            <a:ext cx="7466200" cy="11468"/>
          </a:xfrm>
          <a:prstGeom prst="line">
            <a:avLst/>
          </a:prstGeom>
        </p:spPr>
        <p:style>
          <a:lnRef idx="1">
            <a:schemeClr val="accent1"/>
          </a:lnRef>
          <a:fillRef idx="0">
            <a:schemeClr val="accent1"/>
          </a:fillRef>
          <a:effectRef idx="0">
            <a:schemeClr val="accent1"/>
          </a:effectRef>
          <a:fontRef idx="minor">
            <a:schemeClr val="tx1"/>
          </a:fontRef>
        </p:style>
      </p:cxnSp>
      <p:grpSp>
        <p:nvGrpSpPr>
          <p:cNvPr id="49" name="Grouper 48"/>
          <p:cNvGrpSpPr/>
          <p:nvPr/>
        </p:nvGrpSpPr>
        <p:grpSpPr>
          <a:xfrm>
            <a:off x="4296170" y="3980264"/>
            <a:ext cx="311403" cy="400110"/>
            <a:chOff x="3848541" y="3274693"/>
            <a:chExt cx="311403" cy="400110"/>
          </a:xfrm>
        </p:grpSpPr>
        <p:sp>
          <p:nvSpPr>
            <p:cNvPr id="50" name="Ellipse 49"/>
            <p:cNvSpPr/>
            <p:nvPr/>
          </p:nvSpPr>
          <p:spPr>
            <a:xfrm>
              <a:off x="3871944" y="3334428"/>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1" name="ZoneTexte 50"/>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D</a:t>
              </a:r>
              <a:endParaRPr lang="fr-FR" sz="2000" b="1" dirty="0">
                <a:solidFill>
                  <a:schemeClr val="bg1"/>
                </a:solidFill>
              </a:endParaRPr>
            </a:p>
          </p:txBody>
        </p:sp>
      </p:grpSp>
      <p:grpSp>
        <p:nvGrpSpPr>
          <p:cNvPr id="52" name="Grouper 51"/>
          <p:cNvGrpSpPr/>
          <p:nvPr/>
        </p:nvGrpSpPr>
        <p:grpSpPr>
          <a:xfrm>
            <a:off x="4901267" y="3980264"/>
            <a:ext cx="311403" cy="400110"/>
            <a:chOff x="3848541" y="3274693"/>
            <a:chExt cx="311403" cy="400110"/>
          </a:xfrm>
        </p:grpSpPr>
        <p:sp>
          <p:nvSpPr>
            <p:cNvPr id="53" name="Ellipse 52"/>
            <p:cNvSpPr/>
            <p:nvPr/>
          </p:nvSpPr>
          <p:spPr>
            <a:xfrm>
              <a:off x="3871944" y="3334428"/>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4" name="ZoneTexte 53"/>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C</a:t>
              </a:r>
              <a:endParaRPr lang="fr-FR" sz="2000" b="1" dirty="0">
                <a:solidFill>
                  <a:schemeClr val="bg1"/>
                </a:solidFill>
              </a:endParaRPr>
            </a:p>
          </p:txBody>
        </p:sp>
      </p:grpSp>
      <p:grpSp>
        <p:nvGrpSpPr>
          <p:cNvPr id="55" name="Grouper 54"/>
          <p:cNvGrpSpPr/>
          <p:nvPr/>
        </p:nvGrpSpPr>
        <p:grpSpPr>
          <a:xfrm>
            <a:off x="5506364" y="3980264"/>
            <a:ext cx="311403" cy="400110"/>
            <a:chOff x="3848541" y="3274693"/>
            <a:chExt cx="311403" cy="400110"/>
          </a:xfrm>
        </p:grpSpPr>
        <p:sp>
          <p:nvSpPr>
            <p:cNvPr id="56" name="Ellipse 55"/>
            <p:cNvSpPr/>
            <p:nvPr/>
          </p:nvSpPr>
          <p:spPr>
            <a:xfrm>
              <a:off x="3871944" y="3334428"/>
              <a:ext cx="288000" cy="288000"/>
            </a:xfrm>
            <a:prstGeom prst="ellipse">
              <a:avLst/>
            </a:prstGeom>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7" name="ZoneTexte 56"/>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A</a:t>
              </a:r>
              <a:endParaRPr lang="fr-FR" sz="2000" b="1" dirty="0">
                <a:solidFill>
                  <a:schemeClr val="bg1"/>
                </a:solidFill>
              </a:endParaRPr>
            </a:p>
          </p:txBody>
        </p:sp>
      </p:grpSp>
      <p:grpSp>
        <p:nvGrpSpPr>
          <p:cNvPr id="58" name="Grouper 57"/>
          <p:cNvGrpSpPr/>
          <p:nvPr/>
        </p:nvGrpSpPr>
        <p:grpSpPr>
          <a:xfrm>
            <a:off x="6111460" y="3980264"/>
            <a:ext cx="290778" cy="400110"/>
            <a:chOff x="3869166" y="3274693"/>
            <a:chExt cx="290778" cy="400110"/>
          </a:xfrm>
        </p:grpSpPr>
        <p:sp>
          <p:nvSpPr>
            <p:cNvPr id="59" name="Ellipse 58"/>
            <p:cNvSpPr/>
            <p:nvPr/>
          </p:nvSpPr>
          <p:spPr>
            <a:xfrm>
              <a:off x="3871944" y="3334428"/>
              <a:ext cx="288000" cy="288000"/>
            </a:xfrm>
            <a:prstGeom prst="ellipse">
              <a:avLst/>
            </a:prstGeom>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60" name="ZoneTexte 59"/>
            <p:cNvSpPr txBox="1"/>
            <p:nvPr/>
          </p:nvSpPr>
          <p:spPr>
            <a:xfrm>
              <a:off x="3869166" y="3274693"/>
              <a:ext cx="259986" cy="400110"/>
            </a:xfrm>
            <a:prstGeom prst="rect">
              <a:avLst/>
            </a:prstGeom>
            <a:noFill/>
          </p:spPr>
          <p:txBody>
            <a:bodyPr wrap="square" rtlCol="0">
              <a:spAutoFit/>
            </a:bodyPr>
            <a:lstStyle/>
            <a:p>
              <a:r>
                <a:rPr lang="fr-FR" sz="2000" b="1" dirty="0" smtClean="0">
                  <a:solidFill>
                    <a:schemeClr val="bg1"/>
                  </a:solidFill>
                </a:rPr>
                <a:t>P</a:t>
              </a:r>
              <a:endParaRPr lang="fr-FR" sz="2000" b="1" dirty="0">
                <a:solidFill>
                  <a:schemeClr val="bg1"/>
                </a:solidFill>
              </a:endParaRPr>
            </a:p>
          </p:txBody>
        </p:sp>
      </p:grpSp>
      <p:cxnSp>
        <p:nvCxnSpPr>
          <p:cNvPr id="61" name="Connecteur droit avec flèche 60"/>
          <p:cNvCxnSpPr>
            <a:stCxn id="50" idx="6"/>
            <a:endCxn id="54" idx="1"/>
          </p:cNvCxnSpPr>
          <p:nvPr/>
        </p:nvCxnSpPr>
        <p:spPr>
          <a:xfrm flipV="1">
            <a:off x="4607573" y="4180319"/>
            <a:ext cx="293694" cy="3680"/>
          </a:xfrm>
          <a:prstGeom prst="straightConnector1">
            <a:avLst/>
          </a:prstGeom>
          <a:ln w="15875">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a:stCxn id="53" idx="6"/>
            <a:endCxn id="57" idx="1"/>
          </p:cNvCxnSpPr>
          <p:nvPr/>
        </p:nvCxnSpPr>
        <p:spPr>
          <a:xfrm flipV="1">
            <a:off x="5212670" y="4180319"/>
            <a:ext cx="293694" cy="368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a:stCxn id="56" idx="6"/>
            <a:endCxn id="60" idx="1"/>
          </p:cNvCxnSpPr>
          <p:nvPr/>
        </p:nvCxnSpPr>
        <p:spPr>
          <a:xfrm flipV="1">
            <a:off x="5817767" y="4180319"/>
            <a:ext cx="293693" cy="368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508225" y="4617565"/>
            <a:ext cx="1220613"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Séance 3</a:t>
            </a:r>
            <a:endParaRPr lang="fr-FR" b="1" dirty="0">
              <a:solidFill>
                <a:schemeClr val="tx1"/>
              </a:solidFill>
            </a:endParaRPr>
          </a:p>
        </p:txBody>
      </p:sp>
      <p:cxnSp>
        <p:nvCxnSpPr>
          <p:cNvPr id="65" name="Connecteur droit 64"/>
          <p:cNvCxnSpPr>
            <a:stCxn id="64" idx="3"/>
          </p:cNvCxnSpPr>
          <p:nvPr/>
        </p:nvCxnSpPr>
        <p:spPr>
          <a:xfrm>
            <a:off x="1728838" y="4858522"/>
            <a:ext cx="74662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66" name="Grouper 65"/>
          <p:cNvGrpSpPr/>
          <p:nvPr/>
        </p:nvGrpSpPr>
        <p:grpSpPr>
          <a:xfrm>
            <a:off x="6099379" y="5336756"/>
            <a:ext cx="311403" cy="400110"/>
            <a:chOff x="3848541" y="3274693"/>
            <a:chExt cx="311403" cy="400110"/>
          </a:xfrm>
        </p:grpSpPr>
        <p:sp>
          <p:nvSpPr>
            <p:cNvPr id="67" name="Ellipse 66"/>
            <p:cNvSpPr/>
            <p:nvPr/>
          </p:nvSpPr>
          <p:spPr>
            <a:xfrm>
              <a:off x="3871944" y="3334428"/>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68" name="ZoneTexte 67"/>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D</a:t>
              </a:r>
              <a:endParaRPr lang="fr-FR" sz="2000" b="1" dirty="0">
                <a:solidFill>
                  <a:schemeClr val="bg1"/>
                </a:solidFill>
              </a:endParaRPr>
            </a:p>
          </p:txBody>
        </p:sp>
      </p:grpSp>
      <p:grpSp>
        <p:nvGrpSpPr>
          <p:cNvPr id="69" name="Grouper 68"/>
          <p:cNvGrpSpPr/>
          <p:nvPr/>
        </p:nvGrpSpPr>
        <p:grpSpPr>
          <a:xfrm>
            <a:off x="6692899" y="5336756"/>
            <a:ext cx="311403" cy="400110"/>
            <a:chOff x="3848541" y="3274693"/>
            <a:chExt cx="311403" cy="400110"/>
          </a:xfrm>
        </p:grpSpPr>
        <p:sp>
          <p:nvSpPr>
            <p:cNvPr id="70" name="Ellipse 69"/>
            <p:cNvSpPr/>
            <p:nvPr/>
          </p:nvSpPr>
          <p:spPr>
            <a:xfrm>
              <a:off x="3871944" y="3334428"/>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71" name="ZoneTexte 70"/>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C</a:t>
              </a:r>
              <a:endParaRPr lang="fr-FR" sz="2000" b="1" dirty="0">
                <a:solidFill>
                  <a:schemeClr val="bg1"/>
                </a:solidFill>
              </a:endParaRPr>
            </a:p>
          </p:txBody>
        </p:sp>
      </p:grpSp>
      <p:sp>
        <p:nvSpPr>
          <p:cNvPr id="73" name="Ellipse 72"/>
          <p:cNvSpPr/>
          <p:nvPr/>
        </p:nvSpPr>
        <p:spPr>
          <a:xfrm>
            <a:off x="7309822" y="5396491"/>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74" name="ZoneTexte 73"/>
          <p:cNvSpPr txBox="1"/>
          <p:nvPr/>
        </p:nvSpPr>
        <p:spPr>
          <a:xfrm>
            <a:off x="7289594" y="5336756"/>
            <a:ext cx="259986" cy="400110"/>
          </a:xfrm>
          <a:prstGeom prst="rect">
            <a:avLst/>
          </a:prstGeom>
          <a:noFill/>
        </p:spPr>
        <p:txBody>
          <a:bodyPr wrap="square" rtlCol="0">
            <a:spAutoFit/>
          </a:bodyPr>
          <a:lstStyle/>
          <a:p>
            <a:r>
              <a:rPr lang="fr-FR" sz="2000" b="1" dirty="0" smtClean="0">
                <a:solidFill>
                  <a:schemeClr val="bg1"/>
                </a:solidFill>
              </a:rPr>
              <a:t>A</a:t>
            </a:r>
            <a:endParaRPr lang="fr-FR" sz="2000" b="1" dirty="0">
              <a:solidFill>
                <a:schemeClr val="bg1"/>
              </a:solidFill>
            </a:endParaRPr>
          </a:p>
        </p:txBody>
      </p:sp>
      <p:grpSp>
        <p:nvGrpSpPr>
          <p:cNvPr id="75" name="Grouper 74"/>
          <p:cNvGrpSpPr/>
          <p:nvPr/>
        </p:nvGrpSpPr>
        <p:grpSpPr>
          <a:xfrm>
            <a:off x="7879940" y="5336756"/>
            <a:ext cx="290778" cy="400110"/>
            <a:chOff x="3869166" y="3274693"/>
            <a:chExt cx="290778" cy="400110"/>
          </a:xfrm>
        </p:grpSpPr>
        <p:sp>
          <p:nvSpPr>
            <p:cNvPr id="76" name="Ellipse 75"/>
            <p:cNvSpPr/>
            <p:nvPr/>
          </p:nvSpPr>
          <p:spPr>
            <a:xfrm>
              <a:off x="3871944" y="3334428"/>
              <a:ext cx="288000" cy="288000"/>
            </a:xfrm>
            <a:prstGeom prst="ellipse">
              <a:avLst/>
            </a:prstGeom>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77" name="ZoneTexte 76"/>
            <p:cNvSpPr txBox="1"/>
            <p:nvPr/>
          </p:nvSpPr>
          <p:spPr>
            <a:xfrm>
              <a:off x="3869166" y="3274693"/>
              <a:ext cx="259986" cy="400110"/>
            </a:xfrm>
            <a:prstGeom prst="rect">
              <a:avLst/>
            </a:prstGeom>
            <a:noFill/>
          </p:spPr>
          <p:txBody>
            <a:bodyPr wrap="square" rtlCol="0">
              <a:spAutoFit/>
            </a:bodyPr>
            <a:lstStyle/>
            <a:p>
              <a:r>
                <a:rPr lang="fr-FR" sz="2000" b="1" dirty="0" smtClean="0">
                  <a:solidFill>
                    <a:schemeClr val="bg1"/>
                  </a:solidFill>
                </a:rPr>
                <a:t>P</a:t>
              </a:r>
              <a:endParaRPr lang="fr-FR" sz="2000" b="1" dirty="0">
                <a:solidFill>
                  <a:schemeClr val="bg1"/>
                </a:solidFill>
              </a:endParaRPr>
            </a:p>
          </p:txBody>
        </p:sp>
      </p:grpSp>
      <p:cxnSp>
        <p:nvCxnSpPr>
          <p:cNvPr id="78" name="Connecteur droit avec flèche 77"/>
          <p:cNvCxnSpPr>
            <a:stCxn id="67" idx="6"/>
            <a:endCxn id="71" idx="1"/>
          </p:cNvCxnSpPr>
          <p:nvPr/>
        </p:nvCxnSpPr>
        <p:spPr>
          <a:xfrm flipV="1">
            <a:off x="6410782" y="5536811"/>
            <a:ext cx="282117" cy="3680"/>
          </a:xfrm>
          <a:prstGeom prst="straightConnector1">
            <a:avLst/>
          </a:prstGeom>
          <a:ln w="12700">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9" name="Connecteur droit avec flèche 78"/>
          <p:cNvCxnSpPr>
            <a:endCxn id="74" idx="1"/>
          </p:cNvCxnSpPr>
          <p:nvPr/>
        </p:nvCxnSpPr>
        <p:spPr>
          <a:xfrm flipV="1">
            <a:off x="7105902" y="5536811"/>
            <a:ext cx="183692" cy="3680"/>
          </a:xfrm>
          <a:prstGeom prst="straightConnector1">
            <a:avLst/>
          </a:prstGeom>
          <a:ln w="12700">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0" name="Connecteur droit avec flèche 79"/>
          <p:cNvCxnSpPr>
            <a:stCxn id="73" idx="6"/>
            <a:endCxn id="77" idx="1"/>
          </p:cNvCxnSpPr>
          <p:nvPr/>
        </p:nvCxnSpPr>
        <p:spPr>
          <a:xfrm flipV="1">
            <a:off x="7597822" y="5536811"/>
            <a:ext cx="282118" cy="368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508225" y="5295854"/>
            <a:ext cx="1220613"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Séance 4</a:t>
            </a:r>
            <a:endParaRPr lang="fr-FR" b="1" dirty="0">
              <a:solidFill>
                <a:schemeClr val="tx1"/>
              </a:solidFill>
            </a:endParaRPr>
          </a:p>
        </p:txBody>
      </p:sp>
      <p:cxnSp>
        <p:nvCxnSpPr>
          <p:cNvPr id="82" name="Connecteur droit 81"/>
          <p:cNvCxnSpPr>
            <a:stCxn id="81" idx="3"/>
          </p:cNvCxnSpPr>
          <p:nvPr/>
        </p:nvCxnSpPr>
        <p:spPr>
          <a:xfrm>
            <a:off x="1728838" y="5536811"/>
            <a:ext cx="74662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98" name="Grouper 97"/>
          <p:cNvGrpSpPr/>
          <p:nvPr/>
        </p:nvGrpSpPr>
        <p:grpSpPr>
          <a:xfrm>
            <a:off x="4300929" y="4658467"/>
            <a:ext cx="311403" cy="400110"/>
            <a:chOff x="3848541" y="3274693"/>
            <a:chExt cx="311403" cy="400110"/>
          </a:xfrm>
        </p:grpSpPr>
        <p:sp>
          <p:nvSpPr>
            <p:cNvPr id="99" name="Ellipse 98"/>
            <p:cNvSpPr/>
            <p:nvPr/>
          </p:nvSpPr>
          <p:spPr>
            <a:xfrm>
              <a:off x="3871944" y="3334428"/>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00" name="ZoneTexte 99"/>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D</a:t>
              </a:r>
              <a:endParaRPr lang="fr-FR" sz="2000" b="1" dirty="0">
                <a:solidFill>
                  <a:schemeClr val="bg1"/>
                </a:solidFill>
              </a:endParaRPr>
            </a:p>
          </p:txBody>
        </p:sp>
      </p:grpSp>
      <p:grpSp>
        <p:nvGrpSpPr>
          <p:cNvPr id="101" name="Grouper 100"/>
          <p:cNvGrpSpPr/>
          <p:nvPr/>
        </p:nvGrpSpPr>
        <p:grpSpPr>
          <a:xfrm>
            <a:off x="4903496" y="4658467"/>
            <a:ext cx="311403" cy="400110"/>
            <a:chOff x="3848541" y="3274693"/>
            <a:chExt cx="311403" cy="400110"/>
          </a:xfrm>
        </p:grpSpPr>
        <p:sp>
          <p:nvSpPr>
            <p:cNvPr id="102" name="Ellipse 101"/>
            <p:cNvSpPr/>
            <p:nvPr/>
          </p:nvSpPr>
          <p:spPr>
            <a:xfrm>
              <a:off x="3871944" y="3334428"/>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03" name="ZoneTexte 102"/>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C</a:t>
              </a:r>
              <a:endParaRPr lang="fr-FR" sz="2000" b="1" dirty="0">
                <a:solidFill>
                  <a:schemeClr val="bg1"/>
                </a:solidFill>
              </a:endParaRPr>
            </a:p>
          </p:txBody>
        </p:sp>
      </p:grpSp>
      <p:grpSp>
        <p:nvGrpSpPr>
          <p:cNvPr id="104" name="Grouper 103"/>
          <p:cNvGrpSpPr/>
          <p:nvPr/>
        </p:nvGrpSpPr>
        <p:grpSpPr>
          <a:xfrm>
            <a:off x="5506063" y="4658467"/>
            <a:ext cx="311403" cy="400110"/>
            <a:chOff x="3848541" y="3274693"/>
            <a:chExt cx="311403" cy="400110"/>
          </a:xfrm>
        </p:grpSpPr>
        <p:sp>
          <p:nvSpPr>
            <p:cNvPr id="105" name="Ellipse 104"/>
            <p:cNvSpPr/>
            <p:nvPr/>
          </p:nvSpPr>
          <p:spPr>
            <a:xfrm>
              <a:off x="3871944" y="3334428"/>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06" name="ZoneTexte 105"/>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A</a:t>
              </a:r>
              <a:endParaRPr lang="fr-FR" sz="2000" b="1" dirty="0">
                <a:solidFill>
                  <a:schemeClr val="bg1"/>
                </a:solidFill>
              </a:endParaRPr>
            </a:p>
          </p:txBody>
        </p:sp>
      </p:grpSp>
      <p:grpSp>
        <p:nvGrpSpPr>
          <p:cNvPr id="107" name="Grouper 106"/>
          <p:cNvGrpSpPr/>
          <p:nvPr/>
        </p:nvGrpSpPr>
        <p:grpSpPr>
          <a:xfrm>
            <a:off x="6108631" y="4658467"/>
            <a:ext cx="290778" cy="400110"/>
            <a:chOff x="3869166" y="3274693"/>
            <a:chExt cx="290778" cy="400110"/>
          </a:xfrm>
        </p:grpSpPr>
        <p:sp>
          <p:nvSpPr>
            <p:cNvPr id="108" name="Ellipse 107"/>
            <p:cNvSpPr/>
            <p:nvPr/>
          </p:nvSpPr>
          <p:spPr>
            <a:xfrm>
              <a:off x="3871944" y="3334428"/>
              <a:ext cx="288000" cy="288000"/>
            </a:xfrm>
            <a:prstGeom prst="ellipse">
              <a:avLst/>
            </a:prstGeom>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09" name="ZoneTexte 108"/>
            <p:cNvSpPr txBox="1"/>
            <p:nvPr/>
          </p:nvSpPr>
          <p:spPr>
            <a:xfrm>
              <a:off x="3869166" y="3274693"/>
              <a:ext cx="259986" cy="400110"/>
            </a:xfrm>
            <a:prstGeom prst="rect">
              <a:avLst/>
            </a:prstGeom>
            <a:noFill/>
          </p:spPr>
          <p:txBody>
            <a:bodyPr wrap="square" rtlCol="0">
              <a:spAutoFit/>
            </a:bodyPr>
            <a:lstStyle/>
            <a:p>
              <a:r>
                <a:rPr lang="fr-FR" sz="2000" b="1" dirty="0" smtClean="0">
                  <a:solidFill>
                    <a:schemeClr val="bg1"/>
                  </a:solidFill>
                </a:rPr>
                <a:t>P</a:t>
              </a:r>
              <a:endParaRPr lang="fr-FR" sz="2000" b="1" dirty="0">
                <a:solidFill>
                  <a:schemeClr val="bg1"/>
                </a:solidFill>
              </a:endParaRPr>
            </a:p>
          </p:txBody>
        </p:sp>
      </p:grpSp>
      <p:cxnSp>
        <p:nvCxnSpPr>
          <p:cNvPr id="110" name="Connecteur droit avec flèche 109"/>
          <p:cNvCxnSpPr>
            <a:stCxn id="99" idx="6"/>
            <a:endCxn id="103" idx="1"/>
          </p:cNvCxnSpPr>
          <p:nvPr/>
        </p:nvCxnSpPr>
        <p:spPr>
          <a:xfrm flipV="1">
            <a:off x="4612332" y="4858522"/>
            <a:ext cx="291164" cy="3680"/>
          </a:xfrm>
          <a:prstGeom prst="straightConnector1">
            <a:avLst/>
          </a:prstGeom>
          <a:ln w="12700">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p:cNvCxnSpPr>
            <a:stCxn id="102" idx="6"/>
            <a:endCxn id="106" idx="1"/>
          </p:cNvCxnSpPr>
          <p:nvPr/>
        </p:nvCxnSpPr>
        <p:spPr>
          <a:xfrm flipV="1">
            <a:off x="5214899" y="4858522"/>
            <a:ext cx="291164" cy="3680"/>
          </a:xfrm>
          <a:prstGeom prst="straightConnector1">
            <a:avLst/>
          </a:prstGeom>
          <a:ln w="12700">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2" name="Connecteur droit avec flèche 111"/>
          <p:cNvCxnSpPr>
            <a:stCxn id="105" idx="6"/>
            <a:endCxn id="109" idx="1"/>
          </p:cNvCxnSpPr>
          <p:nvPr/>
        </p:nvCxnSpPr>
        <p:spPr>
          <a:xfrm flipV="1">
            <a:off x="5817466" y="4858522"/>
            <a:ext cx="291165" cy="368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1" name="Connecteur droit avec flèche 140"/>
          <p:cNvCxnSpPr>
            <a:stCxn id="31" idx="6"/>
            <a:endCxn id="35" idx="1"/>
          </p:cNvCxnSpPr>
          <p:nvPr/>
        </p:nvCxnSpPr>
        <p:spPr>
          <a:xfrm flipV="1">
            <a:off x="3451449" y="3498264"/>
            <a:ext cx="269038" cy="252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46" name="Forme libre 145"/>
          <p:cNvSpPr/>
          <p:nvPr/>
        </p:nvSpPr>
        <p:spPr>
          <a:xfrm>
            <a:off x="3313977" y="3654557"/>
            <a:ext cx="1010356" cy="537700"/>
          </a:xfrm>
          <a:custGeom>
            <a:avLst/>
            <a:gdLst>
              <a:gd name="connsiteX0" fmla="*/ 0 w 1043403"/>
              <a:gd name="connsiteY0" fmla="*/ 0 h 553952"/>
              <a:gd name="connsiteX1" fmla="*/ 303535 w 1043403"/>
              <a:gd name="connsiteY1" fmla="*/ 330094 h 553952"/>
              <a:gd name="connsiteX2" fmla="*/ 1043403 w 1043403"/>
              <a:gd name="connsiteY2" fmla="*/ 553952 h 553952"/>
              <a:gd name="connsiteX0" fmla="*/ 0 w 1035815"/>
              <a:gd name="connsiteY0" fmla="*/ 0 h 553952"/>
              <a:gd name="connsiteX1" fmla="*/ 295947 w 1035815"/>
              <a:gd name="connsiteY1" fmla="*/ 330094 h 553952"/>
              <a:gd name="connsiteX2" fmla="*/ 1035815 w 1035815"/>
              <a:gd name="connsiteY2" fmla="*/ 553952 h 553952"/>
              <a:gd name="connsiteX0" fmla="*/ 0 w 1035815"/>
              <a:gd name="connsiteY0" fmla="*/ 0 h 553952"/>
              <a:gd name="connsiteX1" fmla="*/ 295947 w 1035815"/>
              <a:gd name="connsiteY1" fmla="*/ 330094 h 553952"/>
              <a:gd name="connsiteX2" fmla="*/ 1035815 w 1035815"/>
              <a:gd name="connsiteY2" fmla="*/ 553952 h 553952"/>
              <a:gd name="connsiteX0" fmla="*/ 0 w 1035815"/>
              <a:gd name="connsiteY0" fmla="*/ 0 h 553952"/>
              <a:gd name="connsiteX1" fmla="*/ 368036 w 1035815"/>
              <a:gd name="connsiteY1" fmla="*/ 451508 h 553952"/>
              <a:gd name="connsiteX2" fmla="*/ 1035815 w 1035815"/>
              <a:gd name="connsiteY2" fmla="*/ 553952 h 553952"/>
              <a:gd name="connsiteX0" fmla="*/ 0 w 1035815"/>
              <a:gd name="connsiteY0" fmla="*/ 0 h 553952"/>
              <a:gd name="connsiteX1" fmla="*/ 368036 w 1035815"/>
              <a:gd name="connsiteY1" fmla="*/ 451508 h 553952"/>
              <a:gd name="connsiteX2" fmla="*/ 1035815 w 1035815"/>
              <a:gd name="connsiteY2" fmla="*/ 553952 h 553952"/>
              <a:gd name="connsiteX0" fmla="*/ 0 w 1035815"/>
              <a:gd name="connsiteY0" fmla="*/ 0 h 554525"/>
              <a:gd name="connsiteX1" fmla="*/ 354516 w 1035815"/>
              <a:gd name="connsiteY1" fmla="*/ 474176 h 554525"/>
              <a:gd name="connsiteX2" fmla="*/ 1035815 w 1035815"/>
              <a:gd name="connsiteY2" fmla="*/ 553952 h 554525"/>
            </a:gdLst>
            <a:ahLst/>
            <a:cxnLst>
              <a:cxn ang="0">
                <a:pos x="connsiteX0" y="connsiteY0"/>
              </a:cxn>
              <a:cxn ang="0">
                <a:pos x="connsiteX1" y="connsiteY1"/>
              </a:cxn>
              <a:cxn ang="0">
                <a:pos x="connsiteX2" y="connsiteY2"/>
              </a:cxn>
            </a:cxnLst>
            <a:rect l="l" t="t" r="r" b="b"/>
            <a:pathLst>
              <a:path w="1035815" h="554525">
                <a:moveTo>
                  <a:pt x="0" y="0"/>
                </a:moveTo>
                <a:cubicBezTo>
                  <a:pt x="7651" y="280459"/>
                  <a:pt x="181880" y="381851"/>
                  <a:pt x="354516" y="474176"/>
                </a:cubicBezTo>
                <a:cubicBezTo>
                  <a:pt x="527152" y="566501"/>
                  <a:pt x="1035815" y="553952"/>
                  <a:pt x="1035815" y="553952"/>
                </a:cubicBezTo>
              </a:path>
            </a:pathLst>
          </a:custGeom>
          <a:noFill/>
          <a:ln>
            <a:solidFill>
              <a:schemeClr val="accent6">
                <a:lumMod val="75000"/>
              </a:schemeClr>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7" name="Forme libre 146"/>
          <p:cNvSpPr/>
          <p:nvPr/>
        </p:nvSpPr>
        <p:spPr>
          <a:xfrm>
            <a:off x="4454542" y="4331148"/>
            <a:ext cx="617536" cy="381581"/>
          </a:xfrm>
          <a:custGeom>
            <a:avLst/>
            <a:gdLst>
              <a:gd name="connsiteX0" fmla="*/ 0 w 1043403"/>
              <a:gd name="connsiteY0" fmla="*/ 0 h 553952"/>
              <a:gd name="connsiteX1" fmla="*/ 303535 w 1043403"/>
              <a:gd name="connsiteY1" fmla="*/ 330094 h 553952"/>
              <a:gd name="connsiteX2" fmla="*/ 1043403 w 1043403"/>
              <a:gd name="connsiteY2" fmla="*/ 553952 h 553952"/>
              <a:gd name="connsiteX0" fmla="*/ 0 w 1035815"/>
              <a:gd name="connsiteY0" fmla="*/ 0 h 553952"/>
              <a:gd name="connsiteX1" fmla="*/ 295947 w 1035815"/>
              <a:gd name="connsiteY1" fmla="*/ 330094 h 553952"/>
              <a:gd name="connsiteX2" fmla="*/ 1035815 w 1035815"/>
              <a:gd name="connsiteY2" fmla="*/ 553952 h 553952"/>
              <a:gd name="connsiteX0" fmla="*/ 0 w 1035815"/>
              <a:gd name="connsiteY0" fmla="*/ 0 h 553952"/>
              <a:gd name="connsiteX1" fmla="*/ 295947 w 1035815"/>
              <a:gd name="connsiteY1" fmla="*/ 330094 h 553952"/>
              <a:gd name="connsiteX2" fmla="*/ 1035815 w 1035815"/>
              <a:gd name="connsiteY2" fmla="*/ 553952 h 553952"/>
              <a:gd name="connsiteX0" fmla="*/ 0 w 1035815"/>
              <a:gd name="connsiteY0" fmla="*/ 0 h 553952"/>
              <a:gd name="connsiteX1" fmla="*/ 368036 w 1035815"/>
              <a:gd name="connsiteY1" fmla="*/ 451508 h 553952"/>
              <a:gd name="connsiteX2" fmla="*/ 1035815 w 1035815"/>
              <a:gd name="connsiteY2" fmla="*/ 553952 h 553952"/>
              <a:gd name="connsiteX0" fmla="*/ 940998 w 943478"/>
              <a:gd name="connsiteY0" fmla="*/ 0 h 848226"/>
              <a:gd name="connsiteX1" fmla="*/ 2062 w 943478"/>
              <a:gd name="connsiteY1" fmla="*/ 741064 h 848226"/>
              <a:gd name="connsiteX2" fmla="*/ 669841 w 943478"/>
              <a:gd name="connsiteY2" fmla="*/ 843508 h 848226"/>
              <a:gd name="connsiteX0" fmla="*/ 940998 w 940998"/>
              <a:gd name="connsiteY0" fmla="*/ 0 h 848226"/>
              <a:gd name="connsiteX1" fmla="*/ 2062 w 940998"/>
              <a:gd name="connsiteY1" fmla="*/ 741064 h 848226"/>
              <a:gd name="connsiteX2" fmla="*/ 669841 w 940998"/>
              <a:gd name="connsiteY2" fmla="*/ 843508 h 848226"/>
              <a:gd name="connsiteX0" fmla="*/ 940998 w 940998"/>
              <a:gd name="connsiteY0" fmla="*/ 0 h 848226"/>
              <a:gd name="connsiteX1" fmla="*/ 2062 w 940998"/>
              <a:gd name="connsiteY1" fmla="*/ 741064 h 848226"/>
              <a:gd name="connsiteX2" fmla="*/ 669841 w 940998"/>
              <a:gd name="connsiteY2" fmla="*/ 843508 h 848226"/>
              <a:gd name="connsiteX0" fmla="*/ 894458 w 894458"/>
              <a:gd name="connsiteY0" fmla="*/ 0 h 843508"/>
              <a:gd name="connsiteX1" fmla="*/ 2200 w 894458"/>
              <a:gd name="connsiteY1" fmla="*/ 255863 h 843508"/>
              <a:gd name="connsiteX2" fmla="*/ 623301 w 894458"/>
              <a:gd name="connsiteY2" fmla="*/ 843508 h 843508"/>
              <a:gd name="connsiteX0" fmla="*/ 840186 w 840186"/>
              <a:gd name="connsiteY0" fmla="*/ 0 h 843508"/>
              <a:gd name="connsiteX1" fmla="*/ 2386 w 840186"/>
              <a:gd name="connsiteY1" fmla="*/ 236299 h 843508"/>
              <a:gd name="connsiteX2" fmla="*/ 569029 w 840186"/>
              <a:gd name="connsiteY2" fmla="*/ 843508 h 843508"/>
              <a:gd name="connsiteX0" fmla="*/ 859669 w 859669"/>
              <a:gd name="connsiteY0" fmla="*/ 0 h 381783"/>
              <a:gd name="connsiteX1" fmla="*/ 21869 w 859669"/>
              <a:gd name="connsiteY1" fmla="*/ 236299 h 381783"/>
              <a:gd name="connsiteX2" fmla="*/ 226761 w 859669"/>
              <a:gd name="connsiteY2" fmla="*/ 381783 h 381783"/>
              <a:gd name="connsiteX0" fmla="*/ 632908 w 632908"/>
              <a:gd name="connsiteY0" fmla="*/ 0 h 381783"/>
              <a:gd name="connsiteX1" fmla="*/ 172418 w 632908"/>
              <a:gd name="connsiteY1" fmla="*/ 126736 h 381783"/>
              <a:gd name="connsiteX2" fmla="*/ 0 w 632908"/>
              <a:gd name="connsiteY2" fmla="*/ 381783 h 381783"/>
              <a:gd name="connsiteX0" fmla="*/ 634926 w 634926"/>
              <a:gd name="connsiteY0" fmla="*/ 0 h 381783"/>
              <a:gd name="connsiteX1" fmla="*/ 84971 w 634926"/>
              <a:gd name="connsiteY1" fmla="*/ 118910 h 381783"/>
              <a:gd name="connsiteX2" fmla="*/ 2018 w 634926"/>
              <a:gd name="connsiteY2" fmla="*/ 381783 h 381783"/>
              <a:gd name="connsiteX0" fmla="*/ 634180 w 634180"/>
              <a:gd name="connsiteY0" fmla="*/ 0 h 381783"/>
              <a:gd name="connsiteX1" fmla="*/ 88114 w 634180"/>
              <a:gd name="connsiteY1" fmla="*/ 114997 h 381783"/>
              <a:gd name="connsiteX2" fmla="*/ 1272 w 634180"/>
              <a:gd name="connsiteY2" fmla="*/ 381783 h 381783"/>
              <a:gd name="connsiteX0" fmla="*/ 645521 w 645521"/>
              <a:gd name="connsiteY0" fmla="*/ 0 h 381783"/>
              <a:gd name="connsiteX1" fmla="*/ 99455 w 645521"/>
              <a:gd name="connsiteY1" fmla="*/ 114997 h 381783"/>
              <a:gd name="connsiteX2" fmla="*/ 12613 w 645521"/>
              <a:gd name="connsiteY2" fmla="*/ 381783 h 381783"/>
              <a:gd name="connsiteX0" fmla="*/ 641748 w 641748"/>
              <a:gd name="connsiteY0" fmla="*/ 0 h 381783"/>
              <a:gd name="connsiteX1" fmla="*/ 95682 w 641748"/>
              <a:gd name="connsiteY1" fmla="*/ 114997 h 381783"/>
              <a:gd name="connsiteX2" fmla="*/ 8840 w 641748"/>
              <a:gd name="connsiteY2" fmla="*/ 381783 h 381783"/>
              <a:gd name="connsiteX0" fmla="*/ 630194 w 630194"/>
              <a:gd name="connsiteY0" fmla="*/ 0 h 393521"/>
              <a:gd name="connsiteX1" fmla="*/ 88018 w 630194"/>
              <a:gd name="connsiteY1" fmla="*/ 126735 h 393521"/>
              <a:gd name="connsiteX2" fmla="*/ 1176 w 630194"/>
              <a:gd name="connsiteY2" fmla="*/ 393521 h 393521"/>
              <a:gd name="connsiteX0" fmla="*/ 630194 w 630378"/>
              <a:gd name="connsiteY0" fmla="*/ 0 h 393521"/>
              <a:gd name="connsiteX1" fmla="*/ 88018 w 630378"/>
              <a:gd name="connsiteY1" fmla="*/ 126735 h 393521"/>
              <a:gd name="connsiteX2" fmla="*/ 1176 w 630378"/>
              <a:gd name="connsiteY2" fmla="*/ 393521 h 393521"/>
              <a:gd name="connsiteX0" fmla="*/ 638718 w 638889"/>
              <a:gd name="connsiteY0" fmla="*/ 0 h 393521"/>
              <a:gd name="connsiteX1" fmla="*/ 69313 w 638889"/>
              <a:gd name="connsiteY1" fmla="*/ 126735 h 393521"/>
              <a:gd name="connsiteX2" fmla="*/ 9700 w 638889"/>
              <a:gd name="connsiteY2" fmla="*/ 393521 h 393521"/>
              <a:gd name="connsiteX0" fmla="*/ 634130 w 634307"/>
              <a:gd name="connsiteY0" fmla="*/ 0 h 393521"/>
              <a:gd name="connsiteX1" fmla="*/ 76394 w 634307"/>
              <a:gd name="connsiteY1" fmla="*/ 122823 h 393521"/>
              <a:gd name="connsiteX2" fmla="*/ 5112 w 634307"/>
              <a:gd name="connsiteY2" fmla="*/ 393521 h 393521"/>
              <a:gd name="connsiteX0" fmla="*/ 634130 w 634130"/>
              <a:gd name="connsiteY0" fmla="*/ 0 h 393521"/>
              <a:gd name="connsiteX1" fmla="*/ 445897 w 634130"/>
              <a:gd name="connsiteY1" fmla="*/ 141163 h 393521"/>
              <a:gd name="connsiteX2" fmla="*/ 76394 w 634130"/>
              <a:gd name="connsiteY2" fmla="*/ 122823 h 393521"/>
              <a:gd name="connsiteX3" fmla="*/ 5112 w 634130"/>
              <a:gd name="connsiteY3" fmla="*/ 393521 h 393521"/>
              <a:gd name="connsiteX0" fmla="*/ 634130 w 634130"/>
              <a:gd name="connsiteY0" fmla="*/ 0 h 393521"/>
              <a:gd name="connsiteX1" fmla="*/ 445897 w 634130"/>
              <a:gd name="connsiteY1" fmla="*/ 141163 h 393521"/>
              <a:gd name="connsiteX2" fmla="*/ 76394 w 634130"/>
              <a:gd name="connsiteY2" fmla="*/ 122823 h 393521"/>
              <a:gd name="connsiteX3" fmla="*/ 5112 w 634130"/>
              <a:gd name="connsiteY3" fmla="*/ 393521 h 393521"/>
              <a:gd name="connsiteX0" fmla="*/ 630243 w 630243"/>
              <a:gd name="connsiteY0" fmla="*/ 0 h 393521"/>
              <a:gd name="connsiteX1" fmla="*/ 527642 w 630243"/>
              <a:gd name="connsiteY1" fmla="*/ 104894 h 393521"/>
              <a:gd name="connsiteX2" fmla="*/ 72507 w 630243"/>
              <a:gd name="connsiteY2" fmla="*/ 122823 h 393521"/>
              <a:gd name="connsiteX3" fmla="*/ 1225 w 630243"/>
              <a:gd name="connsiteY3" fmla="*/ 393521 h 393521"/>
              <a:gd name="connsiteX0" fmla="*/ 629175 w 629175"/>
              <a:gd name="connsiteY0" fmla="*/ 0 h 393521"/>
              <a:gd name="connsiteX1" fmla="*/ 526574 w 629175"/>
              <a:gd name="connsiteY1" fmla="*/ 104894 h 393521"/>
              <a:gd name="connsiteX2" fmla="*/ 80453 w 629175"/>
              <a:gd name="connsiteY2" fmla="*/ 136423 h 393521"/>
              <a:gd name="connsiteX3" fmla="*/ 157 w 629175"/>
              <a:gd name="connsiteY3" fmla="*/ 393521 h 393521"/>
              <a:gd name="connsiteX0" fmla="*/ 629175 w 629175"/>
              <a:gd name="connsiteY0" fmla="*/ 0 h 393521"/>
              <a:gd name="connsiteX1" fmla="*/ 526574 w 629175"/>
              <a:gd name="connsiteY1" fmla="*/ 104894 h 393521"/>
              <a:gd name="connsiteX2" fmla="*/ 80453 w 629175"/>
              <a:gd name="connsiteY2" fmla="*/ 136423 h 393521"/>
              <a:gd name="connsiteX3" fmla="*/ 157 w 629175"/>
              <a:gd name="connsiteY3" fmla="*/ 393521 h 393521"/>
              <a:gd name="connsiteX0" fmla="*/ 629175 w 629175"/>
              <a:gd name="connsiteY0" fmla="*/ 0 h 393521"/>
              <a:gd name="connsiteX1" fmla="*/ 526574 w 629175"/>
              <a:gd name="connsiteY1" fmla="*/ 104894 h 393521"/>
              <a:gd name="connsiteX2" fmla="*/ 80453 w 629175"/>
              <a:gd name="connsiteY2" fmla="*/ 136423 h 393521"/>
              <a:gd name="connsiteX3" fmla="*/ 157 w 629175"/>
              <a:gd name="connsiteY3" fmla="*/ 393521 h 393521"/>
              <a:gd name="connsiteX0" fmla="*/ 629175 w 629648"/>
              <a:gd name="connsiteY0" fmla="*/ 0 h 393521"/>
              <a:gd name="connsiteX1" fmla="*/ 526574 w 629648"/>
              <a:gd name="connsiteY1" fmla="*/ 104894 h 393521"/>
              <a:gd name="connsiteX2" fmla="*/ 80453 w 629648"/>
              <a:gd name="connsiteY2" fmla="*/ 136423 h 393521"/>
              <a:gd name="connsiteX3" fmla="*/ 157 w 629648"/>
              <a:gd name="connsiteY3" fmla="*/ 393521 h 393521"/>
              <a:gd name="connsiteX0" fmla="*/ 629058 w 629059"/>
              <a:gd name="connsiteY0" fmla="*/ 0 h 393521"/>
              <a:gd name="connsiteX1" fmla="*/ 508430 w 629059"/>
              <a:gd name="connsiteY1" fmla="*/ 132096 h 393521"/>
              <a:gd name="connsiteX2" fmla="*/ 80336 w 629059"/>
              <a:gd name="connsiteY2" fmla="*/ 136423 h 393521"/>
              <a:gd name="connsiteX3" fmla="*/ 40 w 629059"/>
              <a:gd name="connsiteY3" fmla="*/ 393521 h 393521"/>
              <a:gd name="connsiteX0" fmla="*/ 629058 w 629058"/>
              <a:gd name="connsiteY0" fmla="*/ 0 h 393521"/>
              <a:gd name="connsiteX1" fmla="*/ 508430 w 629058"/>
              <a:gd name="connsiteY1" fmla="*/ 132096 h 393521"/>
              <a:gd name="connsiteX2" fmla="*/ 80336 w 629058"/>
              <a:gd name="connsiteY2" fmla="*/ 136423 h 393521"/>
              <a:gd name="connsiteX3" fmla="*/ 40 w 629058"/>
              <a:gd name="connsiteY3" fmla="*/ 393521 h 393521"/>
              <a:gd name="connsiteX0" fmla="*/ 633098 w 633098"/>
              <a:gd name="connsiteY0" fmla="*/ 0 h 393521"/>
              <a:gd name="connsiteX1" fmla="*/ 512470 w 633098"/>
              <a:gd name="connsiteY1" fmla="*/ 132096 h 393521"/>
              <a:gd name="connsiteX2" fmla="*/ 61841 w 633098"/>
              <a:gd name="connsiteY2" fmla="*/ 159092 h 393521"/>
              <a:gd name="connsiteX3" fmla="*/ 4080 w 633098"/>
              <a:gd name="connsiteY3" fmla="*/ 393521 h 393521"/>
            </a:gdLst>
            <a:ahLst/>
            <a:cxnLst>
              <a:cxn ang="0">
                <a:pos x="connsiteX0" y="connsiteY0"/>
              </a:cxn>
              <a:cxn ang="0">
                <a:pos x="connsiteX1" y="connsiteY1"/>
              </a:cxn>
              <a:cxn ang="0">
                <a:pos x="connsiteX2" y="connsiteY2"/>
              </a:cxn>
              <a:cxn ang="0">
                <a:pos x="connsiteX3" y="connsiteY3"/>
              </a:cxn>
            </a:cxnLst>
            <a:rect l="l" t="t" r="r" b="b"/>
            <a:pathLst>
              <a:path w="633098" h="393521">
                <a:moveTo>
                  <a:pt x="633098" y="0"/>
                </a:moveTo>
                <a:cubicBezTo>
                  <a:pt x="619753" y="91532"/>
                  <a:pt x="659508" y="116160"/>
                  <a:pt x="512470" y="132096"/>
                </a:cubicBezTo>
                <a:cubicBezTo>
                  <a:pt x="374444" y="138966"/>
                  <a:pt x="146573" y="115521"/>
                  <a:pt x="61841" y="159092"/>
                </a:cubicBezTo>
                <a:cubicBezTo>
                  <a:pt x="-22891" y="202663"/>
                  <a:pt x="4080" y="393521"/>
                  <a:pt x="4080" y="393521"/>
                </a:cubicBezTo>
              </a:path>
            </a:pathLst>
          </a:custGeom>
          <a:noFill/>
          <a:ln>
            <a:solidFill>
              <a:schemeClr val="accent6">
                <a:lumMod val="75000"/>
              </a:schemeClr>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Forme libre 147"/>
          <p:cNvSpPr/>
          <p:nvPr/>
        </p:nvSpPr>
        <p:spPr>
          <a:xfrm>
            <a:off x="5677262" y="5004317"/>
            <a:ext cx="580259" cy="388468"/>
          </a:xfrm>
          <a:custGeom>
            <a:avLst/>
            <a:gdLst>
              <a:gd name="connsiteX0" fmla="*/ 0 w 1043403"/>
              <a:gd name="connsiteY0" fmla="*/ 0 h 553952"/>
              <a:gd name="connsiteX1" fmla="*/ 303535 w 1043403"/>
              <a:gd name="connsiteY1" fmla="*/ 330094 h 553952"/>
              <a:gd name="connsiteX2" fmla="*/ 1043403 w 1043403"/>
              <a:gd name="connsiteY2" fmla="*/ 553952 h 553952"/>
              <a:gd name="connsiteX0" fmla="*/ 0 w 1035815"/>
              <a:gd name="connsiteY0" fmla="*/ 0 h 553952"/>
              <a:gd name="connsiteX1" fmla="*/ 295947 w 1035815"/>
              <a:gd name="connsiteY1" fmla="*/ 330094 h 553952"/>
              <a:gd name="connsiteX2" fmla="*/ 1035815 w 1035815"/>
              <a:gd name="connsiteY2" fmla="*/ 553952 h 553952"/>
              <a:gd name="connsiteX0" fmla="*/ 0 w 1035815"/>
              <a:gd name="connsiteY0" fmla="*/ 0 h 553952"/>
              <a:gd name="connsiteX1" fmla="*/ 295947 w 1035815"/>
              <a:gd name="connsiteY1" fmla="*/ 330094 h 553952"/>
              <a:gd name="connsiteX2" fmla="*/ 1035815 w 1035815"/>
              <a:gd name="connsiteY2" fmla="*/ 553952 h 553952"/>
              <a:gd name="connsiteX0" fmla="*/ 0 w 1035815"/>
              <a:gd name="connsiteY0" fmla="*/ 0 h 553952"/>
              <a:gd name="connsiteX1" fmla="*/ 368036 w 1035815"/>
              <a:gd name="connsiteY1" fmla="*/ 451508 h 553952"/>
              <a:gd name="connsiteX2" fmla="*/ 1035815 w 1035815"/>
              <a:gd name="connsiteY2" fmla="*/ 553952 h 553952"/>
              <a:gd name="connsiteX0" fmla="*/ 940998 w 943478"/>
              <a:gd name="connsiteY0" fmla="*/ 0 h 848226"/>
              <a:gd name="connsiteX1" fmla="*/ 2062 w 943478"/>
              <a:gd name="connsiteY1" fmla="*/ 741064 h 848226"/>
              <a:gd name="connsiteX2" fmla="*/ 669841 w 943478"/>
              <a:gd name="connsiteY2" fmla="*/ 843508 h 848226"/>
              <a:gd name="connsiteX0" fmla="*/ 940998 w 940998"/>
              <a:gd name="connsiteY0" fmla="*/ 0 h 848226"/>
              <a:gd name="connsiteX1" fmla="*/ 2062 w 940998"/>
              <a:gd name="connsiteY1" fmla="*/ 741064 h 848226"/>
              <a:gd name="connsiteX2" fmla="*/ 669841 w 940998"/>
              <a:gd name="connsiteY2" fmla="*/ 843508 h 848226"/>
              <a:gd name="connsiteX0" fmla="*/ 940998 w 940998"/>
              <a:gd name="connsiteY0" fmla="*/ 0 h 848226"/>
              <a:gd name="connsiteX1" fmla="*/ 2062 w 940998"/>
              <a:gd name="connsiteY1" fmla="*/ 741064 h 848226"/>
              <a:gd name="connsiteX2" fmla="*/ 669841 w 940998"/>
              <a:gd name="connsiteY2" fmla="*/ 843508 h 848226"/>
              <a:gd name="connsiteX0" fmla="*/ 894458 w 894458"/>
              <a:gd name="connsiteY0" fmla="*/ 0 h 843508"/>
              <a:gd name="connsiteX1" fmla="*/ 2200 w 894458"/>
              <a:gd name="connsiteY1" fmla="*/ 255863 h 843508"/>
              <a:gd name="connsiteX2" fmla="*/ 623301 w 894458"/>
              <a:gd name="connsiteY2" fmla="*/ 843508 h 843508"/>
              <a:gd name="connsiteX0" fmla="*/ 840186 w 840186"/>
              <a:gd name="connsiteY0" fmla="*/ 0 h 843508"/>
              <a:gd name="connsiteX1" fmla="*/ 2386 w 840186"/>
              <a:gd name="connsiteY1" fmla="*/ 236299 h 843508"/>
              <a:gd name="connsiteX2" fmla="*/ 569029 w 840186"/>
              <a:gd name="connsiteY2" fmla="*/ 843508 h 843508"/>
              <a:gd name="connsiteX0" fmla="*/ 859669 w 859669"/>
              <a:gd name="connsiteY0" fmla="*/ 0 h 381783"/>
              <a:gd name="connsiteX1" fmla="*/ 21869 w 859669"/>
              <a:gd name="connsiteY1" fmla="*/ 236299 h 381783"/>
              <a:gd name="connsiteX2" fmla="*/ 226761 w 859669"/>
              <a:gd name="connsiteY2" fmla="*/ 381783 h 381783"/>
              <a:gd name="connsiteX0" fmla="*/ 632908 w 632908"/>
              <a:gd name="connsiteY0" fmla="*/ 0 h 381783"/>
              <a:gd name="connsiteX1" fmla="*/ 172418 w 632908"/>
              <a:gd name="connsiteY1" fmla="*/ 126736 h 381783"/>
              <a:gd name="connsiteX2" fmla="*/ 0 w 632908"/>
              <a:gd name="connsiteY2" fmla="*/ 381783 h 381783"/>
              <a:gd name="connsiteX0" fmla="*/ 634926 w 634926"/>
              <a:gd name="connsiteY0" fmla="*/ 0 h 381783"/>
              <a:gd name="connsiteX1" fmla="*/ 84971 w 634926"/>
              <a:gd name="connsiteY1" fmla="*/ 118910 h 381783"/>
              <a:gd name="connsiteX2" fmla="*/ 2018 w 634926"/>
              <a:gd name="connsiteY2" fmla="*/ 381783 h 381783"/>
              <a:gd name="connsiteX0" fmla="*/ 634180 w 634180"/>
              <a:gd name="connsiteY0" fmla="*/ 0 h 381783"/>
              <a:gd name="connsiteX1" fmla="*/ 88114 w 634180"/>
              <a:gd name="connsiteY1" fmla="*/ 114997 h 381783"/>
              <a:gd name="connsiteX2" fmla="*/ 1272 w 634180"/>
              <a:gd name="connsiteY2" fmla="*/ 381783 h 381783"/>
              <a:gd name="connsiteX0" fmla="*/ 645521 w 645521"/>
              <a:gd name="connsiteY0" fmla="*/ 0 h 381783"/>
              <a:gd name="connsiteX1" fmla="*/ 99455 w 645521"/>
              <a:gd name="connsiteY1" fmla="*/ 114997 h 381783"/>
              <a:gd name="connsiteX2" fmla="*/ 12613 w 645521"/>
              <a:gd name="connsiteY2" fmla="*/ 381783 h 381783"/>
              <a:gd name="connsiteX0" fmla="*/ 641748 w 641748"/>
              <a:gd name="connsiteY0" fmla="*/ 0 h 381783"/>
              <a:gd name="connsiteX1" fmla="*/ 95682 w 641748"/>
              <a:gd name="connsiteY1" fmla="*/ 114997 h 381783"/>
              <a:gd name="connsiteX2" fmla="*/ 8840 w 641748"/>
              <a:gd name="connsiteY2" fmla="*/ 381783 h 381783"/>
              <a:gd name="connsiteX0" fmla="*/ 630194 w 630194"/>
              <a:gd name="connsiteY0" fmla="*/ 0 h 393521"/>
              <a:gd name="connsiteX1" fmla="*/ 88018 w 630194"/>
              <a:gd name="connsiteY1" fmla="*/ 126735 h 393521"/>
              <a:gd name="connsiteX2" fmla="*/ 1176 w 630194"/>
              <a:gd name="connsiteY2" fmla="*/ 393521 h 393521"/>
              <a:gd name="connsiteX0" fmla="*/ 630194 w 630378"/>
              <a:gd name="connsiteY0" fmla="*/ 0 h 393521"/>
              <a:gd name="connsiteX1" fmla="*/ 88018 w 630378"/>
              <a:gd name="connsiteY1" fmla="*/ 126735 h 393521"/>
              <a:gd name="connsiteX2" fmla="*/ 1176 w 630378"/>
              <a:gd name="connsiteY2" fmla="*/ 393521 h 393521"/>
              <a:gd name="connsiteX0" fmla="*/ 638718 w 638889"/>
              <a:gd name="connsiteY0" fmla="*/ 0 h 393521"/>
              <a:gd name="connsiteX1" fmla="*/ 69313 w 638889"/>
              <a:gd name="connsiteY1" fmla="*/ 126735 h 393521"/>
              <a:gd name="connsiteX2" fmla="*/ 9700 w 638889"/>
              <a:gd name="connsiteY2" fmla="*/ 393521 h 393521"/>
              <a:gd name="connsiteX0" fmla="*/ 634130 w 634307"/>
              <a:gd name="connsiteY0" fmla="*/ 0 h 393521"/>
              <a:gd name="connsiteX1" fmla="*/ 76394 w 634307"/>
              <a:gd name="connsiteY1" fmla="*/ 122823 h 393521"/>
              <a:gd name="connsiteX2" fmla="*/ 5112 w 634307"/>
              <a:gd name="connsiteY2" fmla="*/ 393521 h 393521"/>
              <a:gd name="connsiteX0" fmla="*/ 576519 w 1428634"/>
              <a:gd name="connsiteY0" fmla="*/ 0 h 242153"/>
              <a:gd name="connsiteX1" fmla="*/ 18783 w 1428634"/>
              <a:gd name="connsiteY1" fmla="*/ 122823 h 242153"/>
              <a:gd name="connsiteX2" fmla="*/ 1428634 w 1428634"/>
              <a:gd name="connsiteY2" fmla="*/ 242153 h 242153"/>
              <a:gd name="connsiteX0" fmla="*/ 0 w 852115"/>
              <a:gd name="connsiteY0" fmla="*/ 0 h 242153"/>
              <a:gd name="connsiteX1" fmla="*/ 560103 w 852115"/>
              <a:gd name="connsiteY1" fmla="*/ 103902 h 242153"/>
              <a:gd name="connsiteX2" fmla="*/ 852115 w 852115"/>
              <a:gd name="connsiteY2" fmla="*/ 242153 h 242153"/>
              <a:gd name="connsiteX0" fmla="*/ 0 w 857319"/>
              <a:gd name="connsiteY0" fmla="*/ 0 h 242153"/>
              <a:gd name="connsiteX1" fmla="*/ 750134 w 857319"/>
              <a:gd name="connsiteY1" fmla="*/ 92076 h 242153"/>
              <a:gd name="connsiteX2" fmla="*/ 852115 w 857319"/>
              <a:gd name="connsiteY2" fmla="*/ 242153 h 242153"/>
              <a:gd name="connsiteX0" fmla="*/ 0 w 859097"/>
              <a:gd name="connsiteY0" fmla="*/ 0 h 242153"/>
              <a:gd name="connsiteX1" fmla="*/ 755723 w 859097"/>
              <a:gd name="connsiteY1" fmla="*/ 113362 h 242153"/>
              <a:gd name="connsiteX2" fmla="*/ 852115 w 859097"/>
              <a:gd name="connsiteY2" fmla="*/ 242153 h 242153"/>
              <a:gd name="connsiteX0" fmla="*/ 0 w 864197"/>
              <a:gd name="connsiteY0" fmla="*/ 0 h 242153"/>
              <a:gd name="connsiteX1" fmla="*/ 755723 w 864197"/>
              <a:gd name="connsiteY1" fmla="*/ 113362 h 242153"/>
              <a:gd name="connsiteX2" fmla="*/ 852115 w 864197"/>
              <a:gd name="connsiteY2" fmla="*/ 242153 h 242153"/>
              <a:gd name="connsiteX0" fmla="*/ 0 w 864197"/>
              <a:gd name="connsiteY0" fmla="*/ 0 h 242153"/>
              <a:gd name="connsiteX1" fmla="*/ 755723 w 864197"/>
              <a:gd name="connsiteY1" fmla="*/ 113362 h 242153"/>
              <a:gd name="connsiteX2" fmla="*/ 852115 w 864197"/>
              <a:gd name="connsiteY2" fmla="*/ 242153 h 242153"/>
              <a:gd name="connsiteX0" fmla="*/ 0 w 852115"/>
              <a:gd name="connsiteY0" fmla="*/ 0 h 242153"/>
              <a:gd name="connsiteX1" fmla="*/ 442728 w 852115"/>
              <a:gd name="connsiteY1" fmla="*/ 99171 h 242153"/>
              <a:gd name="connsiteX2" fmla="*/ 852115 w 852115"/>
              <a:gd name="connsiteY2" fmla="*/ 242153 h 242153"/>
              <a:gd name="connsiteX0" fmla="*/ 0 w 857644"/>
              <a:gd name="connsiteY0" fmla="*/ 0 h 242153"/>
              <a:gd name="connsiteX1" fmla="*/ 442728 w 857644"/>
              <a:gd name="connsiteY1" fmla="*/ 99171 h 242153"/>
              <a:gd name="connsiteX2" fmla="*/ 852115 w 857644"/>
              <a:gd name="connsiteY2" fmla="*/ 242153 h 242153"/>
              <a:gd name="connsiteX0" fmla="*/ 0 w 865752"/>
              <a:gd name="connsiteY0" fmla="*/ 0 h 242153"/>
              <a:gd name="connsiteX1" fmla="*/ 442728 w 865752"/>
              <a:gd name="connsiteY1" fmla="*/ 99171 h 242153"/>
              <a:gd name="connsiteX2" fmla="*/ 852115 w 865752"/>
              <a:gd name="connsiteY2" fmla="*/ 242153 h 242153"/>
              <a:gd name="connsiteX0" fmla="*/ 0 w 865752"/>
              <a:gd name="connsiteY0" fmla="*/ 0 h 242153"/>
              <a:gd name="connsiteX1" fmla="*/ 442728 w 865752"/>
              <a:gd name="connsiteY1" fmla="*/ 99171 h 242153"/>
              <a:gd name="connsiteX2" fmla="*/ 852115 w 865752"/>
              <a:gd name="connsiteY2" fmla="*/ 242153 h 242153"/>
              <a:gd name="connsiteX0" fmla="*/ 0 w 865752"/>
              <a:gd name="connsiteY0" fmla="*/ 0 h 242153"/>
              <a:gd name="connsiteX1" fmla="*/ 442728 w 865752"/>
              <a:gd name="connsiteY1" fmla="*/ 99171 h 242153"/>
              <a:gd name="connsiteX2" fmla="*/ 852115 w 865752"/>
              <a:gd name="connsiteY2" fmla="*/ 242153 h 242153"/>
              <a:gd name="connsiteX0" fmla="*/ 0 w 859718"/>
              <a:gd name="connsiteY0" fmla="*/ 0 h 242153"/>
              <a:gd name="connsiteX1" fmla="*/ 414781 w 859718"/>
              <a:gd name="connsiteY1" fmla="*/ 101537 h 242153"/>
              <a:gd name="connsiteX2" fmla="*/ 852115 w 859718"/>
              <a:gd name="connsiteY2" fmla="*/ 242153 h 242153"/>
              <a:gd name="connsiteX0" fmla="*/ 0 w 852115"/>
              <a:gd name="connsiteY0" fmla="*/ 0 h 242153"/>
              <a:gd name="connsiteX1" fmla="*/ 414781 w 852115"/>
              <a:gd name="connsiteY1" fmla="*/ 101537 h 242153"/>
              <a:gd name="connsiteX2" fmla="*/ 852115 w 852115"/>
              <a:gd name="connsiteY2" fmla="*/ 242153 h 242153"/>
              <a:gd name="connsiteX0" fmla="*/ 0 w 852115"/>
              <a:gd name="connsiteY0" fmla="*/ 0 h 242153"/>
              <a:gd name="connsiteX1" fmla="*/ 414781 w 852115"/>
              <a:gd name="connsiteY1" fmla="*/ 101537 h 242153"/>
              <a:gd name="connsiteX2" fmla="*/ 852115 w 852115"/>
              <a:gd name="connsiteY2" fmla="*/ 242153 h 242153"/>
              <a:gd name="connsiteX0" fmla="*/ 0 w 852115"/>
              <a:gd name="connsiteY0" fmla="*/ 0 h 242153"/>
              <a:gd name="connsiteX1" fmla="*/ 414781 w 852115"/>
              <a:gd name="connsiteY1" fmla="*/ 101537 h 242153"/>
              <a:gd name="connsiteX2" fmla="*/ 852115 w 852115"/>
              <a:gd name="connsiteY2" fmla="*/ 242153 h 242153"/>
              <a:gd name="connsiteX0" fmla="*/ 0 w 859933"/>
              <a:gd name="connsiteY0" fmla="*/ 0 h 242153"/>
              <a:gd name="connsiteX1" fmla="*/ 655116 w 859933"/>
              <a:gd name="connsiteY1" fmla="*/ 106267 h 242153"/>
              <a:gd name="connsiteX2" fmla="*/ 852115 w 859933"/>
              <a:gd name="connsiteY2" fmla="*/ 242153 h 242153"/>
              <a:gd name="connsiteX0" fmla="*/ 0 w 859932"/>
              <a:gd name="connsiteY0" fmla="*/ 0 h 242153"/>
              <a:gd name="connsiteX1" fmla="*/ 229885 w 859932"/>
              <a:gd name="connsiteY1" fmla="*/ 78655 h 242153"/>
              <a:gd name="connsiteX2" fmla="*/ 655116 w 859932"/>
              <a:gd name="connsiteY2" fmla="*/ 106267 h 242153"/>
              <a:gd name="connsiteX3" fmla="*/ 852115 w 859932"/>
              <a:gd name="connsiteY3" fmla="*/ 242153 h 242153"/>
              <a:gd name="connsiteX0" fmla="*/ 0 w 852114"/>
              <a:gd name="connsiteY0" fmla="*/ 0 h 242153"/>
              <a:gd name="connsiteX1" fmla="*/ 106923 w 852114"/>
              <a:gd name="connsiteY1" fmla="*/ 85750 h 242153"/>
              <a:gd name="connsiteX2" fmla="*/ 655116 w 852114"/>
              <a:gd name="connsiteY2" fmla="*/ 106267 h 242153"/>
              <a:gd name="connsiteX3" fmla="*/ 852115 w 852114"/>
              <a:gd name="connsiteY3" fmla="*/ 242153 h 242153"/>
              <a:gd name="connsiteX0" fmla="*/ 0 w 854774"/>
              <a:gd name="connsiteY0" fmla="*/ 0 h 242153"/>
              <a:gd name="connsiteX1" fmla="*/ 106923 w 854774"/>
              <a:gd name="connsiteY1" fmla="*/ 85750 h 242153"/>
              <a:gd name="connsiteX2" fmla="*/ 755721 w 854774"/>
              <a:gd name="connsiteY2" fmla="*/ 108632 h 242153"/>
              <a:gd name="connsiteX3" fmla="*/ 852115 w 854774"/>
              <a:gd name="connsiteY3" fmla="*/ 242153 h 242153"/>
              <a:gd name="connsiteX0" fmla="*/ 0 w 854774"/>
              <a:gd name="connsiteY0" fmla="*/ 0 h 242153"/>
              <a:gd name="connsiteX1" fmla="*/ 106923 w 854774"/>
              <a:gd name="connsiteY1" fmla="*/ 92845 h 242153"/>
              <a:gd name="connsiteX2" fmla="*/ 755721 w 854774"/>
              <a:gd name="connsiteY2" fmla="*/ 108632 h 242153"/>
              <a:gd name="connsiteX3" fmla="*/ 852115 w 854774"/>
              <a:gd name="connsiteY3" fmla="*/ 242153 h 242153"/>
              <a:gd name="connsiteX0" fmla="*/ 0 w 854774"/>
              <a:gd name="connsiteY0" fmla="*/ 0 h 242153"/>
              <a:gd name="connsiteX1" fmla="*/ 106923 w 854774"/>
              <a:gd name="connsiteY1" fmla="*/ 92845 h 242153"/>
              <a:gd name="connsiteX2" fmla="*/ 755721 w 854774"/>
              <a:gd name="connsiteY2" fmla="*/ 108632 h 242153"/>
              <a:gd name="connsiteX3" fmla="*/ 852115 w 854774"/>
              <a:gd name="connsiteY3" fmla="*/ 242153 h 242153"/>
            </a:gdLst>
            <a:ahLst/>
            <a:cxnLst>
              <a:cxn ang="0">
                <a:pos x="connsiteX0" y="connsiteY0"/>
              </a:cxn>
              <a:cxn ang="0">
                <a:pos x="connsiteX1" y="connsiteY1"/>
              </a:cxn>
              <a:cxn ang="0">
                <a:pos x="connsiteX2" y="connsiteY2"/>
              </a:cxn>
              <a:cxn ang="0">
                <a:pos x="connsiteX3" y="connsiteY3"/>
              </a:cxn>
            </a:cxnLst>
            <a:rect l="l" t="t" r="r" b="b"/>
            <a:pathLst>
              <a:path w="854774" h="242153">
                <a:moveTo>
                  <a:pt x="0" y="0"/>
                </a:moveTo>
                <a:cubicBezTo>
                  <a:pt x="15957" y="74602"/>
                  <a:pt x="-2263" y="75134"/>
                  <a:pt x="106923" y="92845"/>
                </a:cubicBezTo>
                <a:cubicBezTo>
                  <a:pt x="216109" y="110556"/>
                  <a:pt x="631522" y="83747"/>
                  <a:pt x="755721" y="108632"/>
                </a:cubicBezTo>
                <a:cubicBezTo>
                  <a:pt x="879920" y="133517"/>
                  <a:pt x="852115" y="242153"/>
                  <a:pt x="852115" y="242153"/>
                </a:cubicBezTo>
              </a:path>
            </a:pathLst>
          </a:custGeom>
          <a:noFill/>
          <a:ln>
            <a:solidFill>
              <a:schemeClr val="accent6">
                <a:lumMod val="75000"/>
              </a:schemeClr>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49" name="Grouper 148"/>
          <p:cNvGrpSpPr/>
          <p:nvPr/>
        </p:nvGrpSpPr>
        <p:grpSpPr>
          <a:xfrm>
            <a:off x="6099379" y="5969959"/>
            <a:ext cx="311403" cy="400110"/>
            <a:chOff x="3848541" y="3274693"/>
            <a:chExt cx="311403" cy="400110"/>
          </a:xfrm>
        </p:grpSpPr>
        <p:sp>
          <p:nvSpPr>
            <p:cNvPr id="150" name="Ellipse 149"/>
            <p:cNvSpPr/>
            <p:nvPr/>
          </p:nvSpPr>
          <p:spPr>
            <a:xfrm>
              <a:off x="3871944" y="3334428"/>
              <a:ext cx="288000" cy="288000"/>
            </a:xfrm>
            <a:prstGeom prst="ellipse">
              <a:avLst/>
            </a:prstGeom>
            <a:solidFill>
              <a:schemeClr val="accent1">
                <a:lumMod val="60000"/>
                <a:lumOff val="4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51" name="ZoneTexte 150"/>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D</a:t>
              </a:r>
              <a:endParaRPr lang="fr-FR" sz="2000" b="1" dirty="0">
                <a:solidFill>
                  <a:schemeClr val="bg1"/>
                </a:solidFill>
              </a:endParaRPr>
            </a:p>
          </p:txBody>
        </p:sp>
      </p:grpSp>
      <p:grpSp>
        <p:nvGrpSpPr>
          <p:cNvPr id="152" name="Grouper 151"/>
          <p:cNvGrpSpPr/>
          <p:nvPr/>
        </p:nvGrpSpPr>
        <p:grpSpPr>
          <a:xfrm>
            <a:off x="6692899" y="5969959"/>
            <a:ext cx="311403" cy="400110"/>
            <a:chOff x="3848541" y="3274693"/>
            <a:chExt cx="311403" cy="400110"/>
          </a:xfrm>
        </p:grpSpPr>
        <p:sp>
          <p:nvSpPr>
            <p:cNvPr id="153" name="Ellipse 152"/>
            <p:cNvSpPr/>
            <p:nvPr/>
          </p:nvSpPr>
          <p:spPr>
            <a:xfrm>
              <a:off x="3871944" y="3334428"/>
              <a:ext cx="288000" cy="288000"/>
            </a:xfrm>
            <a:prstGeom prst="ellipse">
              <a:avLst/>
            </a:prstGeom>
            <a:solidFill>
              <a:schemeClr val="accent1">
                <a:lumMod val="60000"/>
                <a:lumOff val="4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54" name="ZoneTexte 153"/>
            <p:cNvSpPr txBox="1"/>
            <p:nvPr/>
          </p:nvSpPr>
          <p:spPr>
            <a:xfrm>
              <a:off x="3848541" y="3274693"/>
              <a:ext cx="259986" cy="400110"/>
            </a:xfrm>
            <a:prstGeom prst="rect">
              <a:avLst/>
            </a:prstGeom>
            <a:noFill/>
          </p:spPr>
          <p:txBody>
            <a:bodyPr wrap="square" rtlCol="0">
              <a:spAutoFit/>
            </a:bodyPr>
            <a:lstStyle/>
            <a:p>
              <a:r>
                <a:rPr lang="fr-FR" sz="2000" b="1" dirty="0" smtClean="0">
                  <a:solidFill>
                    <a:schemeClr val="bg1"/>
                  </a:solidFill>
                </a:rPr>
                <a:t>C</a:t>
              </a:r>
              <a:endParaRPr lang="fr-FR" sz="2000" b="1" dirty="0">
                <a:solidFill>
                  <a:schemeClr val="bg1"/>
                </a:solidFill>
              </a:endParaRPr>
            </a:p>
          </p:txBody>
        </p:sp>
      </p:grpSp>
      <p:sp>
        <p:nvSpPr>
          <p:cNvPr id="156" name="Ellipse 155"/>
          <p:cNvSpPr/>
          <p:nvPr/>
        </p:nvSpPr>
        <p:spPr>
          <a:xfrm>
            <a:off x="7309822" y="6029694"/>
            <a:ext cx="288000" cy="288000"/>
          </a:xfrm>
          <a:prstGeom prst="ellipse">
            <a:avLst/>
          </a:prstGeom>
          <a:solidFill>
            <a:schemeClr val="accent6"/>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57" name="ZoneTexte 156"/>
          <p:cNvSpPr txBox="1"/>
          <p:nvPr/>
        </p:nvSpPr>
        <p:spPr>
          <a:xfrm>
            <a:off x="7289594" y="5969959"/>
            <a:ext cx="259986" cy="400110"/>
          </a:xfrm>
          <a:prstGeom prst="rect">
            <a:avLst/>
          </a:prstGeom>
          <a:noFill/>
        </p:spPr>
        <p:txBody>
          <a:bodyPr wrap="square" rtlCol="0">
            <a:spAutoFit/>
          </a:bodyPr>
          <a:lstStyle/>
          <a:p>
            <a:r>
              <a:rPr lang="fr-FR" sz="2000" b="1" dirty="0" smtClean="0">
                <a:solidFill>
                  <a:schemeClr val="bg1"/>
                </a:solidFill>
              </a:rPr>
              <a:t>A</a:t>
            </a:r>
            <a:endParaRPr lang="fr-FR" sz="2000" b="1" dirty="0">
              <a:solidFill>
                <a:schemeClr val="bg1"/>
              </a:solidFill>
            </a:endParaRPr>
          </a:p>
        </p:txBody>
      </p:sp>
      <p:grpSp>
        <p:nvGrpSpPr>
          <p:cNvPr id="158" name="Grouper 157"/>
          <p:cNvGrpSpPr/>
          <p:nvPr/>
        </p:nvGrpSpPr>
        <p:grpSpPr>
          <a:xfrm>
            <a:off x="7879940" y="5969959"/>
            <a:ext cx="290778" cy="400110"/>
            <a:chOff x="3869166" y="3274693"/>
            <a:chExt cx="290778" cy="400110"/>
          </a:xfrm>
        </p:grpSpPr>
        <p:sp>
          <p:nvSpPr>
            <p:cNvPr id="159" name="Ellipse 158"/>
            <p:cNvSpPr/>
            <p:nvPr/>
          </p:nvSpPr>
          <p:spPr>
            <a:xfrm>
              <a:off x="3871944" y="3334428"/>
              <a:ext cx="288000" cy="288000"/>
            </a:xfrm>
            <a:prstGeom prst="ellipse">
              <a:avLst/>
            </a:prstGeom>
            <a:solidFill>
              <a:srgbClr val="FF0000"/>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60" name="ZoneTexte 159"/>
            <p:cNvSpPr txBox="1"/>
            <p:nvPr/>
          </p:nvSpPr>
          <p:spPr>
            <a:xfrm>
              <a:off x="3869166" y="3274693"/>
              <a:ext cx="259986" cy="400110"/>
            </a:xfrm>
            <a:prstGeom prst="rect">
              <a:avLst/>
            </a:prstGeom>
            <a:noFill/>
          </p:spPr>
          <p:txBody>
            <a:bodyPr wrap="square" rtlCol="0">
              <a:spAutoFit/>
            </a:bodyPr>
            <a:lstStyle/>
            <a:p>
              <a:r>
                <a:rPr lang="fr-FR" sz="2000" b="1" dirty="0" smtClean="0">
                  <a:solidFill>
                    <a:schemeClr val="bg1"/>
                  </a:solidFill>
                </a:rPr>
                <a:t>P</a:t>
              </a:r>
              <a:endParaRPr lang="fr-FR" sz="2000" b="1" dirty="0">
                <a:solidFill>
                  <a:schemeClr val="bg1"/>
                </a:solidFill>
              </a:endParaRPr>
            </a:p>
          </p:txBody>
        </p:sp>
      </p:grpSp>
      <p:cxnSp>
        <p:nvCxnSpPr>
          <p:cNvPr id="161" name="Connecteur droit avec flèche 160"/>
          <p:cNvCxnSpPr>
            <a:stCxn id="150" idx="6"/>
            <a:endCxn id="154" idx="1"/>
          </p:cNvCxnSpPr>
          <p:nvPr/>
        </p:nvCxnSpPr>
        <p:spPr>
          <a:xfrm flipV="1">
            <a:off x="6410782" y="6170014"/>
            <a:ext cx="282117" cy="3680"/>
          </a:xfrm>
          <a:prstGeom prst="straightConnector1">
            <a:avLst/>
          </a:prstGeom>
          <a:ln w="6350">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2" name="Connecteur droit avec flèche 161"/>
          <p:cNvCxnSpPr>
            <a:endCxn id="157" idx="1"/>
          </p:cNvCxnSpPr>
          <p:nvPr/>
        </p:nvCxnSpPr>
        <p:spPr>
          <a:xfrm flipV="1">
            <a:off x="7105902" y="6170014"/>
            <a:ext cx="183692" cy="3680"/>
          </a:xfrm>
          <a:prstGeom prst="straightConnector1">
            <a:avLst/>
          </a:prstGeom>
          <a:ln w="6350">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3" name="Connecteur droit avec flèche 162"/>
          <p:cNvCxnSpPr>
            <a:stCxn id="156" idx="6"/>
            <a:endCxn id="160" idx="1"/>
          </p:cNvCxnSpPr>
          <p:nvPr/>
        </p:nvCxnSpPr>
        <p:spPr>
          <a:xfrm flipV="1">
            <a:off x="7597822" y="6170014"/>
            <a:ext cx="282118" cy="368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4" name="Rectangle 163"/>
          <p:cNvSpPr/>
          <p:nvPr/>
        </p:nvSpPr>
        <p:spPr>
          <a:xfrm>
            <a:off x="508225" y="5929057"/>
            <a:ext cx="1220613"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Séance 5</a:t>
            </a:r>
            <a:endParaRPr lang="fr-FR" b="1" dirty="0">
              <a:solidFill>
                <a:schemeClr val="tx1"/>
              </a:solidFill>
            </a:endParaRPr>
          </a:p>
        </p:txBody>
      </p:sp>
      <p:cxnSp>
        <p:nvCxnSpPr>
          <p:cNvPr id="165" name="Connecteur droit 164"/>
          <p:cNvCxnSpPr>
            <a:stCxn id="164" idx="3"/>
          </p:cNvCxnSpPr>
          <p:nvPr/>
        </p:nvCxnSpPr>
        <p:spPr>
          <a:xfrm>
            <a:off x="1728838" y="6170014"/>
            <a:ext cx="746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Connecteur droit avec flèche 166"/>
          <p:cNvCxnSpPr/>
          <p:nvPr/>
        </p:nvCxnSpPr>
        <p:spPr>
          <a:xfrm flipH="1">
            <a:off x="7451155" y="5684491"/>
            <a:ext cx="5842" cy="345203"/>
          </a:xfrm>
          <a:prstGeom prst="straightConnector1">
            <a:avLst/>
          </a:prstGeom>
          <a:ln w="12700">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73" name="ZoneTexte 172"/>
          <p:cNvSpPr txBox="1"/>
          <p:nvPr/>
        </p:nvSpPr>
        <p:spPr>
          <a:xfrm>
            <a:off x="9166409" y="2392150"/>
            <a:ext cx="2572344" cy="646331"/>
          </a:xfrm>
          <a:prstGeom prst="rect">
            <a:avLst/>
          </a:prstGeom>
          <a:noFill/>
        </p:spPr>
        <p:txBody>
          <a:bodyPr wrap="square" rtlCol="0">
            <a:spAutoFit/>
          </a:bodyPr>
          <a:lstStyle/>
          <a:p>
            <a:r>
              <a:rPr lang="fr-FR" b="1" i="1" dirty="0" smtClean="0"/>
              <a:t>Principe fondamental de la statique</a:t>
            </a:r>
            <a:endParaRPr lang="fr-FR" b="1" i="1" dirty="0"/>
          </a:p>
        </p:txBody>
      </p:sp>
      <p:sp>
        <p:nvSpPr>
          <p:cNvPr id="174" name="ZoneTexte 173"/>
          <p:cNvSpPr txBox="1"/>
          <p:nvPr/>
        </p:nvSpPr>
        <p:spPr>
          <a:xfrm>
            <a:off x="9178881" y="3271412"/>
            <a:ext cx="2572344" cy="369332"/>
          </a:xfrm>
          <a:prstGeom prst="rect">
            <a:avLst/>
          </a:prstGeom>
          <a:noFill/>
        </p:spPr>
        <p:txBody>
          <a:bodyPr wrap="square" rtlCol="0">
            <a:spAutoFit/>
          </a:bodyPr>
          <a:lstStyle/>
          <a:p>
            <a:r>
              <a:rPr lang="fr-FR" i="1" dirty="0" smtClean="0"/>
              <a:t>Notion équilibre de solide</a:t>
            </a:r>
            <a:endParaRPr lang="fr-FR" i="1" dirty="0"/>
          </a:p>
        </p:txBody>
      </p:sp>
      <p:sp>
        <p:nvSpPr>
          <p:cNvPr id="175" name="ZoneTexte 174"/>
          <p:cNvSpPr txBox="1"/>
          <p:nvPr/>
        </p:nvSpPr>
        <p:spPr>
          <a:xfrm>
            <a:off x="9195038" y="3866462"/>
            <a:ext cx="2572344" cy="646331"/>
          </a:xfrm>
          <a:prstGeom prst="rect">
            <a:avLst/>
          </a:prstGeom>
          <a:noFill/>
        </p:spPr>
        <p:txBody>
          <a:bodyPr wrap="square" rtlCol="0">
            <a:spAutoFit/>
          </a:bodyPr>
          <a:lstStyle/>
          <a:p>
            <a:r>
              <a:rPr lang="fr-FR" i="1" smtClean="0"/>
              <a:t>Concept de force et de moment</a:t>
            </a:r>
            <a:endParaRPr lang="fr-FR" i="1" dirty="0"/>
          </a:p>
        </p:txBody>
      </p:sp>
      <p:sp>
        <p:nvSpPr>
          <p:cNvPr id="176" name="ZoneTexte 175"/>
          <p:cNvSpPr txBox="1"/>
          <p:nvPr/>
        </p:nvSpPr>
        <p:spPr>
          <a:xfrm>
            <a:off x="9186760" y="4556219"/>
            <a:ext cx="2572344" cy="646331"/>
          </a:xfrm>
          <a:prstGeom prst="rect">
            <a:avLst/>
          </a:prstGeom>
          <a:noFill/>
        </p:spPr>
        <p:txBody>
          <a:bodyPr wrap="square" rtlCol="0">
            <a:spAutoFit/>
          </a:bodyPr>
          <a:lstStyle/>
          <a:p>
            <a:r>
              <a:rPr lang="fr-FR" i="1" dirty="0" smtClean="0"/>
              <a:t>Modélisation d’une force et d’un moment</a:t>
            </a:r>
            <a:endParaRPr lang="fr-FR" i="1" dirty="0"/>
          </a:p>
        </p:txBody>
      </p:sp>
      <p:sp>
        <p:nvSpPr>
          <p:cNvPr id="177" name="ZoneTexte 176"/>
          <p:cNvSpPr txBox="1"/>
          <p:nvPr/>
        </p:nvSpPr>
        <p:spPr>
          <a:xfrm>
            <a:off x="9186760" y="5214257"/>
            <a:ext cx="2572344" cy="646331"/>
          </a:xfrm>
          <a:prstGeom prst="rect">
            <a:avLst/>
          </a:prstGeom>
          <a:noFill/>
        </p:spPr>
        <p:txBody>
          <a:bodyPr wrap="square" rtlCol="0">
            <a:spAutoFit/>
          </a:bodyPr>
          <a:lstStyle/>
          <a:p>
            <a:r>
              <a:rPr lang="fr-FR" i="1" dirty="0" smtClean="0"/>
              <a:t>Equilibre solide soumis à </a:t>
            </a:r>
            <a:r>
              <a:rPr lang="fr-FR" i="1" smtClean="0"/>
              <a:t>3 forces</a:t>
            </a:r>
            <a:endParaRPr lang="fr-FR" i="1"/>
          </a:p>
        </p:txBody>
      </p:sp>
      <p:sp>
        <p:nvSpPr>
          <p:cNvPr id="178" name="ZoneTexte 177"/>
          <p:cNvSpPr txBox="1"/>
          <p:nvPr/>
        </p:nvSpPr>
        <p:spPr>
          <a:xfrm>
            <a:off x="9195038" y="5985348"/>
            <a:ext cx="2572344" cy="369332"/>
          </a:xfrm>
          <a:prstGeom prst="rect">
            <a:avLst/>
          </a:prstGeom>
          <a:noFill/>
        </p:spPr>
        <p:txBody>
          <a:bodyPr wrap="square" rtlCol="0">
            <a:spAutoFit/>
          </a:bodyPr>
          <a:lstStyle/>
          <a:p>
            <a:r>
              <a:rPr lang="fr-FR" i="1" dirty="0" smtClean="0"/>
              <a:t>PFD</a:t>
            </a:r>
            <a:endParaRPr lang="fr-FR" i="1" dirty="0"/>
          </a:p>
        </p:txBody>
      </p:sp>
      <p:sp>
        <p:nvSpPr>
          <p:cNvPr id="179" name="Flèche vers la droite 178"/>
          <p:cNvSpPr/>
          <p:nvPr/>
        </p:nvSpPr>
        <p:spPr>
          <a:xfrm>
            <a:off x="3170225" y="2651735"/>
            <a:ext cx="899120" cy="134855"/>
          </a:xfrm>
          <a:prstGeom prst="rightArrow">
            <a:avLst>
              <a:gd name="adj1" fmla="val 36897"/>
              <a:gd name="adj2" fmla="val 827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Flèche vers la droite 179"/>
          <p:cNvSpPr/>
          <p:nvPr/>
        </p:nvSpPr>
        <p:spPr>
          <a:xfrm>
            <a:off x="4907449" y="2648776"/>
            <a:ext cx="899120" cy="134855"/>
          </a:xfrm>
          <a:prstGeom prst="rightArrow">
            <a:avLst>
              <a:gd name="adj1" fmla="val 36897"/>
              <a:gd name="adj2" fmla="val 827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Flèche vers la droite 180"/>
          <p:cNvSpPr/>
          <p:nvPr/>
        </p:nvSpPr>
        <p:spPr>
          <a:xfrm>
            <a:off x="6690221" y="2651736"/>
            <a:ext cx="899120" cy="134855"/>
          </a:xfrm>
          <a:prstGeom prst="rightArrow">
            <a:avLst>
              <a:gd name="adj1" fmla="val 36897"/>
              <a:gd name="adj2" fmla="val 827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Rectangle 181"/>
          <p:cNvSpPr/>
          <p:nvPr/>
        </p:nvSpPr>
        <p:spPr>
          <a:xfrm>
            <a:off x="883960" y="455002"/>
            <a:ext cx="8852936" cy="707886"/>
          </a:xfrm>
          <a:prstGeom prst="rect">
            <a:avLst/>
          </a:prstGeom>
        </p:spPr>
        <p:txBody>
          <a:bodyPr wrap="none">
            <a:spAutoFit/>
          </a:bodyPr>
          <a:lstStyle/>
          <a:p>
            <a:r>
              <a:rPr lang="fr-FR" sz="4000" b="1" dirty="0" smtClean="0">
                <a:latin typeface="+mj-lt"/>
              </a:rPr>
              <a:t>Une démarche de formation progressive</a:t>
            </a:r>
            <a:r>
              <a:rPr lang="is-IS" sz="4000" b="1" dirty="0" smtClean="0">
                <a:latin typeface="+mj-lt"/>
              </a:rPr>
              <a:t>…</a:t>
            </a:r>
            <a:endParaRPr lang="fr-FR" sz="4000" b="1" dirty="0" smtClean="0">
              <a:latin typeface="+mj-lt"/>
            </a:endParaRPr>
          </a:p>
        </p:txBody>
      </p:sp>
    </p:spTree>
    <p:extLst>
      <p:ext uri="{BB962C8B-B14F-4D97-AF65-F5344CB8AC3E}">
        <p14:creationId xmlns:p14="http://schemas.microsoft.com/office/powerpoint/2010/main" val="686984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97380" y="1708507"/>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Découvrir</a:t>
            </a:r>
            <a:endParaRPr lang="fr-FR" b="1" dirty="0">
              <a:solidFill>
                <a:schemeClr val="tx1"/>
              </a:solidFill>
            </a:endParaRPr>
          </a:p>
        </p:txBody>
      </p:sp>
      <p:sp>
        <p:nvSpPr>
          <p:cNvPr id="5" name="Rectangle 4"/>
          <p:cNvSpPr/>
          <p:nvPr/>
        </p:nvSpPr>
        <p:spPr>
          <a:xfrm>
            <a:off x="6232719" y="1708507"/>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Comprendre</a:t>
            </a:r>
            <a:endParaRPr lang="fr-FR" b="1" dirty="0">
              <a:solidFill>
                <a:schemeClr val="tx1"/>
              </a:solidFill>
            </a:endParaRPr>
          </a:p>
        </p:txBody>
      </p:sp>
      <p:sp>
        <p:nvSpPr>
          <p:cNvPr id="6" name="Rectangle 5"/>
          <p:cNvSpPr/>
          <p:nvPr/>
        </p:nvSpPr>
        <p:spPr>
          <a:xfrm>
            <a:off x="8015349" y="1708507"/>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Approfondir</a:t>
            </a:r>
            <a:endParaRPr lang="fr-FR" b="1" dirty="0">
              <a:solidFill>
                <a:schemeClr val="tx1"/>
              </a:solidFill>
            </a:endParaRPr>
          </a:p>
        </p:txBody>
      </p:sp>
      <p:sp>
        <p:nvSpPr>
          <p:cNvPr id="7" name="Rectangle 6"/>
          <p:cNvSpPr/>
          <p:nvPr/>
        </p:nvSpPr>
        <p:spPr>
          <a:xfrm>
            <a:off x="9782220" y="1708507"/>
            <a:ext cx="1631092" cy="481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Produire</a:t>
            </a:r>
            <a:endParaRPr lang="fr-FR" b="1" dirty="0">
              <a:solidFill>
                <a:schemeClr val="tx1"/>
              </a:solidFill>
            </a:endParaRPr>
          </a:p>
        </p:txBody>
      </p:sp>
      <p:cxnSp>
        <p:nvCxnSpPr>
          <p:cNvPr id="12" name="Connecteur droit 11"/>
          <p:cNvCxnSpPr>
            <a:stCxn id="4" idx="2"/>
          </p:cNvCxnSpPr>
          <p:nvPr/>
        </p:nvCxnSpPr>
        <p:spPr>
          <a:xfrm>
            <a:off x="5312926" y="2190421"/>
            <a:ext cx="0" cy="39418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7050998" y="2199185"/>
            <a:ext cx="0" cy="39418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8839131" y="2206899"/>
            <a:ext cx="0" cy="39418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10610120" y="2215138"/>
            <a:ext cx="0" cy="3941804"/>
          </a:xfrm>
          <a:prstGeom prst="line">
            <a:avLst/>
          </a:prstGeom>
        </p:spPr>
        <p:style>
          <a:lnRef idx="1">
            <a:schemeClr val="accent1"/>
          </a:lnRef>
          <a:fillRef idx="0">
            <a:schemeClr val="accent1"/>
          </a:fillRef>
          <a:effectRef idx="0">
            <a:schemeClr val="accent1"/>
          </a:effectRef>
          <a:fontRef idx="minor">
            <a:schemeClr val="tx1"/>
          </a:fontRef>
        </p:style>
      </p:cxnSp>
      <p:sp>
        <p:nvSpPr>
          <p:cNvPr id="173" name="ZoneTexte 172"/>
          <p:cNvSpPr txBox="1"/>
          <p:nvPr/>
        </p:nvSpPr>
        <p:spPr>
          <a:xfrm>
            <a:off x="4497380" y="1184736"/>
            <a:ext cx="6915932" cy="369332"/>
          </a:xfrm>
          <a:prstGeom prst="rect">
            <a:avLst/>
          </a:prstGeom>
          <a:noFill/>
          <a:ln>
            <a:solidFill>
              <a:srgbClr val="FF0000"/>
            </a:solidFill>
          </a:ln>
        </p:spPr>
        <p:txBody>
          <a:bodyPr wrap="square" rtlCol="0" anchor="ctr">
            <a:spAutoFit/>
          </a:bodyPr>
          <a:lstStyle/>
          <a:p>
            <a:r>
              <a:rPr lang="fr-FR" b="1" i="1" dirty="0" smtClean="0"/>
              <a:t>Principe fondamental de la statique</a:t>
            </a:r>
            <a:endParaRPr lang="fr-FR" b="1" i="1" dirty="0"/>
          </a:p>
        </p:txBody>
      </p:sp>
      <p:sp>
        <p:nvSpPr>
          <p:cNvPr id="174" name="ZoneTexte 173"/>
          <p:cNvSpPr txBox="1"/>
          <p:nvPr/>
        </p:nvSpPr>
        <p:spPr>
          <a:xfrm>
            <a:off x="4483194" y="2272345"/>
            <a:ext cx="1631092" cy="923330"/>
          </a:xfrm>
          <a:prstGeom prst="rect">
            <a:avLst/>
          </a:prstGeom>
          <a:solidFill>
            <a:schemeClr val="bg1">
              <a:lumMod val="85000"/>
            </a:schemeClr>
          </a:solidFill>
        </p:spPr>
        <p:txBody>
          <a:bodyPr wrap="square" rtlCol="0" anchor="ctr">
            <a:spAutoFit/>
          </a:bodyPr>
          <a:lstStyle/>
          <a:p>
            <a:pPr algn="ctr"/>
            <a:r>
              <a:rPr lang="fr-FR" i="1" dirty="0" smtClean="0"/>
              <a:t>Notion équilibre de solide</a:t>
            </a:r>
            <a:endParaRPr lang="fr-FR" i="1" dirty="0"/>
          </a:p>
        </p:txBody>
      </p:sp>
      <p:sp>
        <p:nvSpPr>
          <p:cNvPr id="176" name="ZoneTexte 175"/>
          <p:cNvSpPr txBox="1"/>
          <p:nvPr/>
        </p:nvSpPr>
        <p:spPr>
          <a:xfrm>
            <a:off x="8014678" y="2272345"/>
            <a:ext cx="1630236" cy="923330"/>
          </a:xfrm>
          <a:prstGeom prst="rect">
            <a:avLst/>
          </a:prstGeom>
          <a:solidFill>
            <a:schemeClr val="bg1">
              <a:lumMod val="85000"/>
            </a:schemeClr>
          </a:solidFill>
        </p:spPr>
        <p:txBody>
          <a:bodyPr wrap="square" rtlCol="0" anchor="ctr">
            <a:spAutoFit/>
          </a:bodyPr>
          <a:lstStyle/>
          <a:p>
            <a:pPr algn="ctr"/>
            <a:r>
              <a:rPr lang="fr-FR" i="1" dirty="0" smtClean="0"/>
              <a:t>Modélisation d’une force et d’un moment</a:t>
            </a:r>
            <a:endParaRPr lang="fr-FR" i="1" dirty="0"/>
          </a:p>
        </p:txBody>
      </p:sp>
      <p:sp>
        <p:nvSpPr>
          <p:cNvPr id="177" name="ZoneTexte 176"/>
          <p:cNvSpPr txBox="1"/>
          <p:nvPr/>
        </p:nvSpPr>
        <p:spPr>
          <a:xfrm>
            <a:off x="9782220" y="2282254"/>
            <a:ext cx="1631091" cy="923330"/>
          </a:xfrm>
          <a:prstGeom prst="rect">
            <a:avLst/>
          </a:prstGeom>
          <a:solidFill>
            <a:schemeClr val="bg1">
              <a:lumMod val="85000"/>
            </a:schemeClr>
          </a:solidFill>
        </p:spPr>
        <p:txBody>
          <a:bodyPr wrap="square" rtlCol="0" anchor="ctr">
            <a:spAutoFit/>
          </a:bodyPr>
          <a:lstStyle/>
          <a:p>
            <a:pPr algn="ctr"/>
            <a:r>
              <a:rPr lang="fr-FR" i="1" dirty="0" smtClean="0"/>
              <a:t>Equilibre solide soumis </a:t>
            </a:r>
            <a:r>
              <a:rPr lang="fr-FR" i="1" smtClean="0"/>
              <a:t>à 2 et 3 forces</a:t>
            </a:r>
            <a:endParaRPr lang="fr-FR" i="1"/>
          </a:p>
        </p:txBody>
      </p:sp>
      <p:sp>
        <p:nvSpPr>
          <p:cNvPr id="182" name="Rectangle 181"/>
          <p:cNvSpPr/>
          <p:nvPr/>
        </p:nvSpPr>
        <p:spPr>
          <a:xfrm>
            <a:off x="328614" y="269767"/>
            <a:ext cx="11084697" cy="707886"/>
          </a:xfrm>
          <a:prstGeom prst="rect">
            <a:avLst/>
          </a:prstGeom>
        </p:spPr>
        <p:txBody>
          <a:bodyPr wrap="square">
            <a:spAutoFit/>
          </a:bodyPr>
          <a:lstStyle/>
          <a:p>
            <a:r>
              <a:rPr lang="fr-FR" sz="4000" b="1" dirty="0" smtClean="0">
                <a:latin typeface="+mj-lt"/>
              </a:rPr>
              <a:t>Des supports adaptés à chaque étape: </a:t>
            </a:r>
          </a:p>
        </p:txBody>
      </p:sp>
      <p:sp>
        <p:nvSpPr>
          <p:cNvPr id="118" name="ZoneTexte 117"/>
          <p:cNvSpPr txBox="1"/>
          <p:nvPr/>
        </p:nvSpPr>
        <p:spPr>
          <a:xfrm>
            <a:off x="6242833" y="2272345"/>
            <a:ext cx="1631093" cy="923330"/>
          </a:xfrm>
          <a:prstGeom prst="rect">
            <a:avLst/>
          </a:prstGeom>
          <a:solidFill>
            <a:schemeClr val="bg1">
              <a:lumMod val="85000"/>
            </a:schemeClr>
          </a:solidFill>
        </p:spPr>
        <p:txBody>
          <a:bodyPr wrap="square" rtlCol="0" anchor="ctr">
            <a:spAutoFit/>
          </a:bodyPr>
          <a:lstStyle/>
          <a:p>
            <a:pPr algn="ctr"/>
            <a:r>
              <a:rPr lang="fr-FR" i="1" smtClean="0"/>
              <a:t>Concept de force et de moment</a:t>
            </a:r>
            <a:endParaRPr lang="fr-FR" i="1" dirty="0"/>
          </a:p>
        </p:txBody>
      </p:sp>
      <p:sp>
        <p:nvSpPr>
          <p:cNvPr id="119" name="Rectangle 118"/>
          <p:cNvSpPr/>
          <p:nvPr/>
        </p:nvSpPr>
        <p:spPr>
          <a:xfrm>
            <a:off x="4497380" y="3315569"/>
            <a:ext cx="1631092" cy="147481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rgbClr val="FF0000"/>
                </a:solidFill>
              </a:rPr>
              <a:t>Comment pesait-on une charge avant les balances numériques?</a:t>
            </a:r>
            <a:endParaRPr lang="fr-FR" dirty="0">
              <a:solidFill>
                <a:srgbClr val="FF0000"/>
              </a:solidFill>
            </a:endParaRPr>
          </a:p>
        </p:txBody>
      </p:sp>
      <p:sp>
        <p:nvSpPr>
          <p:cNvPr id="120" name="Rectangle 119"/>
          <p:cNvSpPr/>
          <p:nvPr/>
        </p:nvSpPr>
        <p:spPr>
          <a:xfrm>
            <a:off x="6232719" y="3315569"/>
            <a:ext cx="1631092" cy="147481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a:solidFill>
                  <a:srgbClr val="FF0000"/>
                </a:solidFill>
              </a:rPr>
              <a:t>Maquette plane avec </a:t>
            </a:r>
            <a:r>
              <a:rPr lang="fr-FR" dirty="0" smtClean="0">
                <a:solidFill>
                  <a:srgbClr val="FF0000"/>
                </a:solidFill>
              </a:rPr>
              <a:t>pesons</a:t>
            </a:r>
            <a:endParaRPr lang="fr-FR" dirty="0">
              <a:solidFill>
                <a:srgbClr val="FF0000"/>
              </a:solidFill>
            </a:endParaRPr>
          </a:p>
        </p:txBody>
      </p:sp>
      <p:sp>
        <p:nvSpPr>
          <p:cNvPr id="121" name="Rectangle 120"/>
          <p:cNvSpPr/>
          <p:nvPr/>
        </p:nvSpPr>
        <p:spPr>
          <a:xfrm>
            <a:off x="8015349" y="3315569"/>
            <a:ext cx="1631092" cy="147481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rgbClr val="FF0000"/>
                </a:solidFill>
              </a:rPr>
              <a:t>Simulations numériques</a:t>
            </a:r>
            <a:endParaRPr lang="fr-FR" dirty="0">
              <a:solidFill>
                <a:srgbClr val="FF0000"/>
              </a:solidFill>
            </a:endParaRPr>
          </a:p>
        </p:txBody>
      </p:sp>
      <p:sp>
        <p:nvSpPr>
          <p:cNvPr id="122" name="Rectangle 121"/>
          <p:cNvSpPr/>
          <p:nvPr/>
        </p:nvSpPr>
        <p:spPr>
          <a:xfrm>
            <a:off x="9796508" y="3315569"/>
            <a:ext cx="1631092" cy="147481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rgbClr val="FF0000"/>
                </a:solidFill>
              </a:rPr>
              <a:t>Calculer graphiquement les charges aux appuis d’une structure?</a:t>
            </a:r>
            <a:endParaRPr lang="fr-FR" dirty="0">
              <a:solidFill>
                <a:srgbClr val="FF0000"/>
              </a:solidFill>
            </a:endParaRPr>
          </a:p>
        </p:txBody>
      </p:sp>
      <p:sp>
        <p:nvSpPr>
          <p:cNvPr id="124" name="Rectangle 123"/>
          <p:cNvSpPr/>
          <p:nvPr/>
        </p:nvSpPr>
        <p:spPr>
          <a:xfrm>
            <a:off x="4497380" y="5990885"/>
            <a:ext cx="3366431" cy="6824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Démarche d’investigation</a:t>
            </a:r>
            <a:endParaRPr lang="fr-FR" b="1" dirty="0">
              <a:solidFill>
                <a:schemeClr val="tx1"/>
              </a:solidFill>
            </a:endParaRPr>
          </a:p>
        </p:txBody>
      </p:sp>
      <p:sp>
        <p:nvSpPr>
          <p:cNvPr id="125" name="Rectangle 124"/>
          <p:cNvSpPr/>
          <p:nvPr/>
        </p:nvSpPr>
        <p:spPr>
          <a:xfrm>
            <a:off x="8015348" y="5990885"/>
            <a:ext cx="3412251" cy="6824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Résolution de problème technique</a:t>
            </a:r>
            <a:endParaRPr lang="fr-FR" b="1" dirty="0">
              <a:solidFill>
                <a:schemeClr val="tx1"/>
              </a:solidFill>
            </a:endParaRPr>
          </a:p>
        </p:txBody>
      </p:sp>
      <p:sp>
        <p:nvSpPr>
          <p:cNvPr id="127" name="Rectangle 126"/>
          <p:cNvSpPr/>
          <p:nvPr/>
        </p:nvSpPr>
        <p:spPr>
          <a:xfrm>
            <a:off x="4497380" y="4925009"/>
            <a:ext cx="1631092" cy="92146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rgbClr val="FF0000"/>
                </a:solidFill>
              </a:rPr>
              <a:t>Dossier numérique</a:t>
            </a:r>
            <a:endParaRPr lang="fr-FR" dirty="0">
              <a:solidFill>
                <a:srgbClr val="FF0000"/>
              </a:solidFill>
            </a:endParaRPr>
          </a:p>
        </p:txBody>
      </p:sp>
      <p:sp>
        <p:nvSpPr>
          <p:cNvPr id="128" name="Rectangle 127"/>
          <p:cNvSpPr/>
          <p:nvPr/>
        </p:nvSpPr>
        <p:spPr>
          <a:xfrm>
            <a:off x="6232719" y="4925009"/>
            <a:ext cx="1631092" cy="92146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a:solidFill>
                  <a:srgbClr val="FF0000"/>
                </a:solidFill>
              </a:rPr>
              <a:t>Maquette plane avec </a:t>
            </a:r>
            <a:r>
              <a:rPr lang="fr-FR" dirty="0" smtClean="0">
                <a:solidFill>
                  <a:srgbClr val="FF0000"/>
                </a:solidFill>
              </a:rPr>
              <a:t>pesons</a:t>
            </a:r>
            <a:endParaRPr lang="fr-FR" dirty="0">
              <a:solidFill>
                <a:srgbClr val="FF0000"/>
              </a:solidFill>
            </a:endParaRPr>
          </a:p>
        </p:txBody>
      </p:sp>
      <p:sp>
        <p:nvSpPr>
          <p:cNvPr id="129" name="Rectangle 128"/>
          <p:cNvSpPr/>
          <p:nvPr/>
        </p:nvSpPr>
        <p:spPr>
          <a:xfrm>
            <a:off x="8015349" y="4925009"/>
            <a:ext cx="1631092" cy="92146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rgbClr val="FF0000"/>
                </a:solidFill>
              </a:rPr>
              <a:t>Tablette ou ordinateur </a:t>
            </a:r>
            <a:endParaRPr lang="fr-FR" dirty="0">
              <a:solidFill>
                <a:srgbClr val="FF0000"/>
              </a:solidFill>
            </a:endParaRPr>
          </a:p>
        </p:txBody>
      </p:sp>
      <p:sp>
        <p:nvSpPr>
          <p:cNvPr id="130" name="Rectangle 129"/>
          <p:cNvSpPr/>
          <p:nvPr/>
        </p:nvSpPr>
        <p:spPr>
          <a:xfrm>
            <a:off x="9796508" y="4925009"/>
            <a:ext cx="1631092" cy="92146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rgbClr val="FF0000"/>
                </a:solidFill>
              </a:rPr>
              <a:t>Dossier technique et ordinateur</a:t>
            </a:r>
            <a:endParaRPr lang="fr-FR" dirty="0">
              <a:solidFill>
                <a:srgbClr val="FF0000"/>
              </a:solidFill>
            </a:endParaRPr>
          </a:p>
        </p:txBody>
      </p:sp>
    </p:spTree>
    <p:extLst>
      <p:ext uri="{BB962C8B-B14F-4D97-AF65-F5344CB8AC3E}">
        <p14:creationId xmlns:p14="http://schemas.microsoft.com/office/powerpoint/2010/main" val="1727853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Rectangle 181"/>
          <p:cNvSpPr/>
          <p:nvPr/>
        </p:nvSpPr>
        <p:spPr>
          <a:xfrm>
            <a:off x="1000484" y="316457"/>
            <a:ext cx="10218503" cy="707886"/>
          </a:xfrm>
          <a:prstGeom prst="rect">
            <a:avLst/>
          </a:prstGeom>
        </p:spPr>
        <p:txBody>
          <a:bodyPr wrap="none">
            <a:spAutoFit/>
          </a:bodyPr>
          <a:lstStyle/>
          <a:p>
            <a:r>
              <a:rPr lang="fr-FR" sz="4000" b="1" dirty="0" smtClean="0">
                <a:latin typeface="+mj-lt"/>
              </a:rPr>
              <a:t>Une démarche de formation de type « fractale »</a:t>
            </a:r>
          </a:p>
        </p:txBody>
      </p:sp>
      <p:grpSp>
        <p:nvGrpSpPr>
          <p:cNvPr id="220" name="Grouper 219"/>
          <p:cNvGrpSpPr/>
          <p:nvPr/>
        </p:nvGrpSpPr>
        <p:grpSpPr>
          <a:xfrm rot="20554555">
            <a:off x="5692968" y="1910548"/>
            <a:ext cx="1427182" cy="2195312"/>
            <a:chOff x="3471224" y="2630021"/>
            <a:chExt cx="949741" cy="1623478"/>
          </a:xfrm>
        </p:grpSpPr>
        <p:sp>
          <p:nvSpPr>
            <p:cNvPr id="221" name="Ellipse 220"/>
            <p:cNvSpPr/>
            <p:nvPr/>
          </p:nvSpPr>
          <p:spPr>
            <a:xfrm>
              <a:off x="3895491" y="2672353"/>
              <a:ext cx="288000" cy="288000"/>
            </a:xfrm>
            <a:prstGeom prst="ellipse">
              <a:avLst/>
            </a:prstGeom>
            <a:solidFill>
              <a:schemeClr val="accent2">
                <a:lumMod val="40000"/>
                <a:lumOff val="6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222" name="ZoneTexte 221"/>
            <p:cNvSpPr txBox="1"/>
            <p:nvPr/>
          </p:nvSpPr>
          <p:spPr>
            <a:xfrm rot="1045445">
              <a:off x="3912135" y="2630021"/>
              <a:ext cx="259986" cy="386932"/>
            </a:xfrm>
            <a:prstGeom prst="rect">
              <a:avLst/>
            </a:prstGeom>
            <a:noFill/>
          </p:spPr>
          <p:txBody>
            <a:bodyPr wrap="square" rtlCol="0">
              <a:spAutoFit/>
            </a:bodyPr>
            <a:lstStyle/>
            <a:p>
              <a:r>
                <a:rPr lang="fr-FR" sz="2800" b="1" dirty="0" smtClean="0">
                  <a:solidFill>
                    <a:schemeClr val="bg1"/>
                  </a:solidFill>
                </a:rPr>
                <a:t>D</a:t>
              </a:r>
              <a:endParaRPr lang="fr-FR" sz="2800" b="1" dirty="0">
                <a:solidFill>
                  <a:schemeClr val="bg1"/>
                </a:solidFill>
              </a:endParaRPr>
            </a:p>
          </p:txBody>
        </p:sp>
        <p:sp>
          <p:nvSpPr>
            <p:cNvPr id="223" name="Ellipse 222"/>
            <p:cNvSpPr/>
            <p:nvPr/>
          </p:nvSpPr>
          <p:spPr>
            <a:xfrm>
              <a:off x="4118052" y="3045476"/>
              <a:ext cx="288000" cy="288000"/>
            </a:xfrm>
            <a:prstGeom prst="ellipse">
              <a:avLst/>
            </a:prstGeom>
            <a:solidFill>
              <a:schemeClr val="accent4">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224" name="ZoneTexte 223"/>
            <p:cNvSpPr txBox="1"/>
            <p:nvPr/>
          </p:nvSpPr>
          <p:spPr>
            <a:xfrm rot="743666">
              <a:off x="4119337" y="3003544"/>
              <a:ext cx="259986" cy="386932"/>
            </a:xfrm>
            <a:prstGeom prst="rect">
              <a:avLst/>
            </a:prstGeom>
            <a:noFill/>
          </p:spPr>
          <p:txBody>
            <a:bodyPr wrap="square" rtlCol="0">
              <a:spAutoFit/>
            </a:bodyPr>
            <a:lstStyle/>
            <a:p>
              <a:r>
                <a:rPr lang="fr-FR" sz="2800" b="1" dirty="0" smtClean="0">
                  <a:solidFill>
                    <a:schemeClr val="bg1"/>
                  </a:solidFill>
                </a:rPr>
                <a:t>C</a:t>
              </a:r>
              <a:endParaRPr lang="fr-FR" sz="2800" b="1" dirty="0">
                <a:solidFill>
                  <a:schemeClr val="bg1"/>
                </a:solidFill>
              </a:endParaRPr>
            </a:p>
          </p:txBody>
        </p:sp>
        <p:sp>
          <p:nvSpPr>
            <p:cNvPr id="225" name="Ellipse 224"/>
            <p:cNvSpPr/>
            <p:nvPr/>
          </p:nvSpPr>
          <p:spPr>
            <a:xfrm>
              <a:off x="4132965" y="3485730"/>
              <a:ext cx="288000" cy="288000"/>
            </a:xfrm>
            <a:prstGeom prst="ellipse">
              <a:avLst/>
            </a:prstGeom>
            <a:solidFill>
              <a:schemeClr val="bg2">
                <a:lumMod val="75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226" name="ZoneTexte 225"/>
            <p:cNvSpPr txBox="1"/>
            <p:nvPr/>
          </p:nvSpPr>
          <p:spPr>
            <a:xfrm rot="795744">
              <a:off x="4140310" y="3422360"/>
              <a:ext cx="259986" cy="386932"/>
            </a:xfrm>
            <a:prstGeom prst="rect">
              <a:avLst/>
            </a:prstGeom>
            <a:noFill/>
          </p:spPr>
          <p:txBody>
            <a:bodyPr wrap="square" rtlCol="0">
              <a:spAutoFit/>
            </a:bodyPr>
            <a:lstStyle/>
            <a:p>
              <a:r>
                <a:rPr lang="fr-FR" sz="2800" b="1" dirty="0" smtClean="0">
                  <a:solidFill>
                    <a:schemeClr val="bg1"/>
                  </a:solidFill>
                </a:rPr>
                <a:t>A</a:t>
              </a:r>
              <a:endParaRPr lang="fr-FR" sz="2800" b="1" dirty="0">
                <a:solidFill>
                  <a:schemeClr val="bg1"/>
                </a:solidFill>
              </a:endParaRPr>
            </a:p>
          </p:txBody>
        </p:sp>
        <p:sp>
          <p:nvSpPr>
            <p:cNvPr id="227" name="Ellipse 226"/>
            <p:cNvSpPr/>
            <p:nvPr/>
          </p:nvSpPr>
          <p:spPr>
            <a:xfrm>
              <a:off x="3890760" y="3908900"/>
              <a:ext cx="288000" cy="288000"/>
            </a:xfrm>
            <a:prstGeom prst="ellipse">
              <a:avLst/>
            </a:prstGeom>
            <a:solidFill>
              <a:schemeClr val="bg2">
                <a:lumMod val="75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228" name="ZoneTexte 227"/>
            <p:cNvSpPr txBox="1"/>
            <p:nvPr/>
          </p:nvSpPr>
          <p:spPr>
            <a:xfrm rot="811587">
              <a:off x="3912789" y="3866567"/>
              <a:ext cx="259986" cy="386932"/>
            </a:xfrm>
            <a:prstGeom prst="rect">
              <a:avLst/>
            </a:prstGeom>
            <a:noFill/>
          </p:spPr>
          <p:txBody>
            <a:bodyPr wrap="square" rtlCol="0">
              <a:spAutoFit/>
            </a:bodyPr>
            <a:lstStyle/>
            <a:p>
              <a:r>
                <a:rPr lang="fr-FR" sz="2800" b="1" dirty="0" smtClean="0">
                  <a:solidFill>
                    <a:schemeClr val="bg1"/>
                  </a:solidFill>
                </a:rPr>
                <a:t>P</a:t>
              </a:r>
              <a:endParaRPr lang="fr-FR" sz="2800" b="1" dirty="0">
                <a:solidFill>
                  <a:schemeClr val="bg1"/>
                </a:solidFill>
              </a:endParaRPr>
            </a:p>
          </p:txBody>
        </p:sp>
        <p:cxnSp>
          <p:nvCxnSpPr>
            <p:cNvPr id="229" name="Connecteur droit avec flèche 228"/>
            <p:cNvCxnSpPr>
              <a:endCxn id="221" idx="3"/>
            </p:cNvCxnSpPr>
            <p:nvPr/>
          </p:nvCxnSpPr>
          <p:spPr>
            <a:xfrm flipV="1">
              <a:off x="3471224" y="2918176"/>
              <a:ext cx="466444" cy="5269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0" name="Connecteur droit avec flèche 229"/>
            <p:cNvCxnSpPr>
              <a:endCxn id="223" idx="2"/>
            </p:cNvCxnSpPr>
            <p:nvPr/>
          </p:nvCxnSpPr>
          <p:spPr>
            <a:xfrm flipV="1">
              <a:off x="3471224" y="3189476"/>
              <a:ext cx="646828" cy="2556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1" name="Connecteur droit avec flèche 230"/>
            <p:cNvCxnSpPr>
              <a:endCxn id="225" idx="2"/>
            </p:cNvCxnSpPr>
            <p:nvPr/>
          </p:nvCxnSpPr>
          <p:spPr>
            <a:xfrm>
              <a:off x="3471224" y="3445137"/>
              <a:ext cx="661741" cy="184593"/>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2" name="Connecteur droit avec flèche 231"/>
            <p:cNvCxnSpPr>
              <a:endCxn id="227" idx="1"/>
            </p:cNvCxnSpPr>
            <p:nvPr/>
          </p:nvCxnSpPr>
          <p:spPr>
            <a:xfrm>
              <a:off x="3471224" y="3445137"/>
              <a:ext cx="461713" cy="50594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207" name="Grouper 206"/>
          <p:cNvGrpSpPr/>
          <p:nvPr/>
        </p:nvGrpSpPr>
        <p:grpSpPr>
          <a:xfrm rot="2351941">
            <a:off x="5027505" y="3579873"/>
            <a:ext cx="1427182" cy="2195318"/>
            <a:chOff x="3471224" y="2617522"/>
            <a:chExt cx="949741" cy="1623482"/>
          </a:xfrm>
        </p:grpSpPr>
        <p:sp>
          <p:nvSpPr>
            <p:cNvPr id="208" name="Ellipse 207"/>
            <p:cNvSpPr/>
            <p:nvPr/>
          </p:nvSpPr>
          <p:spPr>
            <a:xfrm>
              <a:off x="3895491" y="2672353"/>
              <a:ext cx="288000" cy="288000"/>
            </a:xfrm>
            <a:prstGeom prst="ellipse">
              <a:avLst/>
            </a:prstGeom>
            <a:solidFill>
              <a:schemeClr val="accent2">
                <a:lumMod val="40000"/>
                <a:lumOff val="6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209" name="ZoneTexte 208"/>
            <p:cNvSpPr txBox="1"/>
            <p:nvPr/>
          </p:nvSpPr>
          <p:spPr>
            <a:xfrm rot="19248059">
              <a:off x="3913623" y="2617522"/>
              <a:ext cx="259986" cy="386932"/>
            </a:xfrm>
            <a:prstGeom prst="rect">
              <a:avLst/>
            </a:prstGeom>
            <a:noFill/>
          </p:spPr>
          <p:txBody>
            <a:bodyPr wrap="square" rtlCol="0">
              <a:spAutoFit/>
            </a:bodyPr>
            <a:lstStyle/>
            <a:p>
              <a:r>
                <a:rPr lang="fr-FR" sz="2800" b="1" dirty="0" smtClean="0">
                  <a:solidFill>
                    <a:schemeClr val="bg1"/>
                  </a:solidFill>
                </a:rPr>
                <a:t>D</a:t>
              </a:r>
              <a:endParaRPr lang="fr-FR" sz="2800" b="1" dirty="0">
                <a:solidFill>
                  <a:schemeClr val="bg1"/>
                </a:solidFill>
              </a:endParaRPr>
            </a:p>
          </p:txBody>
        </p:sp>
        <p:sp>
          <p:nvSpPr>
            <p:cNvPr id="210" name="Ellipse 209"/>
            <p:cNvSpPr/>
            <p:nvPr/>
          </p:nvSpPr>
          <p:spPr>
            <a:xfrm>
              <a:off x="4118052" y="3045476"/>
              <a:ext cx="288000" cy="288000"/>
            </a:xfrm>
            <a:prstGeom prst="ellipse">
              <a:avLst/>
            </a:prstGeom>
            <a:solidFill>
              <a:schemeClr val="accent4">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211" name="ZoneTexte 210"/>
            <p:cNvSpPr txBox="1"/>
            <p:nvPr/>
          </p:nvSpPr>
          <p:spPr>
            <a:xfrm rot="19248059">
              <a:off x="4125008" y="2996740"/>
              <a:ext cx="259986" cy="386932"/>
            </a:xfrm>
            <a:prstGeom prst="rect">
              <a:avLst/>
            </a:prstGeom>
            <a:noFill/>
          </p:spPr>
          <p:txBody>
            <a:bodyPr wrap="square" rtlCol="0">
              <a:spAutoFit/>
            </a:bodyPr>
            <a:lstStyle/>
            <a:p>
              <a:r>
                <a:rPr lang="fr-FR" sz="2800" b="1" dirty="0" smtClean="0">
                  <a:solidFill>
                    <a:schemeClr val="bg1"/>
                  </a:solidFill>
                </a:rPr>
                <a:t>C</a:t>
              </a:r>
              <a:endParaRPr lang="fr-FR" sz="2800" b="1" dirty="0">
                <a:solidFill>
                  <a:schemeClr val="bg1"/>
                </a:solidFill>
              </a:endParaRPr>
            </a:p>
          </p:txBody>
        </p:sp>
        <p:sp>
          <p:nvSpPr>
            <p:cNvPr id="212" name="Ellipse 211"/>
            <p:cNvSpPr/>
            <p:nvPr/>
          </p:nvSpPr>
          <p:spPr>
            <a:xfrm>
              <a:off x="4132965" y="3485730"/>
              <a:ext cx="288000" cy="288000"/>
            </a:xfrm>
            <a:prstGeom prst="ellipse">
              <a:avLst/>
            </a:prstGeom>
            <a:solidFill>
              <a:schemeClr val="accent4">
                <a:lumMod val="5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213" name="ZoneTexte 212"/>
            <p:cNvSpPr txBox="1"/>
            <p:nvPr/>
          </p:nvSpPr>
          <p:spPr>
            <a:xfrm rot="19248059">
              <a:off x="4140980" y="3426254"/>
              <a:ext cx="259986" cy="386932"/>
            </a:xfrm>
            <a:prstGeom prst="rect">
              <a:avLst/>
            </a:prstGeom>
            <a:noFill/>
          </p:spPr>
          <p:txBody>
            <a:bodyPr wrap="square" rtlCol="0">
              <a:spAutoFit/>
            </a:bodyPr>
            <a:lstStyle/>
            <a:p>
              <a:r>
                <a:rPr lang="fr-FR" sz="2800" b="1" dirty="0" smtClean="0">
                  <a:solidFill>
                    <a:schemeClr val="bg1"/>
                  </a:solidFill>
                </a:rPr>
                <a:t>A</a:t>
              </a:r>
              <a:endParaRPr lang="fr-FR" sz="2800" b="1" dirty="0">
                <a:solidFill>
                  <a:schemeClr val="bg1"/>
                </a:solidFill>
              </a:endParaRPr>
            </a:p>
          </p:txBody>
        </p:sp>
        <p:sp>
          <p:nvSpPr>
            <p:cNvPr id="214" name="Ellipse 213"/>
            <p:cNvSpPr/>
            <p:nvPr/>
          </p:nvSpPr>
          <p:spPr>
            <a:xfrm>
              <a:off x="3890760" y="3908900"/>
              <a:ext cx="288000" cy="288000"/>
            </a:xfrm>
            <a:prstGeom prst="ellipse">
              <a:avLst/>
            </a:prstGeom>
            <a:solidFill>
              <a:srgbClr val="C00000"/>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215" name="ZoneTexte 214"/>
            <p:cNvSpPr txBox="1"/>
            <p:nvPr/>
          </p:nvSpPr>
          <p:spPr>
            <a:xfrm rot="19248059">
              <a:off x="3914274" y="3854072"/>
              <a:ext cx="259986" cy="386932"/>
            </a:xfrm>
            <a:prstGeom prst="rect">
              <a:avLst/>
            </a:prstGeom>
            <a:noFill/>
          </p:spPr>
          <p:txBody>
            <a:bodyPr wrap="square" rtlCol="0">
              <a:spAutoFit/>
            </a:bodyPr>
            <a:lstStyle/>
            <a:p>
              <a:r>
                <a:rPr lang="fr-FR" sz="2800" b="1" dirty="0" smtClean="0">
                  <a:solidFill>
                    <a:schemeClr val="bg1"/>
                  </a:solidFill>
                </a:rPr>
                <a:t>P</a:t>
              </a:r>
              <a:endParaRPr lang="fr-FR" sz="2800" b="1" dirty="0">
                <a:solidFill>
                  <a:schemeClr val="bg1"/>
                </a:solidFill>
              </a:endParaRPr>
            </a:p>
          </p:txBody>
        </p:sp>
        <p:cxnSp>
          <p:nvCxnSpPr>
            <p:cNvPr id="216" name="Connecteur droit avec flèche 215"/>
            <p:cNvCxnSpPr>
              <a:endCxn id="208" idx="3"/>
            </p:cNvCxnSpPr>
            <p:nvPr/>
          </p:nvCxnSpPr>
          <p:spPr>
            <a:xfrm flipV="1">
              <a:off x="3471224" y="2918176"/>
              <a:ext cx="466444" cy="5269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7" name="Connecteur droit avec flèche 216"/>
            <p:cNvCxnSpPr>
              <a:endCxn id="210" idx="2"/>
            </p:cNvCxnSpPr>
            <p:nvPr/>
          </p:nvCxnSpPr>
          <p:spPr>
            <a:xfrm flipV="1">
              <a:off x="3471224" y="3189476"/>
              <a:ext cx="646828" cy="2556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8" name="Connecteur droit avec flèche 217"/>
            <p:cNvCxnSpPr>
              <a:endCxn id="212" idx="2"/>
            </p:cNvCxnSpPr>
            <p:nvPr/>
          </p:nvCxnSpPr>
          <p:spPr>
            <a:xfrm>
              <a:off x="3471224" y="3445137"/>
              <a:ext cx="661741" cy="184593"/>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9" name="Connecteur droit avec flèche 218"/>
            <p:cNvCxnSpPr>
              <a:endCxn id="214" idx="1"/>
            </p:cNvCxnSpPr>
            <p:nvPr/>
          </p:nvCxnSpPr>
          <p:spPr>
            <a:xfrm>
              <a:off x="3471224" y="3445137"/>
              <a:ext cx="461713" cy="50594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94" name="Grouper 193"/>
          <p:cNvGrpSpPr/>
          <p:nvPr/>
        </p:nvGrpSpPr>
        <p:grpSpPr>
          <a:xfrm rot="621400">
            <a:off x="4469229" y="2348232"/>
            <a:ext cx="1427182" cy="2183754"/>
            <a:chOff x="3471224" y="2628190"/>
            <a:chExt cx="949741" cy="1614930"/>
          </a:xfrm>
        </p:grpSpPr>
        <p:sp>
          <p:nvSpPr>
            <p:cNvPr id="195" name="Ellipse 194"/>
            <p:cNvSpPr/>
            <p:nvPr/>
          </p:nvSpPr>
          <p:spPr>
            <a:xfrm>
              <a:off x="3895491" y="2672353"/>
              <a:ext cx="288000" cy="288000"/>
            </a:xfrm>
            <a:prstGeom prst="ellipse">
              <a:avLst/>
            </a:prstGeom>
            <a:solidFill>
              <a:schemeClr val="accent2">
                <a:lumMod val="40000"/>
                <a:lumOff val="6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196" name="ZoneTexte 195"/>
            <p:cNvSpPr txBox="1"/>
            <p:nvPr/>
          </p:nvSpPr>
          <p:spPr>
            <a:xfrm rot="20978600">
              <a:off x="3908982" y="2628190"/>
              <a:ext cx="259986" cy="386932"/>
            </a:xfrm>
            <a:prstGeom prst="rect">
              <a:avLst/>
            </a:prstGeom>
            <a:noFill/>
          </p:spPr>
          <p:txBody>
            <a:bodyPr wrap="square" rtlCol="0">
              <a:spAutoFit/>
            </a:bodyPr>
            <a:lstStyle/>
            <a:p>
              <a:r>
                <a:rPr lang="fr-FR" sz="2800" b="1" dirty="0" smtClean="0">
                  <a:solidFill>
                    <a:schemeClr val="bg1"/>
                  </a:solidFill>
                </a:rPr>
                <a:t>D</a:t>
              </a:r>
              <a:endParaRPr lang="fr-FR" sz="2800" b="1" dirty="0">
                <a:solidFill>
                  <a:schemeClr val="bg1"/>
                </a:solidFill>
              </a:endParaRPr>
            </a:p>
          </p:txBody>
        </p:sp>
        <p:sp>
          <p:nvSpPr>
            <p:cNvPr id="197" name="Ellipse 196"/>
            <p:cNvSpPr/>
            <p:nvPr/>
          </p:nvSpPr>
          <p:spPr>
            <a:xfrm>
              <a:off x="4118052" y="3045476"/>
              <a:ext cx="288000" cy="288000"/>
            </a:xfrm>
            <a:prstGeom prst="ellipse">
              <a:avLst/>
            </a:prstGeom>
            <a:solidFill>
              <a:schemeClr val="accent4">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198" name="ZoneTexte 197"/>
            <p:cNvSpPr txBox="1"/>
            <p:nvPr/>
          </p:nvSpPr>
          <p:spPr>
            <a:xfrm rot="20978600">
              <a:off x="4129198" y="2999068"/>
              <a:ext cx="259986" cy="386932"/>
            </a:xfrm>
            <a:prstGeom prst="rect">
              <a:avLst/>
            </a:prstGeom>
            <a:noFill/>
          </p:spPr>
          <p:txBody>
            <a:bodyPr wrap="square" rtlCol="0">
              <a:spAutoFit/>
            </a:bodyPr>
            <a:lstStyle/>
            <a:p>
              <a:r>
                <a:rPr lang="fr-FR" sz="2800" b="1" dirty="0" smtClean="0">
                  <a:solidFill>
                    <a:schemeClr val="bg1"/>
                  </a:solidFill>
                </a:rPr>
                <a:t>C</a:t>
              </a:r>
              <a:endParaRPr lang="fr-FR" sz="2800" b="1" dirty="0">
                <a:solidFill>
                  <a:schemeClr val="bg1"/>
                </a:solidFill>
              </a:endParaRPr>
            </a:p>
          </p:txBody>
        </p:sp>
        <p:sp>
          <p:nvSpPr>
            <p:cNvPr id="199" name="Ellipse 198"/>
            <p:cNvSpPr/>
            <p:nvPr/>
          </p:nvSpPr>
          <p:spPr>
            <a:xfrm>
              <a:off x="4132965" y="3485730"/>
              <a:ext cx="288000" cy="288000"/>
            </a:xfrm>
            <a:prstGeom prst="ellipse">
              <a:avLst/>
            </a:prstGeom>
            <a:solidFill>
              <a:schemeClr val="accent4">
                <a:lumMod val="5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200" name="ZoneTexte 199"/>
            <p:cNvSpPr txBox="1"/>
            <p:nvPr/>
          </p:nvSpPr>
          <p:spPr>
            <a:xfrm rot="20806658">
              <a:off x="4128838" y="3427107"/>
              <a:ext cx="259986" cy="386932"/>
            </a:xfrm>
            <a:prstGeom prst="rect">
              <a:avLst/>
            </a:prstGeom>
            <a:noFill/>
          </p:spPr>
          <p:txBody>
            <a:bodyPr wrap="square" rtlCol="0">
              <a:spAutoFit/>
            </a:bodyPr>
            <a:lstStyle/>
            <a:p>
              <a:r>
                <a:rPr lang="fr-FR" sz="2800" b="1" dirty="0" smtClean="0">
                  <a:solidFill>
                    <a:schemeClr val="bg1"/>
                  </a:solidFill>
                </a:rPr>
                <a:t>A</a:t>
              </a:r>
              <a:endParaRPr lang="fr-FR" sz="2800" b="1" dirty="0">
                <a:solidFill>
                  <a:schemeClr val="bg1"/>
                </a:solidFill>
              </a:endParaRPr>
            </a:p>
          </p:txBody>
        </p:sp>
        <p:sp>
          <p:nvSpPr>
            <p:cNvPr id="201" name="Ellipse 200"/>
            <p:cNvSpPr/>
            <p:nvPr/>
          </p:nvSpPr>
          <p:spPr>
            <a:xfrm>
              <a:off x="3890760" y="3908900"/>
              <a:ext cx="288000" cy="288000"/>
            </a:xfrm>
            <a:prstGeom prst="ellipse">
              <a:avLst/>
            </a:prstGeom>
            <a:solidFill>
              <a:srgbClr val="C00000"/>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202" name="ZoneTexte 201"/>
            <p:cNvSpPr txBox="1"/>
            <p:nvPr/>
          </p:nvSpPr>
          <p:spPr>
            <a:xfrm rot="20805946">
              <a:off x="3914955" y="3856188"/>
              <a:ext cx="259986" cy="386932"/>
            </a:xfrm>
            <a:prstGeom prst="rect">
              <a:avLst/>
            </a:prstGeom>
            <a:noFill/>
          </p:spPr>
          <p:txBody>
            <a:bodyPr wrap="square" rtlCol="0">
              <a:spAutoFit/>
            </a:bodyPr>
            <a:lstStyle/>
            <a:p>
              <a:r>
                <a:rPr lang="fr-FR" sz="2800" b="1" dirty="0" smtClean="0">
                  <a:solidFill>
                    <a:schemeClr val="bg1"/>
                  </a:solidFill>
                </a:rPr>
                <a:t>P</a:t>
              </a:r>
              <a:endParaRPr lang="fr-FR" sz="2800" b="1" dirty="0">
                <a:solidFill>
                  <a:schemeClr val="bg1"/>
                </a:solidFill>
              </a:endParaRPr>
            </a:p>
          </p:txBody>
        </p:sp>
        <p:cxnSp>
          <p:nvCxnSpPr>
            <p:cNvPr id="203" name="Connecteur droit avec flèche 202"/>
            <p:cNvCxnSpPr>
              <a:endCxn id="195" idx="3"/>
            </p:cNvCxnSpPr>
            <p:nvPr/>
          </p:nvCxnSpPr>
          <p:spPr>
            <a:xfrm flipV="1">
              <a:off x="3471224" y="2918176"/>
              <a:ext cx="466444" cy="5269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4" name="Connecteur droit avec flèche 203"/>
            <p:cNvCxnSpPr>
              <a:endCxn id="197" idx="2"/>
            </p:cNvCxnSpPr>
            <p:nvPr/>
          </p:nvCxnSpPr>
          <p:spPr>
            <a:xfrm flipV="1">
              <a:off x="3471224" y="3189476"/>
              <a:ext cx="646828" cy="2556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5" name="Connecteur droit avec flèche 204"/>
            <p:cNvCxnSpPr>
              <a:endCxn id="199" idx="2"/>
            </p:cNvCxnSpPr>
            <p:nvPr/>
          </p:nvCxnSpPr>
          <p:spPr>
            <a:xfrm>
              <a:off x="3471224" y="3445137"/>
              <a:ext cx="661741" cy="184593"/>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6" name="Connecteur droit avec flèche 205"/>
            <p:cNvCxnSpPr>
              <a:endCxn id="201" idx="1"/>
            </p:cNvCxnSpPr>
            <p:nvPr/>
          </p:nvCxnSpPr>
          <p:spPr>
            <a:xfrm>
              <a:off x="3471224" y="3445137"/>
              <a:ext cx="461713" cy="50594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95" name="Grouper 94"/>
          <p:cNvGrpSpPr/>
          <p:nvPr/>
        </p:nvGrpSpPr>
        <p:grpSpPr>
          <a:xfrm rot="21092884">
            <a:off x="3223129" y="2050865"/>
            <a:ext cx="1427182" cy="2201160"/>
            <a:chOff x="3471224" y="2623337"/>
            <a:chExt cx="949741" cy="1627802"/>
          </a:xfrm>
        </p:grpSpPr>
        <p:sp>
          <p:nvSpPr>
            <p:cNvPr id="170" name="Ellipse 169"/>
            <p:cNvSpPr/>
            <p:nvPr/>
          </p:nvSpPr>
          <p:spPr>
            <a:xfrm>
              <a:off x="3895491" y="2672353"/>
              <a:ext cx="288000" cy="288000"/>
            </a:xfrm>
            <a:prstGeom prst="ellipse">
              <a:avLst/>
            </a:prstGeom>
            <a:solidFill>
              <a:schemeClr val="accent2">
                <a:lumMod val="40000"/>
                <a:lumOff val="6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171" name="ZoneTexte 170"/>
            <p:cNvSpPr txBox="1"/>
            <p:nvPr/>
          </p:nvSpPr>
          <p:spPr>
            <a:xfrm rot="507116">
              <a:off x="3906749" y="2623337"/>
              <a:ext cx="259986" cy="386932"/>
            </a:xfrm>
            <a:prstGeom prst="rect">
              <a:avLst/>
            </a:prstGeom>
            <a:noFill/>
          </p:spPr>
          <p:txBody>
            <a:bodyPr wrap="square" rtlCol="0">
              <a:spAutoFit/>
            </a:bodyPr>
            <a:lstStyle/>
            <a:p>
              <a:r>
                <a:rPr lang="fr-FR" sz="2800" b="1" dirty="0" smtClean="0">
                  <a:solidFill>
                    <a:schemeClr val="bg1"/>
                  </a:solidFill>
                </a:rPr>
                <a:t>D</a:t>
              </a:r>
              <a:endParaRPr lang="fr-FR" sz="2800" b="1" dirty="0">
                <a:solidFill>
                  <a:schemeClr val="bg1"/>
                </a:solidFill>
              </a:endParaRPr>
            </a:p>
          </p:txBody>
        </p:sp>
        <p:sp>
          <p:nvSpPr>
            <p:cNvPr id="172" name="Ellipse 171"/>
            <p:cNvSpPr/>
            <p:nvPr/>
          </p:nvSpPr>
          <p:spPr>
            <a:xfrm>
              <a:off x="4118052" y="3045476"/>
              <a:ext cx="288000" cy="288000"/>
            </a:xfrm>
            <a:prstGeom prst="ellipse">
              <a:avLst/>
            </a:prstGeom>
            <a:solidFill>
              <a:schemeClr val="accent4">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183" name="ZoneTexte 182"/>
            <p:cNvSpPr txBox="1"/>
            <p:nvPr/>
          </p:nvSpPr>
          <p:spPr>
            <a:xfrm rot="301829">
              <a:off x="4120494" y="2997941"/>
              <a:ext cx="259986" cy="386932"/>
            </a:xfrm>
            <a:prstGeom prst="rect">
              <a:avLst/>
            </a:prstGeom>
            <a:noFill/>
          </p:spPr>
          <p:txBody>
            <a:bodyPr wrap="square" rtlCol="0">
              <a:spAutoFit/>
            </a:bodyPr>
            <a:lstStyle/>
            <a:p>
              <a:r>
                <a:rPr lang="fr-FR" sz="2800" b="1" dirty="0" smtClean="0">
                  <a:solidFill>
                    <a:schemeClr val="bg1"/>
                  </a:solidFill>
                </a:rPr>
                <a:t>C</a:t>
              </a:r>
              <a:endParaRPr lang="fr-FR" sz="2800" b="1" dirty="0">
                <a:solidFill>
                  <a:schemeClr val="bg1"/>
                </a:solidFill>
              </a:endParaRPr>
            </a:p>
          </p:txBody>
        </p:sp>
        <p:sp>
          <p:nvSpPr>
            <p:cNvPr id="184" name="Ellipse 183"/>
            <p:cNvSpPr/>
            <p:nvPr/>
          </p:nvSpPr>
          <p:spPr>
            <a:xfrm>
              <a:off x="4132965" y="3485730"/>
              <a:ext cx="288000" cy="288000"/>
            </a:xfrm>
            <a:prstGeom prst="ellipse">
              <a:avLst/>
            </a:prstGeom>
            <a:solidFill>
              <a:schemeClr val="accent4">
                <a:lumMod val="5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185" name="ZoneTexte 184"/>
            <p:cNvSpPr txBox="1"/>
            <p:nvPr/>
          </p:nvSpPr>
          <p:spPr>
            <a:xfrm rot="507116">
              <a:off x="4130926" y="3422171"/>
              <a:ext cx="259986" cy="386932"/>
            </a:xfrm>
            <a:prstGeom prst="rect">
              <a:avLst/>
            </a:prstGeom>
            <a:noFill/>
          </p:spPr>
          <p:txBody>
            <a:bodyPr wrap="square" rtlCol="0">
              <a:spAutoFit/>
            </a:bodyPr>
            <a:lstStyle/>
            <a:p>
              <a:r>
                <a:rPr lang="fr-FR" sz="2800" b="1" dirty="0" smtClean="0">
                  <a:solidFill>
                    <a:schemeClr val="bg1"/>
                  </a:solidFill>
                </a:rPr>
                <a:t>A</a:t>
              </a:r>
              <a:endParaRPr lang="fr-FR" sz="2800" b="1" dirty="0">
                <a:solidFill>
                  <a:schemeClr val="bg1"/>
                </a:solidFill>
              </a:endParaRPr>
            </a:p>
          </p:txBody>
        </p:sp>
        <p:sp>
          <p:nvSpPr>
            <p:cNvPr id="186" name="Ellipse 185"/>
            <p:cNvSpPr/>
            <p:nvPr/>
          </p:nvSpPr>
          <p:spPr>
            <a:xfrm>
              <a:off x="3890760" y="3908900"/>
              <a:ext cx="288000" cy="288000"/>
            </a:xfrm>
            <a:prstGeom prst="ellipse">
              <a:avLst/>
            </a:prstGeom>
            <a:solidFill>
              <a:schemeClr val="bg2">
                <a:lumMod val="75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187" name="ZoneTexte 186"/>
            <p:cNvSpPr txBox="1"/>
            <p:nvPr/>
          </p:nvSpPr>
          <p:spPr>
            <a:xfrm rot="507116">
              <a:off x="3933571" y="3864207"/>
              <a:ext cx="259986" cy="386932"/>
            </a:xfrm>
            <a:prstGeom prst="rect">
              <a:avLst/>
            </a:prstGeom>
            <a:noFill/>
          </p:spPr>
          <p:txBody>
            <a:bodyPr wrap="square" rtlCol="0">
              <a:spAutoFit/>
            </a:bodyPr>
            <a:lstStyle/>
            <a:p>
              <a:r>
                <a:rPr lang="fr-FR" sz="2800" b="1" dirty="0" smtClean="0">
                  <a:solidFill>
                    <a:schemeClr val="bg1"/>
                  </a:solidFill>
                </a:rPr>
                <a:t>P</a:t>
              </a:r>
              <a:endParaRPr lang="fr-FR" sz="2800" b="1" dirty="0">
                <a:solidFill>
                  <a:schemeClr val="bg1"/>
                </a:solidFill>
              </a:endParaRPr>
            </a:p>
          </p:txBody>
        </p:sp>
        <p:cxnSp>
          <p:nvCxnSpPr>
            <p:cNvPr id="188" name="Connecteur droit avec flèche 187"/>
            <p:cNvCxnSpPr>
              <a:endCxn id="170" idx="3"/>
            </p:cNvCxnSpPr>
            <p:nvPr/>
          </p:nvCxnSpPr>
          <p:spPr>
            <a:xfrm flipV="1">
              <a:off x="3471224" y="2918176"/>
              <a:ext cx="466444" cy="5269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9" name="Connecteur droit avec flèche 188"/>
            <p:cNvCxnSpPr>
              <a:endCxn id="172" idx="2"/>
            </p:cNvCxnSpPr>
            <p:nvPr/>
          </p:nvCxnSpPr>
          <p:spPr>
            <a:xfrm flipV="1">
              <a:off x="3471224" y="3189476"/>
              <a:ext cx="646828" cy="255661"/>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0" name="Connecteur droit avec flèche 189"/>
            <p:cNvCxnSpPr>
              <a:endCxn id="184" idx="2"/>
            </p:cNvCxnSpPr>
            <p:nvPr/>
          </p:nvCxnSpPr>
          <p:spPr>
            <a:xfrm>
              <a:off x="3471224" y="3445137"/>
              <a:ext cx="661741" cy="184593"/>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1" name="Connecteur droit avec flèche 190"/>
            <p:cNvCxnSpPr>
              <a:endCxn id="186" idx="1"/>
            </p:cNvCxnSpPr>
            <p:nvPr/>
          </p:nvCxnSpPr>
          <p:spPr>
            <a:xfrm>
              <a:off x="3471224" y="3445137"/>
              <a:ext cx="461713" cy="50594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94" name="Grouper 93"/>
          <p:cNvGrpSpPr/>
          <p:nvPr/>
        </p:nvGrpSpPr>
        <p:grpSpPr>
          <a:xfrm>
            <a:off x="1399495" y="2453756"/>
            <a:ext cx="2025410" cy="2215192"/>
            <a:chOff x="1000484" y="2505748"/>
            <a:chExt cx="1347841" cy="1638179"/>
          </a:xfrm>
        </p:grpSpPr>
        <p:sp>
          <p:nvSpPr>
            <p:cNvPr id="118" name="Ellipse 117"/>
            <p:cNvSpPr/>
            <p:nvPr/>
          </p:nvSpPr>
          <p:spPr>
            <a:xfrm>
              <a:off x="1822851" y="2565675"/>
              <a:ext cx="288000" cy="288000"/>
            </a:xfrm>
            <a:prstGeom prst="ellipse">
              <a:avLst/>
            </a:prstGeom>
            <a:solidFill>
              <a:schemeClr val="accent2">
                <a:lumMod val="40000"/>
                <a:lumOff val="6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119" name="ZoneTexte 118"/>
            <p:cNvSpPr txBox="1"/>
            <p:nvPr/>
          </p:nvSpPr>
          <p:spPr>
            <a:xfrm>
              <a:off x="1807940" y="2505748"/>
              <a:ext cx="259986" cy="386932"/>
            </a:xfrm>
            <a:prstGeom prst="rect">
              <a:avLst/>
            </a:prstGeom>
            <a:noFill/>
          </p:spPr>
          <p:txBody>
            <a:bodyPr wrap="square" rtlCol="0">
              <a:spAutoFit/>
            </a:bodyPr>
            <a:lstStyle/>
            <a:p>
              <a:r>
                <a:rPr lang="fr-FR" sz="2800" b="1" dirty="0" smtClean="0">
                  <a:solidFill>
                    <a:schemeClr val="bg1"/>
                  </a:solidFill>
                </a:rPr>
                <a:t>D</a:t>
              </a:r>
              <a:endParaRPr lang="fr-FR" sz="2800" b="1" dirty="0">
                <a:solidFill>
                  <a:schemeClr val="bg1"/>
                </a:solidFill>
              </a:endParaRPr>
            </a:p>
          </p:txBody>
        </p:sp>
        <p:sp>
          <p:nvSpPr>
            <p:cNvPr id="121" name="Ellipse 120"/>
            <p:cNvSpPr/>
            <p:nvPr/>
          </p:nvSpPr>
          <p:spPr>
            <a:xfrm>
              <a:off x="2045412" y="2938798"/>
              <a:ext cx="288000" cy="288000"/>
            </a:xfrm>
            <a:prstGeom prst="ellipse">
              <a:avLst/>
            </a:prstGeom>
            <a:solidFill>
              <a:schemeClr val="accent4">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2400"/>
            </a:p>
          </p:txBody>
        </p:sp>
        <p:sp>
          <p:nvSpPr>
            <p:cNvPr id="122" name="ZoneTexte 121"/>
            <p:cNvSpPr txBox="1"/>
            <p:nvPr/>
          </p:nvSpPr>
          <p:spPr>
            <a:xfrm>
              <a:off x="2054828" y="2893971"/>
              <a:ext cx="259986" cy="386932"/>
            </a:xfrm>
            <a:prstGeom prst="rect">
              <a:avLst/>
            </a:prstGeom>
            <a:noFill/>
          </p:spPr>
          <p:txBody>
            <a:bodyPr wrap="square" rtlCol="0">
              <a:spAutoFit/>
            </a:bodyPr>
            <a:lstStyle/>
            <a:p>
              <a:r>
                <a:rPr lang="fr-FR" sz="2800" b="1" dirty="0" smtClean="0">
                  <a:solidFill>
                    <a:schemeClr val="bg1"/>
                  </a:solidFill>
                </a:rPr>
                <a:t>C</a:t>
              </a:r>
              <a:endParaRPr lang="fr-FR" sz="2800" b="1" dirty="0">
                <a:solidFill>
                  <a:schemeClr val="bg1"/>
                </a:solidFill>
              </a:endParaRPr>
            </a:p>
          </p:txBody>
        </p:sp>
        <p:sp>
          <p:nvSpPr>
            <p:cNvPr id="124" name="Ellipse 123"/>
            <p:cNvSpPr/>
            <p:nvPr/>
          </p:nvSpPr>
          <p:spPr>
            <a:xfrm>
              <a:off x="2060325" y="3379052"/>
              <a:ext cx="288000" cy="288000"/>
            </a:xfrm>
            <a:prstGeom prst="ellipse">
              <a:avLst/>
            </a:prstGeom>
            <a:solidFill>
              <a:schemeClr val="bg2">
                <a:lumMod val="75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125" name="ZoneTexte 124"/>
            <p:cNvSpPr txBox="1"/>
            <p:nvPr/>
          </p:nvSpPr>
          <p:spPr>
            <a:xfrm>
              <a:off x="2076472" y="3319125"/>
              <a:ext cx="259986" cy="386932"/>
            </a:xfrm>
            <a:prstGeom prst="rect">
              <a:avLst/>
            </a:prstGeom>
            <a:noFill/>
          </p:spPr>
          <p:txBody>
            <a:bodyPr wrap="square" rtlCol="0">
              <a:spAutoFit/>
            </a:bodyPr>
            <a:lstStyle/>
            <a:p>
              <a:r>
                <a:rPr lang="fr-FR" sz="2800" b="1" dirty="0" smtClean="0">
                  <a:solidFill>
                    <a:schemeClr val="bg1"/>
                  </a:solidFill>
                </a:rPr>
                <a:t>A</a:t>
              </a:r>
              <a:endParaRPr lang="fr-FR" sz="2800" b="1" dirty="0">
                <a:solidFill>
                  <a:schemeClr val="bg1"/>
                </a:solidFill>
              </a:endParaRPr>
            </a:p>
          </p:txBody>
        </p:sp>
        <p:sp>
          <p:nvSpPr>
            <p:cNvPr id="127" name="Ellipse 126"/>
            <p:cNvSpPr/>
            <p:nvPr/>
          </p:nvSpPr>
          <p:spPr>
            <a:xfrm>
              <a:off x="1818120" y="3802222"/>
              <a:ext cx="288000" cy="288000"/>
            </a:xfrm>
            <a:prstGeom prst="ellipse">
              <a:avLst/>
            </a:prstGeom>
            <a:solidFill>
              <a:schemeClr val="bg2">
                <a:lumMod val="75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128" name="ZoneTexte 127"/>
            <p:cNvSpPr txBox="1"/>
            <p:nvPr/>
          </p:nvSpPr>
          <p:spPr>
            <a:xfrm>
              <a:off x="1854892" y="3756995"/>
              <a:ext cx="259986" cy="386932"/>
            </a:xfrm>
            <a:prstGeom prst="rect">
              <a:avLst/>
            </a:prstGeom>
            <a:noFill/>
          </p:spPr>
          <p:txBody>
            <a:bodyPr wrap="square" rtlCol="0">
              <a:spAutoFit/>
            </a:bodyPr>
            <a:lstStyle/>
            <a:p>
              <a:r>
                <a:rPr lang="fr-FR" sz="2800" b="1" dirty="0" smtClean="0">
                  <a:solidFill>
                    <a:schemeClr val="bg1"/>
                  </a:solidFill>
                </a:rPr>
                <a:t>P</a:t>
              </a:r>
              <a:endParaRPr lang="fr-FR" sz="2800" b="1" dirty="0">
                <a:solidFill>
                  <a:schemeClr val="bg1"/>
                </a:solidFill>
              </a:endParaRPr>
            </a:p>
          </p:txBody>
        </p:sp>
        <p:cxnSp>
          <p:nvCxnSpPr>
            <p:cNvPr id="131" name="Connecteur droit avec flèche 130"/>
            <p:cNvCxnSpPr>
              <a:stCxn id="133" idx="3"/>
              <a:endCxn id="118" idx="3"/>
            </p:cNvCxnSpPr>
            <p:nvPr/>
          </p:nvCxnSpPr>
          <p:spPr>
            <a:xfrm flipV="1">
              <a:off x="1458110" y="2811499"/>
              <a:ext cx="406918" cy="495653"/>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55" name="Connecteur droit avec flèche 154"/>
            <p:cNvCxnSpPr>
              <a:stCxn id="133" idx="3"/>
              <a:endCxn id="121" idx="2"/>
            </p:cNvCxnSpPr>
            <p:nvPr/>
          </p:nvCxnSpPr>
          <p:spPr>
            <a:xfrm flipV="1">
              <a:off x="1458110" y="3082798"/>
              <a:ext cx="587302" cy="224354"/>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6" name="Connecteur droit avec flèche 165"/>
            <p:cNvCxnSpPr>
              <a:stCxn id="133" idx="3"/>
              <a:endCxn id="124" idx="2"/>
            </p:cNvCxnSpPr>
            <p:nvPr/>
          </p:nvCxnSpPr>
          <p:spPr>
            <a:xfrm>
              <a:off x="1458110" y="3307152"/>
              <a:ext cx="602215" cy="215900"/>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8" name="Connecteur droit avec flèche 167"/>
            <p:cNvCxnSpPr>
              <a:stCxn id="133" idx="3"/>
              <a:endCxn id="127" idx="1"/>
            </p:cNvCxnSpPr>
            <p:nvPr/>
          </p:nvCxnSpPr>
          <p:spPr>
            <a:xfrm>
              <a:off x="1458110" y="3307152"/>
              <a:ext cx="402186" cy="537247"/>
            </a:xfrm>
            <a:prstGeom prst="straightConnector1">
              <a:avLst/>
            </a:prstGeom>
            <a:ln>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32" name="Ellipse 131"/>
            <p:cNvSpPr/>
            <p:nvPr/>
          </p:nvSpPr>
          <p:spPr>
            <a:xfrm>
              <a:off x="1000484" y="2977193"/>
              <a:ext cx="720000" cy="7200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sz="2400"/>
            </a:p>
          </p:txBody>
        </p:sp>
        <p:sp>
          <p:nvSpPr>
            <p:cNvPr id="133" name="ZoneTexte 132"/>
            <p:cNvSpPr txBox="1"/>
            <p:nvPr/>
          </p:nvSpPr>
          <p:spPr>
            <a:xfrm>
              <a:off x="1189088" y="3022643"/>
              <a:ext cx="269022" cy="569017"/>
            </a:xfrm>
            <a:prstGeom prst="rect">
              <a:avLst/>
            </a:prstGeom>
            <a:noFill/>
          </p:spPr>
          <p:txBody>
            <a:bodyPr wrap="square" rtlCol="0">
              <a:spAutoFit/>
            </a:bodyPr>
            <a:lstStyle/>
            <a:p>
              <a:r>
                <a:rPr lang="fr-FR" sz="4400" b="1" dirty="0">
                  <a:solidFill>
                    <a:schemeClr val="bg1"/>
                  </a:solidFill>
                </a:rPr>
                <a:t>O</a:t>
              </a:r>
            </a:p>
          </p:txBody>
        </p:sp>
      </p:grpSp>
      <p:sp>
        <p:nvSpPr>
          <p:cNvPr id="236" name="Forme libre 235"/>
          <p:cNvSpPr/>
          <p:nvPr/>
        </p:nvSpPr>
        <p:spPr>
          <a:xfrm>
            <a:off x="3008816" y="4556504"/>
            <a:ext cx="1980958" cy="875838"/>
          </a:xfrm>
          <a:custGeom>
            <a:avLst/>
            <a:gdLst>
              <a:gd name="connsiteX0" fmla="*/ 0 w 1412624"/>
              <a:gd name="connsiteY0" fmla="*/ 0 h 638691"/>
              <a:gd name="connsiteX1" fmla="*/ 1264920 w 1412624"/>
              <a:gd name="connsiteY1" fmla="*/ 563880 h 638691"/>
              <a:gd name="connsiteX2" fmla="*/ 1386840 w 1412624"/>
              <a:gd name="connsiteY2" fmla="*/ 632460 h 638691"/>
              <a:gd name="connsiteX0" fmla="*/ 0 w 1386840"/>
              <a:gd name="connsiteY0" fmla="*/ 0 h 632460"/>
              <a:gd name="connsiteX1" fmla="*/ 563880 w 1386840"/>
              <a:gd name="connsiteY1" fmla="*/ 464820 h 632460"/>
              <a:gd name="connsiteX2" fmla="*/ 1386840 w 1386840"/>
              <a:gd name="connsiteY2" fmla="*/ 632460 h 632460"/>
              <a:gd name="connsiteX0" fmla="*/ 0 w 1874520"/>
              <a:gd name="connsiteY0" fmla="*/ 0 h 479655"/>
              <a:gd name="connsiteX1" fmla="*/ 563880 w 1874520"/>
              <a:gd name="connsiteY1" fmla="*/ 464820 h 479655"/>
              <a:gd name="connsiteX2" fmla="*/ 1874520 w 1874520"/>
              <a:gd name="connsiteY2" fmla="*/ 373380 h 479655"/>
              <a:gd name="connsiteX0" fmla="*/ 0 w 1874520"/>
              <a:gd name="connsiteY0" fmla="*/ 0 h 373380"/>
              <a:gd name="connsiteX1" fmla="*/ 838200 w 1874520"/>
              <a:gd name="connsiteY1" fmla="*/ 243840 h 373380"/>
              <a:gd name="connsiteX2" fmla="*/ 1874520 w 1874520"/>
              <a:gd name="connsiteY2" fmla="*/ 373380 h 373380"/>
              <a:gd name="connsiteX0" fmla="*/ 0 w 1371600"/>
              <a:gd name="connsiteY0" fmla="*/ 0 h 655320"/>
              <a:gd name="connsiteX1" fmla="*/ 335280 w 1371600"/>
              <a:gd name="connsiteY1" fmla="*/ 525780 h 655320"/>
              <a:gd name="connsiteX2" fmla="*/ 1371600 w 1371600"/>
              <a:gd name="connsiteY2" fmla="*/ 655320 h 655320"/>
              <a:gd name="connsiteX0" fmla="*/ 0 w 1371600"/>
              <a:gd name="connsiteY0" fmla="*/ 0 h 655320"/>
              <a:gd name="connsiteX1" fmla="*/ 335280 w 1371600"/>
              <a:gd name="connsiteY1" fmla="*/ 525780 h 655320"/>
              <a:gd name="connsiteX2" fmla="*/ 1371600 w 1371600"/>
              <a:gd name="connsiteY2" fmla="*/ 655320 h 655320"/>
              <a:gd name="connsiteX0" fmla="*/ 0 w 1371600"/>
              <a:gd name="connsiteY0" fmla="*/ 0 h 655320"/>
              <a:gd name="connsiteX1" fmla="*/ 617220 w 1371600"/>
              <a:gd name="connsiteY1" fmla="*/ 502920 h 655320"/>
              <a:gd name="connsiteX2" fmla="*/ 1371600 w 1371600"/>
              <a:gd name="connsiteY2" fmla="*/ 655320 h 655320"/>
              <a:gd name="connsiteX0" fmla="*/ 0 w 1325880"/>
              <a:gd name="connsiteY0" fmla="*/ 0 h 632460"/>
              <a:gd name="connsiteX1" fmla="*/ 617220 w 1325880"/>
              <a:gd name="connsiteY1" fmla="*/ 502920 h 632460"/>
              <a:gd name="connsiteX2" fmla="*/ 1325880 w 1325880"/>
              <a:gd name="connsiteY2" fmla="*/ 632460 h 632460"/>
              <a:gd name="connsiteX0" fmla="*/ 0 w 1325880"/>
              <a:gd name="connsiteY0" fmla="*/ 0 h 638691"/>
              <a:gd name="connsiteX1" fmla="*/ 548640 w 1325880"/>
              <a:gd name="connsiteY1" fmla="*/ 563880 h 638691"/>
              <a:gd name="connsiteX2" fmla="*/ 1325880 w 1325880"/>
              <a:gd name="connsiteY2" fmla="*/ 632460 h 638691"/>
              <a:gd name="connsiteX0" fmla="*/ 0 w 1325880"/>
              <a:gd name="connsiteY0" fmla="*/ 0 h 632460"/>
              <a:gd name="connsiteX1" fmla="*/ 533400 w 1325880"/>
              <a:gd name="connsiteY1" fmla="*/ 480060 h 632460"/>
              <a:gd name="connsiteX2" fmla="*/ 1325880 w 1325880"/>
              <a:gd name="connsiteY2" fmla="*/ 632460 h 632460"/>
              <a:gd name="connsiteX0" fmla="*/ 0 w 1341120"/>
              <a:gd name="connsiteY0" fmla="*/ 0 h 632460"/>
              <a:gd name="connsiteX1" fmla="*/ 533400 w 1341120"/>
              <a:gd name="connsiteY1" fmla="*/ 480060 h 632460"/>
              <a:gd name="connsiteX2" fmla="*/ 1341120 w 1341120"/>
              <a:gd name="connsiteY2" fmla="*/ 632460 h 632460"/>
              <a:gd name="connsiteX0" fmla="*/ 0 w 1318260"/>
              <a:gd name="connsiteY0" fmla="*/ 0 h 647700"/>
              <a:gd name="connsiteX1" fmla="*/ 510540 w 1318260"/>
              <a:gd name="connsiteY1" fmla="*/ 495300 h 647700"/>
              <a:gd name="connsiteX2" fmla="*/ 1318260 w 1318260"/>
              <a:gd name="connsiteY2" fmla="*/ 647700 h 647700"/>
              <a:gd name="connsiteX0" fmla="*/ 0 w 1318260"/>
              <a:gd name="connsiteY0" fmla="*/ 0 h 647700"/>
              <a:gd name="connsiteX1" fmla="*/ 510540 w 1318260"/>
              <a:gd name="connsiteY1" fmla="*/ 495300 h 647700"/>
              <a:gd name="connsiteX2" fmla="*/ 1318260 w 1318260"/>
              <a:gd name="connsiteY2" fmla="*/ 647700 h 647700"/>
              <a:gd name="connsiteX0" fmla="*/ 0 w 1318260"/>
              <a:gd name="connsiteY0" fmla="*/ 0 h 647700"/>
              <a:gd name="connsiteX1" fmla="*/ 632460 w 1318260"/>
              <a:gd name="connsiteY1" fmla="*/ 495300 h 647700"/>
              <a:gd name="connsiteX2" fmla="*/ 1318260 w 1318260"/>
              <a:gd name="connsiteY2" fmla="*/ 647700 h 647700"/>
              <a:gd name="connsiteX0" fmla="*/ 0 w 1318260"/>
              <a:gd name="connsiteY0" fmla="*/ 0 h 647700"/>
              <a:gd name="connsiteX1" fmla="*/ 632460 w 1318260"/>
              <a:gd name="connsiteY1" fmla="*/ 495300 h 647700"/>
              <a:gd name="connsiteX2" fmla="*/ 1318260 w 1318260"/>
              <a:gd name="connsiteY2" fmla="*/ 647700 h 647700"/>
              <a:gd name="connsiteX0" fmla="*/ 0 w 1318260"/>
              <a:gd name="connsiteY0" fmla="*/ 0 h 647700"/>
              <a:gd name="connsiteX1" fmla="*/ 632460 w 1318260"/>
              <a:gd name="connsiteY1" fmla="*/ 495300 h 647700"/>
              <a:gd name="connsiteX2" fmla="*/ 1318260 w 1318260"/>
              <a:gd name="connsiteY2" fmla="*/ 647700 h 647700"/>
            </a:gdLst>
            <a:ahLst/>
            <a:cxnLst>
              <a:cxn ang="0">
                <a:pos x="connsiteX0" y="connsiteY0"/>
              </a:cxn>
              <a:cxn ang="0">
                <a:pos x="connsiteX1" y="connsiteY1"/>
              </a:cxn>
              <a:cxn ang="0">
                <a:pos x="connsiteX2" y="connsiteY2"/>
              </a:cxn>
            </a:cxnLst>
            <a:rect l="l" t="t" r="r" b="b"/>
            <a:pathLst>
              <a:path w="1318260" h="647700">
                <a:moveTo>
                  <a:pt x="0" y="0"/>
                </a:moveTo>
                <a:cubicBezTo>
                  <a:pt x="279400" y="246380"/>
                  <a:pt x="344170" y="349250"/>
                  <a:pt x="632460" y="495300"/>
                </a:cubicBezTo>
                <a:cubicBezTo>
                  <a:pt x="920750" y="641350"/>
                  <a:pt x="1318260" y="647700"/>
                  <a:pt x="1318260" y="647700"/>
                </a:cubicBezTo>
              </a:path>
            </a:pathLst>
          </a:custGeom>
          <a:noFill/>
          <a:ln w="12700">
            <a:solidFill>
              <a:srgbClr val="FF0000"/>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solidFill>
                <a:srgbClr val="FF0000"/>
              </a:solidFill>
            </a:endParaRPr>
          </a:p>
        </p:txBody>
      </p:sp>
    </p:spTree>
    <p:extLst>
      <p:ext uri="{BB962C8B-B14F-4D97-AF65-F5344CB8AC3E}">
        <p14:creationId xmlns:p14="http://schemas.microsoft.com/office/powerpoint/2010/main" val="135140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638019" y="2850214"/>
            <a:ext cx="9448800" cy="3539430"/>
          </a:xfrm>
          <a:prstGeom prst="rect">
            <a:avLst/>
          </a:prstGeom>
          <a:noFill/>
        </p:spPr>
        <p:txBody>
          <a:bodyPr wrap="square" rtlCol="0">
            <a:spAutoFit/>
          </a:bodyPr>
          <a:lstStyle/>
          <a:p>
            <a:pPr marL="457200" indent="-457200">
              <a:buFont typeface="+mj-lt"/>
              <a:buAutoNum type="alphaUcPeriod"/>
            </a:pPr>
            <a:r>
              <a:rPr lang="fr-FR" sz="2800" b="1" dirty="0" smtClean="0">
                <a:latin typeface="+mj-lt"/>
              </a:rPr>
              <a:t>Les démarches pédagogiques en STI</a:t>
            </a:r>
          </a:p>
          <a:p>
            <a:pPr marL="457200" indent="-457200">
              <a:buFont typeface="+mj-lt"/>
              <a:buAutoNum type="alphaUcPeriod"/>
            </a:pPr>
            <a:r>
              <a:rPr lang="fr-FR" sz="2800" b="1" dirty="0" smtClean="0">
                <a:latin typeface="+mj-lt"/>
              </a:rPr>
              <a:t>La structuration d’un apprentissage</a:t>
            </a:r>
          </a:p>
          <a:p>
            <a:pPr marL="457200" indent="-457200">
              <a:buFont typeface="+mj-lt"/>
              <a:buAutoNum type="alphaUcPeriod"/>
            </a:pPr>
            <a:r>
              <a:rPr lang="fr-FR" sz="2800" b="1" dirty="0" smtClean="0">
                <a:latin typeface="+mj-lt"/>
              </a:rPr>
              <a:t>L’organisation des apprentissages</a:t>
            </a:r>
          </a:p>
          <a:p>
            <a:pPr marL="457200" indent="-457200">
              <a:buFont typeface="+mj-lt"/>
              <a:buAutoNum type="alphaUcPeriod"/>
            </a:pPr>
            <a:r>
              <a:rPr lang="fr-FR" sz="2800" b="1" dirty="0" smtClean="0">
                <a:latin typeface="+mj-lt"/>
              </a:rPr>
              <a:t>L’organisation des lieux de formation</a:t>
            </a:r>
          </a:p>
          <a:p>
            <a:pPr marL="457200" indent="-457200">
              <a:buFont typeface="+mj-lt"/>
              <a:buAutoNum type="alphaUcPeriod"/>
            </a:pPr>
            <a:r>
              <a:rPr lang="fr-FR" sz="2800" b="1" dirty="0" smtClean="0">
                <a:latin typeface="+mj-lt"/>
              </a:rPr>
              <a:t>La rétro conception de l’organisation des formations</a:t>
            </a:r>
          </a:p>
          <a:p>
            <a:pPr marL="457200" indent="-457200">
              <a:buFont typeface="+mj-lt"/>
              <a:buAutoNum type="alphaUcPeriod"/>
            </a:pPr>
            <a:r>
              <a:rPr lang="fr-FR" sz="2800" b="1" dirty="0" smtClean="0">
                <a:latin typeface="+mj-lt"/>
              </a:rPr>
              <a:t>L’innovation pédagogique</a:t>
            </a:r>
          </a:p>
          <a:p>
            <a:r>
              <a:rPr lang="fr-FR" sz="2800" b="1" dirty="0">
                <a:latin typeface="+mj-lt"/>
              </a:rPr>
              <a:t>q</a:t>
            </a:r>
            <a:r>
              <a:rPr lang="fr-FR" sz="2800" b="1" dirty="0" smtClean="0">
                <a:latin typeface="+mj-lt"/>
              </a:rPr>
              <a:t>u’il conviendra de compléter par une vraie réflexion sur le numérique</a:t>
            </a:r>
            <a:r>
              <a:rPr lang="is-IS" sz="2800" b="1" dirty="0" smtClean="0">
                <a:latin typeface="+mj-lt"/>
              </a:rPr>
              <a:t>…</a:t>
            </a:r>
            <a:endParaRPr lang="fr-FR" sz="2800" b="1" dirty="0" smtClean="0">
              <a:latin typeface="+mj-lt"/>
            </a:endParaRPr>
          </a:p>
        </p:txBody>
      </p:sp>
      <p:sp>
        <p:nvSpPr>
          <p:cNvPr id="5" name="Rectangle 4"/>
          <p:cNvSpPr/>
          <p:nvPr/>
        </p:nvSpPr>
        <p:spPr>
          <a:xfrm>
            <a:off x="825395" y="598115"/>
            <a:ext cx="10557308" cy="1569660"/>
          </a:xfrm>
          <a:prstGeom prst="rect">
            <a:avLst/>
          </a:prstGeom>
          <a:solidFill>
            <a:schemeClr val="accent1">
              <a:lumMod val="20000"/>
              <a:lumOff val="80000"/>
            </a:schemeClr>
          </a:solidFill>
        </p:spPr>
        <p:txBody>
          <a:bodyPr wrap="square">
            <a:spAutoFit/>
          </a:bodyPr>
          <a:lstStyle/>
          <a:p>
            <a:r>
              <a:rPr lang="fr-FR" sz="4800" dirty="0" smtClean="0">
                <a:latin typeface="+mj-lt"/>
              </a:rPr>
              <a:t>Les stratégies de formation en sciences et techniques industrielles</a:t>
            </a:r>
          </a:p>
        </p:txBody>
      </p:sp>
    </p:spTree>
    <p:extLst>
      <p:ext uri="{BB962C8B-B14F-4D97-AF65-F5344CB8AC3E}">
        <p14:creationId xmlns:p14="http://schemas.microsoft.com/office/powerpoint/2010/main" val="910953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lumMod val="20000"/>
              <a:lumOff val="80000"/>
            </a:schemeClr>
          </a:solidFill>
        </p:spPr>
        <p:txBody>
          <a:bodyPr/>
          <a:lstStyle/>
          <a:p>
            <a:r>
              <a:rPr lang="fr-FR" dirty="0" smtClean="0"/>
              <a:t>C</a:t>
            </a:r>
            <a:r>
              <a:rPr lang="fr-FR" smtClean="0"/>
              <a:t>. </a:t>
            </a:r>
            <a:r>
              <a:rPr lang="fr-FR" dirty="0" smtClean="0"/>
              <a:t>L’organisation des apprentissages</a:t>
            </a:r>
          </a:p>
        </p:txBody>
      </p:sp>
    </p:spTree>
    <p:extLst>
      <p:ext uri="{BB962C8B-B14F-4D97-AF65-F5344CB8AC3E}">
        <p14:creationId xmlns:p14="http://schemas.microsoft.com/office/powerpoint/2010/main" val="1035023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9141" y="3402258"/>
            <a:ext cx="1504945" cy="70236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mtClean="0"/>
              <a:t>Compétences</a:t>
            </a:r>
            <a:endParaRPr lang="fr-FR"/>
          </a:p>
        </p:txBody>
      </p:sp>
      <p:sp>
        <p:nvSpPr>
          <p:cNvPr id="3" name="Rectangle 2"/>
          <p:cNvSpPr/>
          <p:nvPr/>
        </p:nvSpPr>
        <p:spPr>
          <a:xfrm>
            <a:off x="2700546" y="3404154"/>
            <a:ext cx="1058426" cy="702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Savoirs</a:t>
            </a:r>
            <a:endParaRPr lang="fr-FR" dirty="0"/>
          </a:p>
        </p:txBody>
      </p:sp>
      <p:cxnSp>
        <p:nvCxnSpPr>
          <p:cNvPr id="4" name="Connecteur droit avec flèche 3"/>
          <p:cNvCxnSpPr>
            <a:stCxn id="4" idx="3"/>
            <a:endCxn id="5" idx="1"/>
          </p:cNvCxnSpPr>
          <p:nvPr/>
        </p:nvCxnSpPr>
        <p:spPr>
          <a:xfrm>
            <a:off x="2346385" y="3755337"/>
            <a:ext cx="354161" cy="0"/>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a:stCxn id="5" idx="3"/>
          </p:cNvCxnSpPr>
          <p:nvPr/>
        </p:nvCxnSpPr>
        <p:spPr>
          <a:xfrm flipV="1">
            <a:off x="3758972" y="3753441"/>
            <a:ext cx="446519" cy="1896"/>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188238" y="3402258"/>
            <a:ext cx="1669774" cy="7023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Centre </a:t>
            </a:r>
            <a:br>
              <a:rPr lang="fr-FR" dirty="0" smtClean="0"/>
            </a:br>
            <a:r>
              <a:rPr lang="fr-FR" dirty="0" smtClean="0"/>
              <a:t>d’intérêt</a:t>
            </a:r>
            <a:endParaRPr lang="fr-FR" dirty="0"/>
          </a:p>
        </p:txBody>
      </p:sp>
      <p:sp>
        <p:nvSpPr>
          <p:cNvPr id="44" name="Rectangle 43"/>
          <p:cNvSpPr/>
          <p:nvPr/>
        </p:nvSpPr>
        <p:spPr>
          <a:xfrm>
            <a:off x="4192097" y="1028527"/>
            <a:ext cx="1669774" cy="702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Prof</a:t>
            </a:r>
            <a:endParaRPr lang="fr-FR" dirty="0"/>
          </a:p>
        </p:txBody>
      </p:sp>
      <p:sp>
        <p:nvSpPr>
          <p:cNvPr id="45" name="Rectangle 44"/>
          <p:cNvSpPr/>
          <p:nvPr/>
        </p:nvSpPr>
        <p:spPr>
          <a:xfrm>
            <a:off x="4192097" y="2215392"/>
            <a:ext cx="1669774" cy="702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Supports</a:t>
            </a:r>
            <a:endParaRPr lang="fr-FR" dirty="0"/>
          </a:p>
        </p:txBody>
      </p:sp>
      <p:cxnSp>
        <p:nvCxnSpPr>
          <p:cNvPr id="46" name="Connecteur droit avec flèche 45"/>
          <p:cNvCxnSpPr>
            <a:stCxn id="6" idx="3"/>
            <a:endCxn id="70" idx="2"/>
          </p:cNvCxnSpPr>
          <p:nvPr/>
        </p:nvCxnSpPr>
        <p:spPr>
          <a:xfrm flipV="1">
            <a:off x="5858012" y="3746277"/>
            <a:ext cx="1037038" cy="7164"/>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6769726" y="1028526"/>
            <a:ext cx="1669774" cy="702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Elève</a:t>
            </a:r>
            <a:endParaRPr lang="fr-FR" dirty="0"/>
          </a:p>
        </p:txBody>
      </p:sp>
      <p:sp>
        <p:nvSpPr>
          <p:cNvPr id="50" name="Rectangle 49"/>
          <p:cNvSpPr/>
          <p:nvPr/>
        </p:nvSpPr>
        <p:spPr>
          <a:xfrm>
            <a:off x="9500849" y="3234712"/>
            <a:ext cx="1669774" cy="1021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Formalisation </a:t>
            </a:r>
            <a:r>
              <a:rPr lang="fr-FR" smtClean="0"/>
              <a:t>des connaissances</a:t>
            </a:r>
            <a:endParaRPr lang="fr-FR" dirty="0"/>
          </a:p>
        </p:txBody>
      </p:sp>
      <p:cxnSp>
        <p:nvCxnSpPr>
          <p:cNvPr id="59" name="Connecteur droit avec flèche 58"/>
          <p:cNvCxnSpPr>
            <a:stCxn id="48" idx="2"/>
            <a:endCxn id="70" idx="0"/>
          </p:cNvCxnSpPr>
          <p:nvPr/>
        </p:nvCxnSpPr>
        <p:spPr>
          <a:xfrm>
            <a:off x="7604613" y="1730891"/>
            <a:ext cx="11158" cy="1295386"/>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a:stCxn id="44" idx="2"/>
            <a:endCxn id="45" idx="0"/>
          </p:cNvCxnSpPr>
          <p:nvPr/>
        </p:nvCxnSpPr>
        <p:spPr>
          <a:xfrm>
            <a:off x="5026984" y="1730892"/>
            <a:ext cx="0" cy="484500"/>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5" name="Connecteur droit avec flèche 64"/>
          <p:cNvCxnSpPr>
            <a:stCxn id="45" idx="2"/>
            <a:endCxn id="6" idx="0"/>
          </p:cNvCxnSpPr>
          <p:nvPr/>
        </p:nvCxnSpPr>
        <p:spPr>
          <a:xfrm flipH="1">
            <a:off x="5023125" y="2917757"/>
            <a:ext cx="3859" cy="484501"/>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0" name="Ellipse 69"/>
          <p:cNvSpPr/>
          <p:nvPr/>
        </p:nvSpPr>
        <p:spPr>
          <a:xfrm>
            <a:off x="6895050" y="3026277"/>
            <a:ext cx="1441442" cy="1440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Scénario </a:t>
            </a:r>
            <a:r>
              <a:rPr lang="fr-FR" sz="1600" smtClean="0"/>
              <a:t>de formation</a:t>
            </a:r>
            <a:endParaRPr lang="fr-FR" sz="1600" dirty="0"/>
          </a:p>
        </p:txBody>
      </p:sp>
      <p:cxnSp>
        <p:nvCxnSpPr>
          <p:cNvPr id="77" name="Connecteur droit avec flèche 76"/>
          <p:cNvCxnSpPr>
            <a:stCxn id="70" idx="6"/>
            <a:endCxn id="50" idx="1"/>
          </p:cNvCxnSpPr>
          <p:nvPr/>
        </p:nvCxnSpPr>
        <p:spPr>
          <a:xfrm flipV="1">
            <a:off x="8336492" y="3745281"/>
            <a:ext cx="1164357" cy="996"/>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0" name="Connecteur droit avec flèche 79"/>
          <p:cNvCxnSpPr>
            <a:stCxn id="45" idx="3"/>
            <a:endCxn id="70" idx="1"/>
          </p:cNvCxnSpPr>
          <p:nvPr/>
        </p:nvCxnSpPr>
        <p:spPr>
          <a:xfrm>
            <a:off x="5861871" y="2566575"/>
            <a:ext cx="1244273" cy="670585"/>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7843954" y="5120940"/>
            <a:ext cx="1669774" cy="702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Evaluation</a:t>
            </a:r>
            <a:endParaRPr lang="fr-FR" dirty="0"/>
          </a:p>
        </p:txBody>
      </p:sp>
      <p:cxnSp>
        <p:nvCxnSpPr>
          <p:cNvPr id="91" name="Connecteur en angle 90"/>
          <p:cNvCxnSpPr>
            <a:stCxn id="50" idx="2"/>
            <a:endCxn id="90" idx="3"/>
          </p:cNvCxnSpPr>
          <p:nvPr/>
        </p:nvCxnSpPr>
        <p:spPr>
          <a:xfrm rot="5400000">
            <a:off x="9316596" y="4452982"/>
            <a:ext cx="1216273" cy="822008"/>
          </a:xfrm>
          <a:prstGeom prst="bentConnector2">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2" name="Connecteur en angle 91"/>
          <p:cNvCxnSpPr>
            <a:stCxn id="90" idx="1"/>
            <a:endCxn id="2" idx="2"/>
          </p:cNvCxnSpPr>
          <p:nvPr/>
        </p:nvCxnSpPr>
        <p:spPr>
          <a:xfrm rot="10800000">
            <a:off x="1601614" y="4104623"/>
            <a:ext cx="6242340" cy="1367500"/>
          </a:xfrm>
          <a:prstGeom prst="bentConnector2">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01" name="Rectangle à coins arrondis 100"/>
          <p:cNvSpPr/>
          <p:nvPr/>
        </p:nvSpPr>
        <p:spPr>
          <a:xfrm>
            <a:off x="6627180" y="2666641"/>
            <a:ext cx="4876384" cy="3372089"/>
          </a:xfrm>
          <a:prstGeom prst="roundRect">
            <a:avLst>
              <a:gd name="adj" fmla="val 10016"/>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ZoneTexte 101"/>
          <p:cNvSpPr txBox="1"/>
          <p:nvPr/>
        </p:nvSpPr>
        <p:spPr>
          <a:xfrm>
            <a:off x="7615771" y="2194786"/>
            <a:ext cx="3554852" cy="461665"/>
          </a:xfrm>
          <a:prstGeom prst="rect">
            <a:avLst/>
          </a:prstGeom>
          <a:noFill/>
        </p:spPr>
        <p:txBody>
          <a:bodyPr wrap="square" rtlCol="0">
            <a:spAutoFit/>
          </a:bodyPr>
          <a:lstStyle/>
          <a:p>
            <a:pPr algn="ctr"/>
            <a:r>
              <a:rPr lang="fr-FR" sz="2400" b="1" dirty="0" smtClean="0"/>
              <a:t>Séquence de formation</a:t>
            </a:r>
            <a:endParaRPr lang="fr-FR" sz="2400" b="1" dirty="0"/>
          </a:p>
        </p:txBody>
      </p:sp>
      <p:sp>
        <p:nvSpPr>
          <p:cNvPr id="100" name="Rectangle à coins arrondis 99"/>
          <p:cNvSpPr/>
          <p:nvPr/>
        </p:nvSpPr>
        <p:spPr>
          <a:xfrm>
            <a:off x="6630057" y="2669518"/>
            <a:ext cx="4876384" cy="2175375"/>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ZoneTexte 102"/>
          <p:cNvSpPr txBox="1"/>
          <p:nvPr/>
        </p:nvSpPr>
        <p:spPr>
          <a:xfrm>
            <a:off x="849141" y="400790"/>
            <a:ext cx="4102072" cy="461665"/>
          </a:xfrm>
          <a:prstGeom prst="rect">
            <a:avLst/>
          </a:prstGeom>
          <a:noFill/>
        </p:spPr>
        <p:txBody>
          <a:bodyPr wrap="square" rtlCol="0">
            <a:spAutoFit/>
          </a:bodyPr>
          <a:lstStyle/>
          <a:p>
            <a:r>
              <a:rPr lang="fr-FR" sz="2400" b="1" dirty="0" smtClean="0"/>
              <a:t>Stratégie globale de formation</a:t>
            </a:r>
            <a:endParaRPr lang="fr-FR" sz="2400" b="1" dirty="0"/>
          </a:p>
        </p:txBody>
      </p:sp>
      <p:sp>
        <p:nvSpPr>
          <p:cNvPr id="104" name="Rectangle 103"/>
          <p:cNvSpPr/>
          <p:nvPr/>
        </p:nvSpPr>
        <p:spPr>
          <a:xfrm>
            <a:off x="782401" y="2213828"/>
            <a:ext cx="1669774" cy="702365"/>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Contexte</a:t>
            </a:r>
          </a:p>
          <a:p>
            <a:pPr algn="ctr"/>
            <a:r>
              <a:rPr lang="fr-FR" b="1" dirty="0" smtClean="0">
                <a:solidFill>
                  <a:schemeClr val="tx1"/>
                </a:solidFill>
              </a:rPr>
              <a:t> local</a:t>
            </a:r>
            <a:endParaRPr lang="fr-FR" b="1" dirty="0">
              <a:solidFill>
                <a:schemeClr val="tx1"/>
              </a:solidFill>
            </a:endParaRPr>
          </a:p>
        </p:txBody>
      </p:sp>
      <p:cxnSp>
        <p:nvCxnSpPr>
          <p:cNvPr id="105" name="Connecteur droit avec flèche 104"/>
          <p:cNvCxnSpPr>
            <a:stCxn id="104" idx="3"/>
            <a:endCxn id="45" idx="1"/>
          </p:cNvCxnSpPr>
          <p:nvPr/>
        </p:nvCxnSpPr>
        <p:spPr>
          <a:xfrm>
            <a:off x="2452175" y="2565011"/>
            <a:ext cx="1739922" cy="156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9" name="Connecteur droit 108"/>
          <p:cNvCxnSpPr/>
          <p:nvPr/>
        </p:nvCxnSpPr>
        <p:spPr>
          <a:xfrm>
            <a:off x="6235700" y="1028526"/>
            <a:ext cx="0" cy="562627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p:cNvCxnSpPr/>
          <p:nvPr/>
        </p:nvCxnSpPr>
        <p:spPr>
          <a:xfrm>
            <a:off x="965200" y="6438900"/>
            <a:ext cx="5270500"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12" name="ZoneTexte 111"/>
          <p:cNvSpPr txBox="1"/>
          <p:nvPr/>
        </p:nvSpPr>
        <p:spPr>
          <a:xfrm>
            <a:off x="1371600" y="6038730"/>
            <a:ext cx="4076700" cy="369332"/>
          </a:xfrm>
          <a:prstGeom prst="rect">
            <a:avLst/>
          </a:prstGeom>
          <a:noFill/>
        </p:spPr>
        <p:txBody>
          <a:bodyPr wrap="square" rtlCol="0">
            <a:spAutoFit/>
          </a:bodyPr>
          <a:lstStyle/>
          <a:p>
            <a:r>
              <a:rPr lang="fr-FR" i="1" dirty="0" smtClean="0">
                <a:solidFill>
                  <a:schemeClr val="accent1">
                    <a:lumMod val="75000"/>
                  </a:schemeClr>
                </a:solidFill>
              </a:rPr>
              <a:t>Ingénierie pédagogique de préparation</a:t>
            </a:r>
            <a:endParaRPr lang="fr-FR" i="1" dirty="0">
              <a:solidFill>
                <a:schemeClr val="accent1">
                  <a:lumMod val="75000"/>
                </a:schemeClr>
              </a:solidFill>
            </a:endParaRPr>
          </a:p>
        </p:txBody>
      </p:sp>
      <p:cxnSp>
        <p:nvCxnSpPr>
          <p:cNvPr id="113" name="Connecteur droit avec flèche 112"/>
          <p:cNvCxnSpPr/>
          <p:nvPr/>
        </p:nvCxnSpPr>
        <p:spPr>
          <a:xfrm flipH="1">
            <a:off x="6235700" y="6438900"/>
            <a:ext cx="5334000"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15" name="ZoneTexte 114"/>
          <p:cNvSpPr txBox="1"/>
          <p:nvPr/>
        </p:nvSpPr>
        <p:spPr>
          <a:xfrm>
            <a:off x="7083014" y="6419258"/>
            <a:ext cx="4076700" cy="369332"/>
          </a:xfrm>
          <a:prstGeom prst="rect">
            <a:avLst/>
          </a:prstGeom>
          <a:noFill/>
        </p:spPr>
        <p:txBody>
          <a:bodyPr wrap="square" rtlCol="0">
            <a:spAutoFit/>
          </a:bodyPr>
          <a:lstStyle/>
          <a:p>
            <a:r>
              <a:rPr lang="fr-FR" i="1" dirty="0" smtClean="0">
                <a:solidFill>
                  <a:schemeClr val="accent1">
                    <a:lumMod val="75000"/>
                  </a:schemeClr>
                </a:solidFill>
              </a:rPr>
              <a:t>Activités dans la classe</a:t>
            </a:r>
            <a:endParaRPr lang="fr-FR" i="1" dirty="0">
              <a:solidFill>
                <a:schemeClr val="accent1">
                  <a:lumMod val="75000"/>
                </a:schemeClr>
              </a:solidFill>
            </a:endParaRPr>
          </a:p>
        </p:txBody>
      </p:sp>
      <p:grpSp>
        <p:nvGrpSpPr>
          <p:cNvPr id="9" name="Grouper 8"/>
          <p:cNvGrpSpPr/>
          <p:nvPr/>
        </p:nvGrpSpPr>
        <p:grpSpPr>
          <a:xfrm>
            <a:off x="4086225" y="3998670"/>
            <a:ext cx="1928813" cy="1080516"/>
            <a:chOff x="4086225" y="4255849"/>
            <a:chExt cx="1928813" cy="1080516"/>
          </a:xfrm>
        </p:grpSpPr>
        <p:sp>
          <p:nvSpPr>
            <p:cNvPr id="7" name="Nuage 6"/>
            <p:cNvSpPr/>
            <p:nvPr/>
          </p:nvSpPr>
          <p:spPr>
            <a:xfrm>
              <a:off x="4086225" y="4255849"/>
              <a:ext cx="1928813" cy="1080516"/>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4245864" y="4328704"/>
              <a:ext cx="1616007" cy="923330"/>
            </a:xfrm>
            <a:prstGeom prst="rect">
              <a:avLst/>
            </a:prstGeom>
            <a:noFill/>
          </p:spPr>
          <p:txBody>
            <a:bodyPr wrap="square" rtlCol="0">
              <a:spAutoFit/>
            </a:bodyPr>
            <a:lstStyle/>
            <a:p>
              <a:pPr algn="ctr"/>
              <a:r>
                <a:rPr lang="fr-FR" i="1" dirty="0" err="1" smtClean="0">
                  <a:solidFill>
                    <a:schemeClr val="accent5"/>
                  </a:solidFill>
                </a:rPr>
                <a:t>CdCF</a:t>
              </a:r>
              <a:r>
                <a:rPr lang="fr-FR" i="1" dirty="0" smtClean="0">
                  <a:solidFill>
                    <a:schemeClr val="accent5"/>
                  </a:solidFill>
                </a:rPr>
                <a:t> générique du prof</a:t>
              </a:r>
              <a:endParaRPr lang="fr-FR" i="1" dirty="0">
                <a:solidFill>
                  <a:schemeClr val="accent5"/>
                </a:solidFill>
              </a:endParaRPr>
            </a:p>
          </p:txBody>
        </p:sp>
      </p:grpSp>
      <p:grpSp>
        <p:nvGrpSpPr>
          <p:cNvPr id="35" name="Grouper 34"/>
          <p:cNvGrpSpPr/>
          <p:nvPr/>
        </p:nvGrpSpPr>
        <p:grpSpPr>
          <a:xfrm>
            <a:off x="7811511" y="2750229"/>
            <a:ext cx="1928813" cy="954223"/>
            <a:chOff x="4086225" y="4255849"/>
            <a:chExt cx="1928813" cy="1080516"/>
          </a:xfrm>
        </p:grpSpPr>
        <p:sp>
          <p:nvSpPr>
            <p:cNvPr id="36" name="Nuage 35"/>
            <p:cNvSpPr/>
            <p:nvPr/>
          </p:nvSpPr>
          <p:spPr>
            <a:xfrm>
              <a:off x="4086225" y="4255849"/>
              <a:ext cx="1928813" cy="1080516"/>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4245864" y="4424095"/>
              <a:ext cx="1616007" cy="731874"/>
            </a:xfrm>
            <a:prstGeom prst="rect">
              <a:avLst/>
            </a:prstGeom>
            <a:noFill/>
          </p:spPr>
          <p:txBody>
            <a:bodyPr wrap="square" rtlCol="0">
              <a:spAutoFit/>
            </a:bodyPr>
            <a:lstStyle/>
            <a:p>
              <a:pPr algn="ctr"/>
              <a:r>
                <a:rPr lang="fr-FR" i="1" dirty="0" smtClean="0">
                  <a:solidFill>
                    <a:schemeClr val="accent5"/>
                  </a:solidFill>
                </a:rPr>
                <a:t>Motivant pour l’élève</a:t>
              </a:r>
              <a:endParaRPr lang="fr-FR" i="1" dirty="0">
                <a:solidFill>
                  <a:schemeClr val="accent5"/>
                </a:solidFill>
              </a:endParaRPr>
            </a:p>
          </p:txBody>
        </p:sp>
      </p:grpSp>
    </p:spTree>
    <p:extLst>
      <p:ext uri="{BB962C8B-B14F-4D97-AF65-F5344CB8AC3E}">
        <p14:creationId xmlns:p14="http://schemas.microsoft.com/office/powerpoint/2010/main" val="4985091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584940" y="1759338"/>
            <a:ext cx="711174" cy="40184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9 </a:t>
            </a:r>
            <a:r>
              <a:rPr lang="fr-FR" b="1" smtClean="0">
                <a:solidFill>
                  <a:schemeClr val="tx1"/>
                </a:solidFill>
              </a:rPr>
              <a:t>compétences principales</a:t>
            </a:r>
            <a:endParaRPr lang="fr-FR" b="1" dirty="0">
              <a:solidFill>
                <a:schemeClr val="tx1"/>
              </a:solidFill>
            </a:endParaRPr>
          </a:p>
        </p:txBody>
      </p:sp>
      <p:sp>
        <p:nvSpPr>
          <p:cNvPr id="2" name="ZoneTexte 1"/>
          <p:cNvSpPr txBox="1"/>
          <p:nvPr/>
        </p:nvSpPr>
        <p:spPr>
          <a:xfrm>
            <a:off x="758682" y="191825"/>
            <a:ext cx="9911041" cy="461665"/>
          </a:xfrm>
          <a:prstGeom prst="rect">
            <a:avLst/>
          </a:prstGeom>
          <a:noFill/>
        </p:spPr>
        <p:txBody>
          <a:bodyPr wrap="square" rtlCol="0">
            <a:spAutoFit/>
          </a:bodyPr>
          <a:lstStyle/>
          <a:p>
            <a:r>
              <a:rPr lang="fr-FR" sz="2400" b="1" dirty="0" smtClean="0"/>
              <a:t>Des compétences aux savoirs…</a:t>
            </a:r>
            <a:endParaRPr lang="fr-FR" sz="2400" b="1" dirty="0"/>
          </a:p>
        </p:txBody>
      </p:sp>
      <p:sp>
        <p:nvSpPr>
          <p:cNvPr id="3" name="Rectangle 2"/>
          <p:cNvSpPr/>
          <p:nvPr/>
        </p:nvSpPr>
        <p:spPr>
          <a:xfrm>
            <a:off x="10958586" y="1322582"/>
            <a:ext cx="711174" cy="52945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Chapitres de savoirs</a:t>
            </a:r>
            <a:endParaRPr lang="fr-FR" b="1" dirty="0">
              <a:solidFill>
                <a:schemeClr val="tx1"/>
              </a:solidFill>
            </a:endParaRPr>
          </a:p>
        </p:txBody>
      </p:sp>
      <p:sp>
        <p:nvSpPr>
          <p:cNvPr id="4" name="Rectangle 3"/>
          <p:cNvSpPr/>
          <p:nvPr/>
        </p:nvSpPr>
        <p:spPr>
          <a:xfrm>
            <a:off x="8959785" y="1964775"/>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Chapitre savoirs A</a:t>
            </a:r>
            <a:endParaRPr lang="fr-FR" b="1" dirty="0">
              <a:solidFill>
                <a:schemeClr val="bg1"/>
              </a:solidFill>
            </a:endParaRPr>
          </a:p>
        </p:txBody>
      </p:sp>
      <p:sp>
        <p:nvSpPr>
          <p:cNvPr id="5" name="Rectangle 4"/>
          <p:cNvSpPr/>
          <p:nvPr/>
        </p:nvSpPr>
        <p:spPr>
          <a:xfrm>
            <a:off x="8959785" y="4984677"/>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Chapitre savoirs </a:t>
            </a:r>
            <a:r>
              <a:rPr lang="fr-FR" b="1" dirty="0" smtClean="0">
                <a:solidFill>
                  <a:schemeClr val="bg1"/>
                </a:solidFill>
              </a:rPr>
              <a:t>N </a:t>
            </a:r>
            <a:endParaRPr lang="fr-FR" b="1" dirty="0">
              <a:solidFill>
                <a:schemeClr val="bg1"/>
              </a:solidFill>
            </a:endParaRPr>
          </a:p>
        </p:txBody>
      </p:sp>
      <p:sp>
        <p:nvSpPr>
          <p:cNvPr id="6" name="Rectangle 5"/>
          <p:cNvSpPr/>
          <p:nvPr/>
        </p:nvSpPr>
        <p:spPr>
          <a:xfrm>
            <a:off x="8959785" y="2959210"/>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Chapitre savoirs </a:t>
            </a:r>
            <a:r>
              <a:rPr lang="fr-FR" b="1" dirty="0" smtClean="0">
                <a:solidFill>
                  <a:schemeClr val="bg1"/>
                </a:solidFill>
              </a:rPr>
              <a:t>B</a:t>
            </a:r>
            <a:endParaRPr lang="fr-FR" b="1" dirty="0">
              <a:solidFill>
                <a:schemeClr val="bg1"/>
              </a:solidFill>
            </a:endParaRPr>
          </a:p>
        </p:txBody>
      </p:sp>
      <p:sp>
        <p:nvSpPr>
          <p:cNvPr id="11" name="Rectangle 10"/>
          <p:cNvSpPr/>
          <p:nvPr/>
        </p:nvSpPr>
        <p:spPr>
          <a:xfrm>
            <a:off x="6018906" y="1323036"/>
            <a:ext cx="2239274" cy="49673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smtClean="0">
                <a:solidFill>
                  <a:schemeClr val="tx1"/>
                </a:solidFill>
              </a:rPr>
              <a:t>Savoirs associés S1</a:t>
            </a:r>
            <a:endParaRPr lang="fr-FR" b="1" dirty="0">
              <a:solidFill>
                <a:schemeClr val="tx1"/>
              </a:solidFill>
            </a:endParaRPr>
          </a:p>
        </p:txBody>
      </p:sp>
      <p:sp>
        <p:nvSpPr>
          <p:cNvPr id="12" name="Rectangle 11"/>
          <p:cNvSpPr/>
          <p:nvPr/>
        </p:nvSpPr>
        <p:spPr>
          <a:xfrm>
            <a:off x="698463" y="1964775"/>
            <a:ext cx="711174" cy="355994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4 thématiques</a:t>
            </a:r>
            <a:endParaRPr lang="fr-FR" b="1" dirty="0">
              <a:solidFill>
                <a:schemeClr val="tx1"/>
              </a:solidFill>
            </a:endParaRPr>
          </a:p>
        </p:txBody>
      </p:sp>
      <p:sp>
        <p:nvSpPr>
          <p:cNvPr id="13" name="Rectangle 12"/>
          <p:cNvSpPr/>
          <p:nvPr/>
        </p:nvSpPr>
        <p:spPr>
          <a:xfrm>
            <a:off x="1296059" y="1862625"/>
            <a:ext cx="2390116"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1 Design, innovation et créativité</a:t>
            </a:r>
            <a:endParaRPr lang="fr-FR" b="1" dirty="0">
              <a:solidFill>
                <a:schemeClr val="bg1"/>
              </a:solidFill>
            </a:endParaRPr>
          </a:p>
        </p:txBody>
      </p:sp>
      <p:sp>
        <p:nvSpPr>
          <p:cNvPr id="14" name="Rectangle 13"/>
          <p:cNvSpPr/>
          <p:nvPr/>
        </p:nvSpPr>
        <p:spPr>
          <a:xfrm>
            <a:off x="1296059" y="4882527"/>
            <a:ext cx="2390116"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4. L’informatique et la programmation</a:t>
            </a:r>
          </a:p>
        </p:txBody>
      </p:sp>
      <p:sp>
        <p:nvSpPr>
          <p:cNvPr id="15" name="Rectangle 14"/>
          <p:cNvSpPr/>
          <p:nvPr/>
        </p:nvSpPr>
        <p:spPr>
          <a:xfrm>
            <a:off x="1296058" y="2857060"/>
            <a:ext cx="2390117"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2. Les objets et systèmes </a:t>
            </a:r>
            <a:r>
              <a:rPr lang="fr-FR" b="1" dirty="0" smtClean="0">
                <a:solidFill>
                  <a:schemeClr val="bg1"/>
                </a:solidFill>
              </a:rPr>
              <a:t>techniques</a:t>
            </a:r>
            <a:endParaRPr lang="fr-FR" b="1" dirty="0">
              <a:solidFill>
                <a:schemeClr val="bg1"/>
              </a:solidFill>
            </a:endParaRPr>
          </a:p>
        </p:txBody>
      </p:sp>
      <p:sp>
        <p:nvSpPr>
          <p:cNvPr id="16" name="Rectangle 15"/>
          <p:cNvSpPr/>
          <p:nvPr/>
        </p:nvSpPr>
        <p:spPr>
          <a:xfrm>
            <a:off x="1296059" y="3869793"/>
            <a:ext cx="2390116"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3. La modélisation et la simulation des </a:t>
            </a:r>
            <a:r>
              <a:rPr lang="fr-FR" b="1" dirty="0" smtClean="0">
                <a:solidFill>
                  <a:schemeClr val="bg1"/>
                </a:solidFill>
              </a:rPr>
              <a:t>objets</a:t>
            </a:r>
            <a:endParaRPr lang="fr-FR" b="1" dirty="0">
              <a:solidFill>
                <a:schemeClr val="bg1"/>
              </a:solidFill>
            </a:endParaRPr>
          </a:p>
        </p:txBody>
      </p:sp>
      <p:sp>
        <p:nvSpPr>
          <p:cNvPr id="18" name="Rectangle 17"/>
          <p:cNvSpPr/>
          <p:nvPr/>
        </p:nvSpPr>
        <p:spPr>
          <a:xfrm>
            <a:off x="4673333" y="1322583"/>
            <a:ext cx="711174" cy="50659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30 compétences secondaires</a:t>
            </a:r>
            <a:endParaRPr lang="fr-FR" b="1" dirty="0">
              <a:solidFill>
                <a:schemeClr val="tx1"/>
              </a:solidFill>
            </a:endParaRPr>
          </a:p>
        </p:txBody>
      </p:sp>
      <p:sp>
        <p:nvSpPr>
          <p:cNvPr id="25" name="Rectangle 24"/>
          <p:cNvSpPr/>
          <p:nvPr/>
        </p:nvSpPr>
        <p:spPr>
          <a:xfrm>
            <a:off x="6018906" y="1882328"/>
            <a:ext cx="2239274" cy="49673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Savoirs associés S2</a:t>
            </a:r>
            <a:endParaRPr lang="fr-FR" b="1" dirty="0">
              <a:solidFill>
                <a:schemeClr val="tx1"/>
              </a:solidFill>
            </a:endParaRPr>
          </a:p>
        </p:txBody>
      </p:sp>
      <p:sp>
        <p:nvSpPr>
          <p:cNvPr id="26" name="Rectangle 25"/>
          <p:cNvSpPr/>
          <p:nvPr/>
        </p:nvSpPr>
        <p:spPr>
          <a:xfrm>
            <a:off x="6018906" y="2441620"/>
            <a:ext cx="2239274" cy="49673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Savoirs associés S3</a:t>
            </a:r>
            <a:endParaRPr lang="fr-FR" b="1" dirty="0">
              <a:solidFill>
                <a:schemeClr val="tx1"/>
              </a:solidFill>
            </a:endParaRPr>
          </a:p>
        </p:txBody>
      </p:sp>
      <p:sp>
        <p:nvSpPr>
          <p:cNvPr id="27" name="Rectangle 26"/>
          <p:cNvSpPr/>
          <p:nvPr/>
        </p:nvSpPr>
        <p:spPr>
          <a:xfrm>
            <a:off x="6018906" y="3000912"/>
            <a:ext cx="2239274" cy="49673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Savoirs associés S4</a:t>
            </a:r>
            <a:endParaRPr lang="fr-FR" b="1" dirty="0">
              <a:solidFill>
                <a:schemeClr val="tx1"/>
              </a:solidFill>
            </a:endParaRPr>
          </a:p>
        </p:txBody>
      </p:sp>
      <p:sp>
        <p:nvSpPr>
          <p:cNvPr id="28" name="Rectangle 27"/>
          <p:cNvSpPr/>
          <p:nvPr/>
        </p:nvSpPr>
        <p:spPr>
          <a:xfrm>
            <a:off x="6018906" y="5891752"/>
            <a:ext cx="2239274" cy="49673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Savoirs associés Sn</a:t>
            </a:r>
            <a:endParaRPr lang="fr-FR" b="1" dirty="0">
              <a:solidFill>
                <a:schemeClr val="tx1"/>
              </a:solidFill>
            </a:endParaRPr>
          </a:p>
        </p:txBody>
      </p:sp>
      <p:cxnSp>
        <p:nvCxnSpPr>
          <p:cNvPr id="30" name="Connecteur en angle 29"/>
          <p:cNvCxnSpPr>
            <a:stCxn id="11" idx="3"/>
            <a:endCxn id="4" idx="1"/>
          </p:cNvCxnSpPr>
          <p:nvPr/>
        </p:nvCxnSpPr>
        <p:spPr>
          <a:xfrm>
            <a:off x="8258180" y="1571401"/>
            <a:ext cx="701605" cy="747057"/>
          </a:xfrm>
          <a:prstGeom prst="bentConnector3">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1" name="Connecteur en angle 30"/>
          <p:cNvCxnSpPr>
            <a:stCxn id="25" idx="3"/>
            <a:endCxn id="5" idx="1"/>
          </p:cNvCxnSpPr>
          <p:nvPr/>
        </p:nvCxnSpPr>
        <p:spPr>
          <a:xfrm>
            <a:off x="8258180" y="2130693"/>
            <a:ext cx="701605" cy="3207667"/>
          </a:xfrm>
          <a:prstGeom prst="bentConnector3">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4" name="Connecteur en angle 33"/>
          <p:cNvCxnSpPr>
            <a:stCxn id="26" idx="3"/>
            <a:endCxn id="4" idx="1"/>
          </p:cNvCxnSpPr>
          <p:nvPr/>
        </p:nvCxnSpPr>
        <p:spPr>
          <a:xfrm flipV="1">
            <a:off x="8258180" y="2318458"/>
            <a:ext cx="701605" cy="371527"/>
          </a:xfrm>
          <a:prstGeom prst="bentConnector3">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6" name="Connecteur en angle 35"/>
          <p:cNvCxnSpPr>
            <a:stCxn id="27" idx="3"/>
            <a:endCxn id="6" idx="1"/>
          </p:cNvCxnSpPr>
          <p:nvPr/>
        </p:nvCxnSpPr>
        <p:spPr>
          <a:xfrm>
            <a:off x="8258180" y="3249277"/>
            <a:ext cx="701605" cy="63616"/>
          </a:xfrm>
          <a:prstGeom prst="bentConnector3">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9" name="Connecteur en angle 38"/>
          <p:cNvCxnSpPr>
            <a:stCxn id="28" idx="3"/>
            <a:endCxn id="5" idx="1"/>
          </p:cNvCxnSpPr>
          <p:nvPr/>
        </p:nvCxnSpPr>
        <p:spPr>
          <a:xfrm flipV="1">
            <a:off x="8258180" y="5338360"/>
            <a:ext cx="701605" cy="801757"/>
          </a:xfrm>
          <a:prstGeom prst="bentConnector3">
            <a:avLst>
              <a:gd name="adj1" fmla="val 50000"/>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a:endCxn id="11" idx="1"/>
          </p:cNvCxnSpPr>
          <p:nvPr/>
        </p:nvCxnSpPr>
        <p:spPr>
          <a:xfrm>
            <a:off x="5373191" y="1571401"/>
            <a:ext cx="64571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a:endCxn id="25" idx="1"/>
          </p:cNvCxnSpPr>
          <p:nvPr/>
        </p:nvCxnSpPr>
        <p:spPr>
          <a:xfrm>
            <a:off x="5380735" y="2130693"/>
            <a:ext cx="638171"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a:endCxn id="26" idx="1"/>
          </p:cNvCxnSpPr>
          <p:nvPr/>
        </p:nvCxnSpPr>
        <p:spPr>
          <a:xfrm>
            <a:off x="5376963" y="2689985"/>
            <a:ext cx="641943"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a:endCxn id="27" idx="1"/>
          </p:cNvCxnSpPr>
          <p:nvPr/>
        </p:nvCxnSpPr>
        <p:spPr>
          <a:xfrm>
            <a:off x="5373191" y="3249277"/>
            <a:ext cx="64571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a:endCxn id="28" idx="1"/>
          </p:cNvCxnSpPr>
          <p:nvPr/>
        </p:nvCxnSpPr>
        <p:spPr>
          <a:xfrm flipV="1">
            <a:off x="5409500" y="6140117"/>
            <a:ext cx="609406" cy="612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a:off x="4307430" y="2291957"/>
            <a:ext cx="37721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p:nvPr/>
        </p:nvCxnSpPr>
        <p:spPr>
          <a:xfrm>
            <a:off x="4303658" y="2851249"/>
            <a:ext cx="37721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p:nvPr/>
        </p:nvCxnSpPr>
        <p:spPr>
          <a:xfrm>
            <a:off x="4299886" y="3410541"/>
            <a:ext cx="37721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p:nvPr/>
        </p:nvCxnSpPr>
        <p:spPr>
          <a:xfrm>
            <a:off x="4296114" y="3969833"/>
            <a:ext cx="37721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p:nvPr/>
        </p:nvCxnSpPr>
        <p:spPr>
          <a:xfrm>
            <a:off x="4311631" y="5329533"/>
            <a:ext cx="37721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a:off x="7092955" y="1156696"/>
            <a:ext cx="0" cy="562627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a:off x="965200" y="6612322"/>
            <a:ext cx="6127755" cy="476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ZoneTexte 56"/>
          <p:cNvSpPr txBox="1"/>
          <p:nvPr/>
        </p:nvSpPr>
        <p:spPr>
          <a:xfrm>
            <a:off x="965200" y="6167262"/>
            <a:ext cx="2276482" cy="369332"/>
          </a:xfrm>
          <a:prstGeom prst="rect">
            <a:avLst/>
          </a:prstGeom>
          <a:noFill/>
        </p:spPr>
        <p:txBody>
          <a:bodyPr wrap="square" rtlCol="0">
            <a:spAutoFit/>
          </a:bodyPr>
          <a:lstStyle/>
          <a:p>
            <a:r>
              <a:rPr lang="fr-FR" i="1" smtClean="0">
                <a:solidFill>
                  <a:schemeClr val="accent1">
                    <a:lumMod val="75000"/>
                  </a:schemeClr>
                </a:solidFill>
              </a:rPr>
              <a:t>Programme</a:t>
            </a:r>
            <a:endParaRPr lang="fr-FR" i="1" dirty="0">
              <a:solidFill>
                <a:schemeClr val="accent1">
                  <a:lumMod val="75000"/>
                </a:schemeClr>
              </a:solidFill>
            </a:endParaRPr>
          </a:p>
        </p:txBody>
      </p:sp>
      <p:cxnSp>
        <p:nvCxnSpPr>
          <p:cNvPr id="37" name="Connecteur droit avec flèche 36"/>
          <p:cNvCxnSpPr/>
          <p:nvPr/>
        </p:nvCxnSpPr>
        <p:spPr>
          <a:xfrm flipH="1" flipV="1">
            <a:off x="7088188" y="6769485"/>
            <a:ext cx="4581572" cy="1348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8827565" y="5846155"/>
            <a:ext cx="1848119" cy="923330"/>
          </a:xfrm>
          <a:prstGeom prst="rect">
            <a:avLst/>
          </a:prstGeom>
          <a:noFill/>
        </p:spPr>
        <p:txBody>
          <a:bodyPr wrap="square" rtlCol="0">
            <a:spAutoFit/>
          </a:bodyPr>
          <a:lstStyle/>
          <a:p>
            <a:r>
              <a:rPr lang="fr-FR" i="1" dirty="0" smtClean="0">
                <a:solidFill>
                  <a:schemeClr val="accent1">
                    <a:lumMod val="75000"/>
                  </a:schemeClr>
                </a:solidFill>
              </a:rPr>
              <a:t>Structuration des savoirs en chapitres</a:t>
            </a:r>
            <a:endParaRPr lang="fr-FR" i="1" dirty="0">
              <a:solidFill>
                <a:schemeClr val="accent1">
                  <a:lumMod val="75000"/>
                </a:schemeClr>
              </a:solidFill>
            </a:endParaRPr>
          </a:p>
        </p:txBody>
      </p:sp>
      <p:cxnSp>
        <p:nvCxnSpPr>
          <p:cNvPr id="41" name="Connecteur droit 40"/>
          <p:cNvCxnSpPr/>
          <p:nvPr/>
        </p:nvCxnSpPr>
        <p:spPr>
          <a:xfrm>
            <a:off x="3686175" y="914400"/>
            <a:ext cx="0" cy="547408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a:off x="698463" y="1617387"/>
            <a:ext cx="2972370"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662242" y="1229548"/>
            <a:ext cx="2276482" cy="369332"/>
          </a:xfrm>
          <a:prstGeom prst="rect">
            <a:avLst/>
          </a:prstGeom>
          <a:noFill/>
        </p:spPr>
        <p:txBody>
          <a:bodyPr wrap="square" rtlCol="0">
            <a:spAutoFit/>
          </a:bodyPr>
          <a:lstStyle/>
          <a:p>
            <a:r>
              <a:rPr lang="fr-FR" i="1" dirty="0" smtClean="0">
                <a:solidFill>
                  <a:schemeClr val="accent1">
                    <a:lumMod val="75000"/>
                  </a:schemeClr>
                </a:solidFill>
              </a:rPr>
              <a:t>Technologie collège</a:t>
            </a:r>
            <a:endParaRPr lang="fr-FR" i="1" dirty="0">
              <a:solidFill>
                <a:schemeClr val="accent1">
                  <a:lumMod val="75000"/>
                </a:schemeClr>
              </a:solidFill>
            </a:endParaRPr>
          </a:p>
        </p:txBody>
      </p:sp>
      <p:cxnSp>
        <p:nvCxnSpPr>
          <p:cNvPr id="58" name="Connecteur droit avec flèche 57"/>
          <p:cNvCxnSpPr/>
          <p:nvPr/>
        </p:nvCxnSpPr>
        <p:spPr>
          <a:xfrm>
            <a:off x="3703240" y="1120083"/>
            <a:ext cx="7966520"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3667018" y="732244"/>
            <a:ext cx="8002741" cy="369332"/>
          </a:xfrm>
          <a:prstGeom prst="rect">
            <a:avLst/>
          </a:prstGeom>
          <a:noFill/>
        </p:spPr>
        <p:txBody>
          <a:bodyPr wrap="square" rtlCol="0">
            <a:spAutoFit/>
          </a:bodyPr>
          <a:lstStyle/>
          <a:p>
            <a:r>
              <a:rPr lang="fr-FR" i="1" dirty="0" smtClean="0">
                <a:solidFill>
                  <a:schemeClr val="accent1">
                    <a:lumMod val="75000"/>
                  </a:schemeClr>
                </a:solidFill>
              </a:rPr>
              <a:t>Formations professionnelles et technologiques au lycée</a:t>
            </a:r>
            <a:endParaRPr lang="fr-FR" i="1" dirty="0">
              <a:solidFill>
                <a:schemeClr val="accent1">
                  <a:lumMod val="75000"/>
                </a:schemeClr>
              </a:solidFill>
            </a:endParaRPr>
          </a:p>
        </p:txBody>
      </p:sp>
    </p:spTree>
    <p:extLst>
      <p:ext uri="{BB962C8B-B14F-4D97-AF65-F5344CB8AC3E}">
        <p14:creationId xmlns:p14="http://schemas.microsoft.com/office/powerpoint/2010/main" val="7618053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2">
            <a:extLst>
              <a:ext uri="{28A0092B-C50C-407E-A947-70E740481C1C}">
                <a14:useLocalDpi xmlns:a14="http://schemas.microsoft.com/office/drawing/2010/main" val="0"/>
              </a:ext>
            </a:extLst>
          </a:blip>
          <a:srcRect t="3082"/>
          <a:stretch/>
        </p:blipFill>
        <p:spPr>
          <a:xfrm>
            <a:off x="0" y="1128712"/>
            <a:ext cx="12192000" cy="4743511"/>
          </a:xfrm>
          <a:prstGeom prst="rect">
            <a:avLst/>
          </a:prstGeom>
        </p:spPr>
      </p:pic>
      <p:sp>
        <p:nvSpPr>
          <p:cNvPr id="3" name="ZoneTexte 2"/>
          <p:cNvSpPr txBox="1"/>
          <p:nvPr/>
        </p:nvSpPr>
        <p:spPr>
          <a:xfrm>
            <a:off x="173421" y="316954"/>
            <a:ext cx="11761075" cy="461665"/>
          </a:xfrm>
          <a:prstGeom prst="rect">
            <a:avLst/>
          </a:prstGeom>
          <a:noFill/>
        </p:spPr>
        <p:txBody>
          <a:bodyPr wrap="square" rtlCol="0">
            <a:spAutoFit/>
          </a:bodyPr>
          <a:lstStyle/>
          <a:p>
            <a:r>
              <a:rPr lang="fr-FR" sz="2400" b="1" dirty="0" smtClean="0"/>
              <a:t>Technologie au collège: </a:t>
            </a:r>
            <a:r>
              <a:rPr lang="fr-FR" sz="2400" b="1" smtClean="0"/>
              <a:t>exemple de </a:t>
            </a:r>
            <a:r>
              <a:rPr lang="fr-FR" sz="2400" b="1" dirty="0" smtClean="0"/>
              <a:t>proposition de chapitres de connaissances…</a:t>
            </a:r>
            <a:endParaRPr lang="fr-FR" sz="2400" b="1" dirty="0"/>
          </a:p>
        </p:txBody>
      </p:sp>
    </p:spTree>
    <p:extLst>
      <p:ext uri="{BB962C8B-B14F-4D97-AF65-F5344CB8AC3E}">
        <p14:creationId xmlns:p14="http://schemas.microsoft.com/office/powerpoint/2010/main" val="1693284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8941" y="1116258"/>
            <a:ext cx="4192759" cy="3133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fr-FR" dirty="0">
                <a:solidFill>
                  <a:srgbClr val="000000"/>
                </a:solidFill>
                <a:latin typeface="Calibri" charset="0"/>
              </a:rPr>
              <a:t>1 </a:t>
            </a:r>
            <a:r>
              <a:rPr lang="fr-FR" dirty="0" smtClean="0">
                <a:solidFill>
                  <a:srgbClr val="000000"/>
                </a:solidFill>
                <a:latin typeface="Calibri" charset="0"/>
              </a:rPr>
              <a:t>année = </a:t>
            </a:r>
            <a:r>
              <a:rPr lang="fr-FR" dirty="0">
                <a:solidFill>
                  <a:srgbClr val="000000"/>
                </a:solidFill>
                <a:latin typeface="Calibri" charset="0"/>
              </a:rPr>
              <a:t>36 semaines</a:t>
            </a:r>
          </a:p>
        </p:txBody>
      </p:sp>
      <p:cxnSp>
        <p:nvCxnSpPr>
          <p:cNvPr id="4" name="Connecteur droit avec flèche 3"/>
          <p:cNvCxnSpPr>
            <a:stCxn id="3" idx="2"/>
            <a:endCxn id="7" idx="0"/>
          </p:cNvCxnSpPr>
          <p:nvPr/>
        </p:nvCxnSpPr>
        <p:spPr>
          <a:xfrm>
            <a:off x="2615321" y="1429614"/>
            <a:ext cx="4242" cy="260747"/>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23183" y="1690361"/>
            <a:ext cx="4192759" cy="3133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fr-FR" dirty="0">
                <a:solidFill>
                  <a:srgbClr val="000000"/>
                </a:solidFill>
                <a:latin typeface="Calibri" charset="0"/>
              </a:rPr>
              <a:t>5 périodes inter vacances</a:t>
            </a:r>
          </a:p>
        </p:txBody>
      </p:sp>
      <p:cxnSp>
        <p:nvCxnSpPr>
          <p:cNvPr id="8" name="Connecteur droit avec flèche 7"/>
          <p:cNvCxnSpPr>
            <a:stCxn id="7" idx="2"/>
            <a:endCxn id="9" idx="0"/>
          </p:cNvCxnSpPr>
          <p:nvPr/>
        </p:nvCxnSpPr>
        <p:spPr>
          <a:xfrm flipH="1">
            <a:off x="2618149" y="2003717"/>
            <a:ext cx="1414" cy="235347"/>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21769" y="2239064"/>
            <a:ext cx="4192759" cy="3133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fr-FR" dirty="0">
                <a:solidFill>
                  <a:srgbClr val="000000"/>
                </a:solidFill>
                <a:latin typeface="Calibri" charset="0"/>
              </a:rPr>
              <a:t>2 séquences par période</a:t>
            </a:r>
          </a:p>
        </p:txBody>
      </p:sp>
      <p:cxnSp>
        <p:nvCxnSpPr>
          <p:cNvPr id="10" name="Connecteur droit avec flèche 9"/>
          <p:cNvCxnSpPr>
            <a:stCxn id="9" idx="2"/>
            <a:endCxn id="11" idx="0"/>
          </p:cNvCxnSpPr>
          <p:nvPr/>
        </p:nvCxnSpPr>
        <p:spPr>
          <a:xfrm flipH="1">
            <a:off x="2616735" y="2552420"/>
            <a:ext cx="1414" cy="245243"/>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20355" y="2797663"/>
            <a:ext cx="4192759" cy="3133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fr-FR" dirty="0">
                <a:solidFill>
                  <a:schemeClr val="bg1"/>
                </a:solidFill>
                <a:latin typeface="Calibri" charset="0"/>
              </a:rPr>
              <a:t>10 séquences par an</a:t>
            </a:r>
          </a:p>
        </p:txBody>
      </p:sp>
      <p:cxnSp>
        <p:nvCxnSpPr>
          <p:cNvPr id="12" name="Connecteur droit avec flèche 11"/>
          <p:cNvCxnSpPr>
            <a:stCxn id="11" idx="2"/>
            <a:endCxn id="13" idx="0"/>
          </p:cNvCxnSpPr>
          <p:nvPr/>
        </p:nvCxnSpPr>
        <p:spPr>
          <a:xfrm flipH="1">
            <a:off x="2615321" y="3111019"/>
            <a:ext cx="1414" cy="253572"/>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18941" y="3364591"/>
            <a:ext cx="4192759" cy="30983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fr-FR" dirty="0">
                <a:solidFill>
                  <a:schemeClr val="bg1"/>
                </a:solidFill>
                <a:latin typeface="Calibri" charset="0"/>
              </a:rPr>
              <a:t>1 séquence= 3 ou 4 semaines = 4,5 h à 6 h</a:t>
            </a:r>
          </a:p>
        </p:txBody>
      </p:sp>
      <p:sp>
        <p:nvSpPr>
          <p:cNvPr id="21" name="ZoneTexte 20"/>
          <p:cNvSpPr txBox="1"/>
          <p:nvPr/>
        </p:nvSpPr>
        <p:spPr>
          <a:xfrm>
            <a:off x="5080000" y="1079694"/>
            <a:ext cx="6629398" cy="2031325"/>
          </a:xfrm>
          <a:prstGeom prst="rect">
            <a:avLst/>
          </a:prstGeom>
          <a:noFill/>
        </p:spPr>
        <p:txBody>
          <a:bodyPr wrap="square" rtlCol="0">
            <a:spAutoFit/>
          </a:bodyPr>
          <a:lstStyle/>
          <a:p>
            <a:r>
              <a:rPr lang="fr-FR" dirty="0" smtClean="0"/>
              <a:t>Les projets technologiques:</a:t>
            </a:r>
          </a:p>
          <a:p>
            <a:pPr marL="285750" indent="-285750">
              <a:buFont typeface="Arial" charset="0"/>
              <a:buChar char="•"/>
            </a:pPr>
            <a:r>
              <a:rPr lang="fr-FR" dirty="0" smtClean="0"/>
              <a:t>En cours de formation, en réunissant plusieurs scénarios et Centres d’Intérêt sur plusieurs séquences… </a:t>
            </a:r>
            <a:br>
              <a:rPr lang="fr-FR" dirty="0" smtClean="0"/>
            </a:br>
            <a:r>
              <a:rPr lang="fr-FR" dirty="0" smtClean="0"/>
              <a:t>Par exemple  2 CI sur 2 séquences = 7 semaines, soit 10,5 heures…</a:t>
            </a:r>
          </a:p>
          <a:p>
            <a:pPr marL="285750" indent="-285750">
              <a:buFont typeface="Arial" charset="0"/>
              <a:buChar char="•"/>
            </a:pPr>
            <a:r>
              <a:rPr lang="fr-FR" dirty="0" smtClean="0"/>
              <a:t>Un ou deux projets de fin de cycle, en 3</a:t>
            </a:r>
            <a:r>
              <a:rPr lang="fr-FR" baseline="30000" dirty="0" smtClean="0"/>
              <a:t>ème</a:t>
            </a:r>
            <a:r>
              <a:rPr lang="fr-FR" dirty="0" smtClean="0"/>
              <a:t/>
            </a:r>
            <a:br>
              <a:rPr lang="fr-FR" dirty="0" smtClean="0"/>
            </a:br>
            <a:r>
              <a:rPr lang="fr-FR" dirty="0" smtClean="0"/>
              <a:t>réunissant 3 ou 4 scénarios sur un semestre, soit 4 ou 5 séquences = 14 semaines ou 21 heures.</a:t>
            </a:r>
            <a:endParaRPr lang="fr-FR" dirty="0"/>
          </a:p>
        </p:txBody>
      </p:sp>
      <p:graphicFrame>
        <p:nvGraphicFramePr>
          <p:cNvPr id="36" name="Tableau 35"/>
          <p:cNvGraphicFramePr>
            <a:graphicFrameLocks noGrp="1"/>
          </p:cNvGraphicFramePr>
          <p:nvPr>
            <p:extLst/>
          </p:nvPr>
        </p:nvGraphicFramePr>
        <p:xfrm>
          <a:off x="518941" y="3868223"/>
          <a:ext cx="11190457" cy="2672279"/>
        </p:xfrm>
        <a:graphic>
          <a:graphicData uri="http://schemas.openxmlformats.org/drawingml/2006/table">
            <a:tbl>
              <a:tblPr/>
              <a:tblGrid>
                <a:gridCol w="1104709"/>
                <a:gridCol w="202389"/>
                <a:gridCol w="202389"/>
                <a:gridCol w="202389"/>
                <a:gridCol w="202389"/>
                <a:gridCol w="202389"/>
                <a:gridCol w="202389"/>
                <a:gridCol w="202389"/>
                <a:gridCol w="244554"/>
                <a:gridCol w="202389"/>
                <a:gridCol w="202389"/>
                <a:gridCol w="269853"/>
                <a:gridCol w="269853"/>
                <a:gridCol w="269853"/>
                <a:gridCol w="269853"/>
                <a:gridCol w="269853"/>
                <a:gridCol w="244554"/>
                <a:gridCol w="269853"/>
                <a:gridCol w="269853"/>
                <a:gridCol w="269853"/>
                <a:gridCol w="269853"/>
                <a:gridCol w="269853"/>
                <a:gridCol w="269853"/>
                <a:gridCol w="269853"/>
                <a:gridCol w="244554"/>
                <a:gridCol w="269853"/>
                <a:gridCol w="269853"/>
                <a:gridCol w="269853"/>
                <a:gridCol w="269853"/>
                <a:gridCol w="269853"/>
                <a:gridCol w="269853"/>
                <a:gridCol w="269853"/>
                <a:gridCol w="244554"/>
                <a:gridCol w="269853"/>
                <a:gridCol w="269853"/>
                <a:gridCol w="269853"/>
                <a:gridCol w="269853"/>
                <a:gridCol w="269853"/>
                <a:gridCol w="269853"/>
                <a:gridCol w="269853"/>
                <a:gridCol w="269853"/>
              </a:tblGrid>
              <a:tr h="257733">
                <a:tc>
                  <a:txBody>
                    <a:bodyPr/>
                    <a:lstStyle/>
                    <a:p>
                      <a:pPr algn="l" fontAlgn="b"/>
                      <a:r>
                        <a:rPr lang="fr-FR" sz="1200" b="1" i="0" u="none" strike="noStrike">
                          <a:solidFill>
                            <a:srgbClr val="000000"/>
                          </a:solidFill>
                          <a:effectLst/>
                          <a:latin typeface="Calibri" charset="0"/>
                        </a:rPr>
                        <a:t>Année de 4ème</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S4</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S5</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S6</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S7</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ctr" fontAlgn="ctr"/>
                      <a:r>
                        <a:rPr lang="fr-FR" sz="1000" b="1" i="0" u="none" strike="noStrike">
                          <a:solidFill>
                            <a:srgbClr val="000000"/>
                          </a:solidFill>
                          <a:effectLst/>
                          <a:latin typeface="Calibri" charset="0"/>
                        </a:rPr>
                        <a:t>Vacances Toussaint</a:t>
                      </a:r>
                    </a:p>
                  </a:txBody>
                  <a:tcPr marL="10558" marR="10558" marT="10558"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S8</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S9</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S10</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S11</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S12</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S13</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S14</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ctr" fontAlgn="ctr"/>
                      <a:r>
                        <a:rPr lang="fr-FR" sz="1000" b="1" i="0" u="none" strike="noStrike">
                          <a:solidFill>
                            <a:srgbClr val="000000"/>
                          </a:solidFill>
                          <a:effectLst/>
                          <a:latin typeface="Calibri" charset="0"/>
                        </a:rPr>
                        <a:t>Vacances Noel</a:t>
                      </a:r>
                    </a:p>
                  </a:txBody>
                  <a:tcPr marL="10558" marR="10558" marT="10558"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S15</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S16</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S17</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S18</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S19</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S20</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S21</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ctr" fontAlgn="ctr"/>
                      <a:r>
                        <a:rPr lang="fr-FR" sz="1000" b="1" i="0" u="none" strike="noStrike">
                          <a:solidFill>
                            <a:srgbClr val="000000"/>
                          </a:solidFill>
                          <a:effectLst/>
                          <a:latin typeface="Calibri" charset="0"/>
                        </a:rPr>
                        <a:t>Vacances d'hiver</a:t>
                      </a:r>
                    </a:p>
                  </a:txBody>
                  <a:tcPr marL="10558" marR="10558" marT="10558"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S22</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S23</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S24</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S25</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S26</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S27</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S28</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ctr" fontAlgn="ctr"/>
                      <a:r>
                        <a:rPr lang="fr-FR" sz="1000" b="1" i="0" u="none" strike="noStrike">
                          <a:solidFill>
                            <a:srgbClr val="000000"/>
                          </a:solidFill>
                          <a:effectLst/>
                          <a:latin typeface="Calibri" charset="0"/>
                        </a:rPr>
                        <a:t>Vacances de printemps</a:t>
                      </a:r>
                    </a:p>
                  </a:txBody>
                  <a:tcPr marL="10558" marR="10558" marT="10558"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S29</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S30</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S31</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S32</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S33</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S34</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S35</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effectLst/>
                          <a:latin typeface="Calibri" charset="0"/>
                        </a:rPr>
                        <a:t>S36</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33">
                <a:tc>
                  <a:txBody>
                    <a:bodyPr/>
                    <a:lstStyle/>
                    <a:p>
                      <a:pPr algn="r" fontAlgn="b"/>
                      <a:r>
                        <a:rPr lang="fr-FR" sz="1000" b="0" i="0" u="none" strike="noStrike">
                          <a:solidFill>
                            <a:srgbClr val="000000"/>
                          </a:solidFill>
                          <a:effectLst/>
                          <a:latin typeface="Calibri" charset="0"/>
                        </a:rPr>
                        <a:t>Séquence 1</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fr-FR" sz="1000" b="0" i="0" u="none" strike="noStrike">
                          <a:solidFill>
                            <a:srgbClr val="000000"/>
                          </a:solidFill>
                          <a:effectLst/>
                          <a:latin typeface="Calibri" charset="0"/>
                        </a:rPr>
                        <a:t>S</a:t>
                      </a:r>
                      <a:r>
                        <a:rPr lang="fr-FR" sz="1000" b="0" i="0" u="none" strike="noStrike">
                          <a:solidFill>
                            <a:srgbClr val="000000"/>
                          </a:solidFill>
                          <a:effectLst/>
                          <a:latin typeface="Calibri (Corps)" charset="0"/>
                        </a:rPr>
                        <a:t>4.</a:t>
                      </a:r>
                      <a:r>
                        <a:rPr lang="fr-FR" sz="1000" b="0" i="0" u="none" strike="noStrike">
                          <a:solidFill>
                            <a:srgbClr val="000000"/>
                          </a:solidFill>
                          <a:effectLst/>
                          <a:latin typeface="Calibri" charset="0"/>
                        </a:rPr>
                        <a:t>1</a:t>
                      </a:r>
                    </a:p>
                  </a:txBody>
                  <a:tcPr marL="10558" marR="10558" marT="105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33">
                <a:tc>
                  <a:txBody>
                    <a:bodyPr/>
                    <a:lstStyle/>
                    <a:p>
                      <a:pPr algn="r" fontAlgn="b"/>
                      <a:r>
                        <a:rPr lang="fr-FR" sz="1000" b="0" i="0" u="none" strike="noStrike">
                          <a:solidFill>
                            <a:srgbClr val="000000"/>
                          </a:solidFill>
                          <a:effectLst/>
                          <a:latin typeface="Calibri" charset="0"/>
                        </a:rPr>
                        <a:t>Séquence 2</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fr-FR" sz="1000" b="0" i="0" u="none" strike="noStrike">
                          <a:solidFill>
                            <a:srgbClr val="000000"/>
                          </a:solidFill>
                          <a:effectLst/>
                          <a:latin typeface="Calibri" charset="0"/>
                        </a:rPr>
                        <a:t>S</a:t>
                      </a:r>
                      <a:r>
                        <a:rPr lang="fr-FR" sz="1000" b="0" i="0" u="none" strike="noStrike">
                          <a:solidFill>
                            <a:srgbClr val="000000"/>
                          </a:solidFill>
                          <a:effectLst/>
                          <a:latin typeface="Calibri (Corps)" charset="0"/>
                        </a:rPr>
                        <a:t>4.</a:t>
                      </a:r>
                      <a:r>
                        <a:rPr lang="fr-FR" sz="1000" b="0" i="0" u="none" strike="noStrike">
                          <a:solidFill>
                            <a:srgbClr val="000000"/>
                          </a:solidFill>
                          <a:effectLst/>
                          <a:latin typeface="Calibri" charset="0"/>
                        </a:rPr>
                        <a:t>2</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fr-FR"/>
                    </a:p>
                  </a:txBody>
                  <a:tcPr/>
                </a:tc>
                <a:tc hMerge="1">
                  <a:txBody>
                    <a:bodyPr/>
                    <a:lstStyle/>
                    <a:p>
                      <a:endParaRPr lang="fr-FR"/>
                    </a:p>
                  </a:txBody>
                  <a:tcPr/>
                </a:tc>
                <a:tc hMerge="1">
                  <a:txBody>
                    <a:bodyPr/>
                    <a:lstStyle/>
                    <a:p>
                      <a:endParaRPr lang="fr-FR"/>
                    </a:p>
                  </a:txBody>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dirty="0">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33">
                <a:tc>
                  <a:txBody>
                    <a:bodyPr/>
                    <a:lstStyle/>
                    <a:p>
                      <a:pPr algn="r" fontAlgn="b"/>
                      <a:r>
                        <a:rPr lang="fr-FR" sz="1000" b="0" i="0" u="none" strike="noStrike">
                          <a:solidFill>
                            <a:srgbClr val="000000"/>
                          </a:solidFill>
                          <a:effectLst/>
                          <a:latin typeface="Calibri" charset="0"/>
                        </a:rPr>
                        <a:t>Séquence 3</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gridSpan="3">
                  <a:txBody>
                    <a:bodyPr/>
                    <a:lstStyle/>
                    <a:p>
                      <a:pPr algn="ctr" fontAlgn="b"/>
                      <a:r>
                        <a:rPr lang="fr-FR" sz="1000" b="0" i="0" u="none" strike="noStrike">
                          <a:solidFill>
                            <a:srgbClr val="000000"/>
                          </a:solidFill>
                          <a:effectLst/>
                          <a:latin typeface="Calibri" charset="0"/>
                        </a:rPr>
                        <a:t>S4.3</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33">
                <a:tc>
                  <a:txBody>
                    <a:bodyPr/>
                    <a:lstStyle/>
                    <a:p>
                      <a:pPr algn="r" fontAlgn="b"/>
                      <a:r>
                        <a:rPr lang="fr-FR" sz="1000" b="0" i="0" u="none" strike="noStrike">
                          <a:solidFill>
                            <a:srgbClr val="000000"/>
                          </a:solidFill>
                          <a:effectLst/>
                          <a:latin typeface="Calibri" charset="0"/>
                        </a:rPr>
                        <a:t>Séquence 4</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fr-FR" sz="1000" b="0" i="0" u="none" strike="noStrike">
                          <a:solidFill>
                            <a:srgbClr val="000000"/>
                          </a:solidFill>
                          <a:effectLst/>
                          <a:latin typeface="Calibri" charset="0"/>
                        </a:rPr>
                        <a:t>S4.4</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charset="0"/>
                        </a:rPr>
                        <a:t>Eva</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33">
                <a:tc>
                  <a:txBody>
                    <a:bodyPr/>
                    <a:lstStyle/>
                    <a:p>
                      <a:pPr algn="r" fontAlgn="b"/>
                      <a:r>
                        <a:rPr lang="fr-FR" sz="1000" b="0" i="0" u="none" strike="noStrike">
                          <a:solidFill>
                            <a:srgbClr val="000000"/>
                          </a:solidFill>
                          <a:effectLst/>
                          <a:latin typeface="Calibri" charset="0"/>
                        </a:rPr>
                        <a:t>Séquence 5</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gridSpan="4">
                  <a:txBody>
                    <a:bodyPr/>
                    <a:lstStyle/>
                    <a:p>
                      <a:pPr algn="ctr" fontAlgn="b"/>
                      <a:r>
                        <a:rPr lang="fr-FR" sz="1000" b="0" i="0" u="none" strike="noStrike">
                          <a:solidFill>
                            <a:srgbClr val="000000"/>
                          </a:solidFill>
                          <a:effectLst/>
                          <a:latin typeface="Calibri" charset="0"/>
                        </a:rPr>
                        <a:t>S4.5</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037">
                <a:tc>
                  <a:txBody>
                    <a:bodyPr/>
                    <a:lstStyle/>
                    <a:p>
                      <a:pPr algn="r" fontAlgn="b"/>
                      <a:r>
                        <a:rPr lang="fr-FR" sz="1000" b="0" i="0" u="none" strike="noStrike">
                          <a:solidFill>
                            <a:srgbClr val="000000"/>
                          </a:solidFill>
                          <a:effectLst/>
                          <a:latin typeface="Calibri" charset="0"/>
                        </a:rPr>
                        <a:t>Séquence 6</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fr-FR" sz="1000" b="0" i="0" u="none" strike="noStrike">
                          <a:solidFill>
                            <a:srgbClr val="000000"/>
                          </a:solidFill>
                          <a:effectLst/>
                          <a:latin typeface="Calibri" charset="0"/>
                        </a:rPr>
                        <a:t>S4.6</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hMerge="1">
                  <a:txBody>
                    <a:bodyPr/>
                    <a:lstStyle/>
                    <a:p>
                      <a:endParaRPr lang="fr-FR"/>
                    </a:p>
                  </a:txBody>
                  <a:tcPr/>
                </a:tc>
                <a:tc hMerge="1">
                  <a:txBody>
                    <a:bodyPr/>
                    <a:lstStyle/>
                    <a:p>
                      <a:endParaRPr lang="fr-FR"/>
                    </a:p>
                  </a:txBody>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037">
                <a:tc>
                  <a:txBody>
                    <a:bodyPr/>
                    <a:lstStyle/>
                    <a:p>
                      <a:pPr algn="r" fontAlgn="b"/>
                      <a:r>
                        <a:rPr lang="fr-FR" sz="1000" b="0" i="0" u="none" strike="noStrike">
                          <a:solidFill>
                            <a:srgbClr val="000000"/>
                          </a:solidFill>
                          <a:effectLst/>
                          <a:latin typeface="Calibri" charset="0"/>
                        </a:rPr>
                        <a:t>Séquence 7</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gridSpan="3">
                  <a:txBody>
                    <a:bodyPr/>
                    <a:lstStyle/>
                    <a:p>
                      <a:pPr algn="ctr" fontAlgn="b"/>
                      <a:r>
                        <a:rPr lang="fr-FR" sz="1000" b="0" i="0" u="none" strike="noStrike">
                          <a:solidFill>
                            <a:srgbClr val="000000"/>
                          </a:solidFill>
                          <a:effectLst/>
                          <a:latin typeface="Calibri" charset="0"/>
                        </a:rPr>
                        <a:t>S4.7</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33">
                <a:tc>
                  <a:txBody>
                    <a:bodyPr/>
                    <a:lstStyle/>
                    <a:p>
                      <a:pPr algn="r" fontAlgn="b"/>
                      <a:r>
                        <a:rPr lang="fr-FR" sz="1000" b="0" i="0" u="none" strike="noStrike">
                          <a:solidFill>
                            <a:srgbClr val="000000"/>
                          </a:solidFill>
                          <a:effectLst/>
                          <a:latin typeface="Calibri" charset="0"/>
                        </a:rPr>
                        <a:t>Séquence 8</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fr-FR" sz="1000" b="0" i="0" u="none" strike="noStrike">
                          <a:solidFill>
                            <a:srgbClr val="000000"/>
                          </a:solidFill>
                          <a:effectLst/>
                          <a:latin typeface="Calibri" charset="0"/>
                        </a:rPr>
                        <a:t>S4.8</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charset="0"/>
                        </a:rPr>
                        <a:t>Eva</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037">
                <a:tc>
                  <a:txBody>
                    <a:bodyPr/>
                    <a:lstStyle/>
                    <a:p>
                      <a:pPr algn="r" fontAlgn="b"/>
                      <a:r>
                        <a:rPr lang="fr-FR" sz="1000" b="0" i="0" u="none" strike="noStrike">
                          <a:solidFill>
                            <a:srgbClr val="000000"/>
                          </a:solidFill>
                          <a:effectLst/>
                          <a:latin typeface="Calibri" charset="0"/>
                        </a:rPr>
                        <a:t>Séquence 9</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gridSpan="7">
                  <a:txBody>
                    <a:bodyPr/>
                    <a:lstStyle/>
                    <a:p>
                      <a:pPr algn="ctr" fontAlgn="b"/>
                      <a:r>
                        <a:rPr lang="fr-FR" sz="1000" b="0" i="0" u="none" strike="noStrike" dirty="0">
                          <a:solidFill>
                            <a:srgbClr val="000000"/>
                          </a:solidFill>
                          <a:effectLst/>
                          <a:latin typeface="Calibri" charset="0"/>
                        </a:rPr>
                        <a:t>P4.1</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dirty="0">
                          <a:solidFill>
                            <a:srgbClr val="000000"/>
                          </a:solidFill>
                          <a:effectLst/>
                          <a:latin typeface="Calibri" charset="0"/>
                        </a:rPr>
                        <a:t>Eva</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037">
                <a:tc>
                  <a:txBody>
                    <a:bodyPr/>
                    <a:lstStyle/>
                    <a:p>
                      <a:pPr algn="r" fontAlgn="b"/>
                      <a:r>
                        <a:rPr lang="fr-FR" sz="1000" b="0" i="0" u="none" strike="noStrike">
                          <a:solidFill>
                            <a:srgbClr val="000000"/>
                          </a:solidFill>
                          <a:effectLst/>
                          <a:latin typeface="Calibri" charset="0"/>
                        </a:rPr>
                        <a:t>Séquence 10</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dirty="0">
                          <a:solidFill>
                            <a:srgbClr val="000000"/>
                          </a:solidFill>
                          <a:effectLst/>
                          <a:latin typeface="Calibri" charset="0"/>
                        </a:rPr>
                        <a:t> </a:t>
                      </a:r>
                    </a:p>
                  </a:txBody>
                  <a:tcPr marL="10558" marR="10558" marT="10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7" name="ZoneTexte 36"/>
          <p:cNvSpPr txBox="1"/>
          <p:nvPr/>
        </p:nvSpPr>
        <p:spPr>
          <a:xfrm>
            <a:off x="518940" y="349108"/>
            <a:ext cx="8739359" cy="461665"/>
          </a:xfrm>
          <a:prstGeom prst="rect">
            <a:avLst/>
          </a:prstGeom>
          <a:noFill/>
        </p:spPr>
        <p:txBody>
          <a:bodyPr wrap="square" rtlCol="0">
            <a:spAutoFit/>
          </a:bodyPr>
          <a:lstStyle/>
          <a:p>
            <a:r>
              <a:rPr lang="fr-FR" sz="2400" b="1" dirty="0" smtClean="0"/>
              <a:t>Une planification dans le temps indispensable</a:t>
            </a:r>
            <a:endParaRPr lang="fr-FR" sz="2400" b="1" dirty="0"/>
          </a:p>
        </p:txBody>
      </p:sp>
      <p:sp>
        <p:nvSpPr>
          <p:cNvPr id="2" name="ZoneTexte 1"/>
          <p:cNvSpPr txBox="1"/>
          <p:nvPr/>
        </p:nvSpPr>
        <p:spPr>
          <a:xfrm>
            <a:off x="5257800" y="3334842"/>
            <a:ext cx="6451598" cy="36933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fr-FR" b="1" i="1" dirty="0" smtClean="0"/>
              <a:t>Exemple de choix pour un niveau : 8 séquences et 1 projet</a:t>
            </a:r>
            <a:endParaRPr lang="fr-FR" b="1" i="1" dirty="0"/>
          </a:p>
        </p:txBody>
      </p:sp>
    </p:spTree>
    <p:extLst>
      <p:ext uri="{BB962C8B-B14F-4D97-AF65-F5344CB8AC3E}">
        <p14:creationId xmlns:p14="http://schemas.microsoft.com/office/powerpoint/2010/main" val="5765787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0559" y="582477"/>
            <a:ext cx="2653389" cy="1569660"/>
          </a:xfrm>
          <a:prstGeom prst="rect">
            <a:avLst/>
          </a:prstGeom>
          <a:noFill/>
        </p:spPr>
        <p:txBody>
          <a:bodyPr wrap="square" rtlCol="0">
            <a:spAutoFit/>
          </a:bodyPr>
          <a:lstStyle/>
          <a:p>
            <a:r>
              <a:rPr lang="fr-FR" sz="2400" b="1" dirty="0" smtClean="0"/>
              <a:t>Hiérarchisation et croisements des compétences ou savoirs</a:t>
            </a:r>
            <a:endParaRPr lang="fr-FR" sz="2400" b="1" dirty="0"/>
          </a:p>
        </p:txBody>
      </p:sp>
      <p:sp>
        <p:nvSpPr>
          <p:cNvPr id="3" name="Rectangle 2"/>
          <p:cNvSpPr/>
          <p:nvPr/>
        </p:nvSpPr>
        <p:spPr>
          <a:xfrm>
            <a:off x="920560" y="2614617"/>
            <a:ext cx="711174" cy="4043363"/>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Compétences ou savoirs « privilégiés »</a:t>
            </a:r>
            <a:endParaRPr lang="fr-FR" b="1" dirty="0">
              <a:solidFill>
                <a:schemeClr val="tx1"/>
              </a:solidFill>
            </a:endParaRPr>
          </a:p>
        </p:txBody>
      </p:sp>
      <p:sp>
        <p:nvSpPr>
          <p:cNvPr id="4" name="Rectangle 3"/>
          <p:cNvSpPr/>
          <p:nvPr/>
        </p:nvSpPr>
        <p:spPr>
          <a:xfrm>
            <a:off x="1491027" y="2762908"/>
            <a:ext cx="2082922" cy="707366"/>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Compétence ou chapitre savoirs A</a:t>
            </a:r>
            <a:endParaRPr lang="fr-FR" b="1" dirty="0">
              <a:solidFill>
                <a:schemeClr val="bg1"/>
              </a:solidFill>
            </a:endParaRPr>
          </a:p>
        </p:txBody>
      </p:sp>
      <p:sp>
        <p:nvSpPr>
          <p:cNvPr id="5" name="Rectangle 4"/>
          <p:cNvSpPr/>
          <p:nvPr/>
        </p:nvSpPr>
        <p:spPr>
          <a:xfrm>
            <a:off x="1491027" y="5782810"/>
            <a:ext cx="2082922" cy="707366"/>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Compétence ou </a:t>
            </a:r>
            <a:r>
              <a:rPr lang="fr-FR" b="1" dirty="0" smtClean="0">
                <a:solidFill>
                  <a:schemeClr val="bg1"/>
                </a:solidFill>
              </a:rPr>
              <a:t>chapitre </a:t>
            </a:r>
            <a:r>
              <a:rPr lang="fr-FR" b="1" dirty="0">
                <a:solidFill>
                  <a:schemeClr val="bg1"/>
                </a:solidFill>
              </a:rPr>
              <a:t>savoirs </a:t>
            </a:r>
            <a:r>
              <a:rPr lang="fr-FR" b="1" dirty="0" smtClean="0">
                <a:solidFill>
                  <a:schemeClr val="bg1"/>
                </a:solidFill>
              </a:rPr>
              <a:t>N </a:t>
            </a:r>
            <a:endParaRPr lang="fr-FR" b="1" dirty="0">
              <a:solidFill>
                <a:schemeClr val="bg1"/>
              </a:solidFill>
            </a:endParaRPr>
          </a:p>
        </p:txBody>
      </p:sp>
      <p:sp>
        <p:nvSpPr>
          <p:cNvPr id="6" name="Rectangle 5"/>
          <p:cNvSpPr/>
          <p:nvPr/>
        </p:nvSpPr>
        <p:spPr>
          <a:xfrm>
            <a:off x="1491027" y="3757343"/>
            <a:ext cx="2082922" cy="707366"/>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Compétence ou </a:t>
            </a:r>
            <a:r>
              <a:rPr lang="fr-FR" b="1" dirty="0" smtClean="0">
                <a:solidFill>
                  <a:schemeClr val="bg1"/>
                </a:solidFill>
              </a:rPr>
              <a:t>chapitre </a:t>
            </a:r>
            <a:r>
              <a:rPr lang="fr-FR" b="1" dirty="0">
                <a:solidFill>
                  <a:schemeClr val="bg1"/>
                </a:solidFill>
              </a:rPr>
              <a:t>savoirs </a:t>
            </a:r>
            <a:r>
              <a:rPr lang="fr-FR" b="1" dirty="0" smtClean="0">
                <a:solidFill>
                  <a:schemeClr val="bg1"/>
                </a:solidFill>
              </a:rPr>
              <a:t>B</a:t>
            </a:r>
            <a:endParaRPr lang="fr-FR" b="1" dirty="0">
              <a:solidFill>
                <a:schemeClr val="bg1"/>
              </a:solidFill>
            </a:endParaRPr>
          </a:p>
        </p:txBody>
      </p:sp>
      <p:sp>
        <p:nvSpPr>
          <p:cNvPr id="37" name="Rectangle 36"/>
          <p:cNvSpPr/>
          <p:nvPr/>
        </p:nvSpPr>
        <p:spPr>
          <a:xfrm>
            <a:off x="4160970" y="1681571"/>
            <a:ext cx="736287" cy="6084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C/S1</a:t>
            </a:r>
            <a:endParaRPr lang="fr-FR" b="1" dirty="0">
              <a:solidFill>
                <a:schemeClr val="tx1"/>
              </a:solidFill>
            </a:endParaRPr>
          </a:p>
        </p:txBody>
      </p:sp>
      <p:sp>
        <p:nvSpPr>
          <p:cNvPr id="41" name="Rectangle 40"/>
          <p:cNvSpPr/>
          <p:nvPr/>
        </p:nvSpPr>
        <p:spPr>
          <a:xfrm>
            <a:off x="4153382" y="1129428"/>
            <a:ext cx="6622090" cy="3865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Compétences ou savoirs « transversaux »</a:t>
            </a:r>
            <a:endParaRPr lang="fr-FR" b="1" dirty="0">
              <a:solidFill>
                <a:schemeClr val="tx1"/>
              </a:solidFill>
            </a:endParaRPr>
          </a:p>
        </p:txBody>
      </p:sp>
      <p:cxnSp>
        <p:nvCxnSpPr>
          <p:cNvPr id="59" name="Connecteur droit avec flèche 58"/>
          <p:cNvCxnSpPr>
            <a:endCxn id="6" idx="3"/>
          </p:cNvCxnSpPr>
          <p:nvPr/>
        </p:nvCxnSpPr>
        <p:spPr>
          <a:xfrm flipH="1" flipV="1">
            <a:off x="3573949" y="4111026"/>
            <a:ext cx="1080414" cy="3986"/>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60" name="Connecteur droit avec flèche 59"/>
          <p:cNvCxnSpPr>
            <a:stCxn id="61" idx="0"/>
            <a:endCxn id="74" idx="2"/>
          </p:cNvCxnSpPr>
          <p:nvPr/>
        </p:nvCxnSpPr>
        <p:spPr>
          <a:xfrm flipH="1" flipV="1">
            <a:off x="5416452" y="2286157"/>
            <a:ext cx="13202" cy="814236"/>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659684" y="3100393"/>
            <a:ext cx="1539939" cy="301466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Activité </a:t>
            </a:r>
          </a:p>
          <a:p>
            <a:pPr algn="ctr"/>
            <a:r>
              <a:rPr lang="fr-FR" b="1" dirty="0" smtClean="0">
                <a:solidFill>
                  <a:schemeClr val="bg1"/>
                </a:solidFill>
              </a:rPr>
              <a:t>de </a:t>
            </a:r>
          </a:p>
          <a:p>
            <a:pPr algn="ctr"/>
            <a:r>
              <a:rPr lang="fr-FR" b="1" dirty="0" smtClean="0">
                <a:solidFill>
                  <a:schemeClr val="bg1"/>
                </a:solidFill>
              </a:rPr>
              <a:t>formation </a:t>
            </a:r>
          </a:p>
          <a:p>
            <a:pPr algn="ctr"/>
            <a:r>
              <a:rPr lang="fr-FR" b="1" dirty="0" smtClean="0">
                <a:solidFill>
                  <a:schemeClr val="bg1"/>
                </a:solidFill>
              </a:rPr>
              <a:t>= </a:t>
            </a:r>
          </a:p>
          <a:p>
            <a:pPr algn="ctr"/>
            <a:r>
              <a:rPr lang="fr-FR" b="1" dirty="0" smtClean="0">
                <a:solidFill>
                  <a:schemeClr val="bg1"/>
                </a:solidFill>
              </a:rPr>
              <a:t>adaptation d’un </a:t>
            </a:r>
          </a:p>
          <a:p>
            <a:pPr algn="ctr"/>
            <a:r>
              <a:rPr lang="fr-FR" b="1" dirty="0" smtClean="0">
                <a:solidFill>
                  <a:schemeClr val="bg1"/>
                </a:solidFill>
              </a:rPr>
              <a:t>scénario </a:t>
            </a:r>
            <a:endParaRPr lang="fr-FR" b="1" dirty="0">
              <a:solidFill>
                <a:schemeClr val="bg1"/>
              </a:solidFill>
            </a:endParaRPr>
          </a:p>
        </p:txBody>
      </p:sp>
      <p:sp>
        <p:nvSpPr>
          <p:cNvPr id="32" name="ZoneTexte 31"/>
          <p:cNvSpPr txBox="1"/>
          <p:nvPr/>
        </p:nvSpPr>
        <p:spPr>
          <a:xfrm>
            <a:off x="6031539" y="3243264"/>
            <a:ext cx="4741233" cy="369332"/>
          </a:xfrm>
          <a:prstGeom prst="rect">
            <a:avLst/>
          </a:prstGeom>
          <a:solidFill>
            <a:schemeClr val="accent6">
              <a:lumMod val="20000"/>
              <a:lumOff val="80000"/>
            </a:schemeClr>
          </a:solidFill>
        </p:spPr>
        <p:txBody>
          <a:bodyPr wrap="square" rtlCol="0">
            <a:spAutoFit/>
          </a:bodyPr>
          <a:lstStyle/>
          <a:p>
            <a:r>
              <a:rPr lang="fr-FR" dirty="0"/>
              <a:t>c</a:t>
            </a:r>
            <a:r>
              <a:rPr lang="fr-FR" dirty="0" smtClean="0"/>
              <a:t>hoix d’un niveau scolaire 5/4/3</a:t>
            </a:r>
            <a:endParaRPr lang="fr-FR" dirty="0"/>
          </a:p>
        </p:txBody>
      </p:sp>
      <p:sp>
        <p:nvSpPr>
          <p:cNvPr id="62" name="ZoneTexte 61"/>
          <p:cNvSpPr txBox="1"/>
          <p:nvPr/>
        </p:nvSpPr>
        <p:spPr>
          <a:xfrm>
            <a:off x="6031538" y="3709085"/>
            <a:ext cx="4741234" cy="369332"/>
          </a:xfrm>
          <a:prstGeom prst="rect">
            <a:avLst/>
          </a:prstGeom>
          <a:solidFill>
            <a:schemeClr val="accent6">
              <a:lumMod val="20000"/>
              <a:lumOff val="80000"/>
            </a:schemeClr>
          </a:solidFill>
        </p:spPr>
        <p:txBody>
          <a:bodyPr wrap="square" rtlCol="0">
            <a:spAutoFit/>
          </a:bodyPr>
          <a:lstStyle/>
          <a:p>
            <a:r>
              <a:rPr lang="fr-FR" dirty="0"/>
              <a:t>c</a:t>
            </a:r>
            <a:r>
              <a:rPr lang="fr-FR" dirty="0" smtClean="0"/>
              <a:t>hoix du niveau d’approfondissement du savoir</a:t>
            </a:r>
            <a:endParaRPr lang="fr-FR" dirty="0"/>
          </a:p>
        </p:txBody>
      </p:sp>
      <p:sp>
        <p:nvSpPr>
          <p:cNvPr id="63" name="ZoneTexte 62"/>
          <p:cNvSpPr txBox="1"/>
          <p:nvPr/>
        </p:nvSpPr>
        <p:spPr>
          <a:xfrm>
            <a:off x="6031538" y="4174906"/>
            <a:ext cx="4741234" cy="369332"/>
          </a:xfrm>
          <a:prstGeom prst="rect">
            <a:avLst/>
          </a:prstGeom>
          <a:solidFill>
            <a:schemeClr val="accent6">
              <a:lumMod val="20000"/>
              <a:lumOff val="80000"/>
            </a:schemeClr>
          </a:solidFill>
        </p:spPr>
        <p:txBody>
          <a:bodyPr wrap="square" rtlCol="0">
            <a:spAutoFit/>
          </a:bodyPr>
          <a:lstStyle/>
          <a:p>
            <a:r>
              <a:rPr lang="fr-FR" dirty="0"/>
              <a:t>c</a:t>
            </a:r>
            <a:r>
              <a:rPr lang="fr-FR" dirty="0" smtClean="0"/>
              <a:t>hoix de la démarche pédagogique</a:t>
            </a:r>
            <a:endParaRPr lang="fr-FR" dirty="0"/>
          </a:p>
        </p:txBody>
      </p:sp>
      <p:sp>
        <p:nvSpPr>
          <p:cNvPr id="64" name="ZoneTexte 63"/>
          <p:cNvSpPr txBox="1"/>
          <p:nvPr/>
        </p:nvSpPr>
        <p:spPr>
          <a:xfrm>
            <a:off x="6031538" y="4640727"/>
            <a:ext cx="4741234" cy="369332"/>
          </a:xfrm>
          <a:prstGeom prst="rect">
            <a:avLst/>
          </a:prstGeom>
          <a:solidFill>
            <a:schemeClr val="accent6">
              <a:lumMod val="20000"/>
              <a:lumOff val="80000"/>
            </a:schemeClr>
          </a:solidFill>
        </p:spPr>
        <p:txBody>
          <a:bodyPr wrap="square" rtlCol="0">
            <a:spAutoFit/>
          </a:bodyPr>
          <a:lstStyle/>
          <a:p>
            <a:r>
              <a:rPr lang="fr-FR" dirty="0"/>
              <a:t>c</a:t>
            </a:r>
            <a:r>
              <a:rPr lang="fr-FR" dirty="0" smtClean="0"/>
              <a:t>hoix du support didactique</a:t>
            </a:r>
            <a:endParaRPr lang="fr-FR" dirty="0"/>
          </a:p>
        </p:txBody>
      </p:sp>
      <p:sp>
        <p:nvSpPr>
          <p:cNvPr id="65" name="ZoneTexte 64"/>
          <p:cNvSpPr txBox="1"/>
          <p:nvPr/>
        </p:nvSpPr>
        <p:spPr>
          <a:xfrm>
            <a:off x="6031538" y="5106548"/>
            <a:ext cx="4741234" cy="369332"/>
          </a:xfrm>
          <a:prstGeom prst="rect">
            <a:avLst/>
          </a:prstGeom>
          <a:solidFill>
            <a:schemeClr val="accent6">
              <a:lumMod val="20000"/>
              <a:lumOff val="80000"/>
            </a:schemeClr>
          </a:solidFill>
        </p:spPr>
        <p:txBody>
          <a:bodyPr wrap="square" rtlCol="0">
            <a:spAutoFit/>
          </a:bodyPr>
          <a:lstStyle/>
          <a:p>
            <a:r>
              <a:rPr lang="fr-FR" dirty="0"/>
              <a:t>c</a:t>
            </a:r>
            <a:r>
              <a:rPr lang="fr-FR" dirty="0" smtClean="0"/>
              <a:t>hoix de la durée d’activité</a:t>
            </a:r>
            <a:endParaRPr lang="fr-FR" dirty="0"/>
          </a:p>
        </p:txBody>
      </p:sp>
      <p:sp>
        <p:nvSpPr>
          <p:cNvPr id="66" name="ZoneTexte 65"/>
          <p:cNvSpPr txBox="1"/>
          <p:nvPr/>
        </p:nvSpPr>
        <p:spPr>
          <a:xfrm>
            <a:off x="6031538" y="5572371"/>
            <a:ext cx="4741234" cy="369332"/>
          </a:xfrm>
          <a:prstGeom prst="rect">
            <a:avLst/>
          </a:prstGeom>
          <a:solidFill>
            <a:schemeClr val="accent6">
              <a:lumMod val="20000"/>
              <a:lumOff val="80000"/>
            </a:schemeClr>
          </a:solidFill>
        </p:spPr>
        <p:txBody>
          <a:bodyPr wrap="square" rtlCol="0">
            <a:spAutoFit/>
          </a:bodyPr>
          <a:lstStyle/>
          <a:p>
            <a:r>
              <a:rPr lang="fr-FR" dirty="0"/>
              <a:t>c</a:t>
            </a:r>
            <a:r>
              <a:rPr lang="fr-FR" dirty="0" smtClean="0"/>
              <a:t>hoix de l’activité de formation</a:t>
            </a:r>
            <a:endParaRPr lang="fr-FR" dirty="0"/>
          </a:p>
        </p:txBody>
      </p:sp>
      <p:sp>
        <p:nvSpPr>
          <p:cNvPr id="35" name="Rectangle à coins arrondis 34"/>
          <p:cNvSpPr/>
          <p:nvPr/>
        </p:nvSpPr>
        <p:spPr>
          <a:xfrm>
            <a:off x="4486277" y="2455655"/>
            <a:ext cx="6472238" cy="4034521"/>
          </a:xfrm>
          <a:prstGeom prst="roundRect">
            <a:avLst>
              <a:gd name="adj" fmla="val 6317"/>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5400675" y="2554083"/>
            <a:ext cx="5143500" cy="461665"/>
          </a:xfrm>
          <a:prstGeom prst="rect">
            <a:avLst/>
          </a:prstGeom>
          <a:noFill/>
        </p:spPr>
        <p:txBody>
          <a:bodyPr wrap="square" rtlCol="0">
            <a:spAutoFit/>
          </a:bodyPr>
          <a:lstStyle/>
          <a:p>
            <a:r>
              <a:rPr lang="fr-FR" sz="2400" b="1" i="1" dirty="0" smtClean="0">
                <a:solidFill>
                  <a:schemeClr val="accent6">
                    <a:lumMod val="50000"/>
                  </a:schemeClr>
                </a:solidFill>
              </a:rPr>
              <a:t>Scénario </a:t>
            </a:r>
            <a:r>
              <a:rPr lang="fr-FR" sz="2400" b="1" i="1" smtClean="0">
                <a:solidFill>
                  <a:schemeClr val="accent6">
                    <a:lumMod val="50000"/>
                  </a:schemeClr>
                </a:solidFill>
              </a:rPr>
              <a:t>de formation: permettre le</a:t>
            </a:r>
            <a:endParaRPr lang="fr-FR" sz="2400" b="1" i="1" dirty="0">
              <a:solidFill>
                <a:schemeClr val="accent6">
                  <a:lumMod val="50000"/>
                </a:schemeClr>
              </a:solidFill>
            </a:endParaRPr>
          </a:p>
        </p:txBody>
      </p:sp>
      <p:sp>
        <p:nvSpPr>
          <p:cNvPr id="74" name="Rectangle 73"/>
          <p:cNvSpPr/>
          <p:nvPr/>
        </p:nvSpPr>
        <p:spPr>
          <a:xfrm>
            <a:off x="5048308" y="1677672"/>
            <a:ext cx="736287" cy="6084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C/S2</a:t>
            </a:r>
            <a:endParaRPr lang="fr-FR" b="1" dirty="0">
              <a:solidFill>
                <a:schemeClr val="tx1"/>
              </a:solidFill>
            </a:endParaRPr>
          </a:p>
        </p:txBody>
      </p:sp>
      <p:sp>
        <p:nvSpPr>
          <p:cNvPr id="75" name="Rectangle 74"/>
          <p:cNvSpPr/>
          <p:nvPr/>
        </p:nvSpPr>
        <p:spPr>
          <a:xfrm>
            <a:off x="5935646" y="1685849"/>
            <a:ext cx="736287" cy="6084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C/S3</a:t>
            </a:r>
            <a:endParaRPr lang="fr-FR" b="1" dirty="0">
              <a:solidFill>
                <a:schemeClr val="tx1"/>
              </a:solidFill>
            </a:endParaRPr>
          </a:p>
        </p:txBody>
      </p:sp>
      <p:sp>
        <p:nvSpPr>
          <p:cNvPr id="76" name="Rectangle 75"/>
          <p:cNvSpPr/>
          <p:nvPr/>
        </p:nvSpPr>
        <p:spPr>
          <a:xfrm>
            <a:off x="6822984" y="1694026"/>
            <a:ext cx="736287" cy="6084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C/S4</a:t>
            </a:r>
            <a:endParaRPr lang="fr-FR" b="1" dirty="0">
              <a:solidFill>
                <a:schemeClr val="tx1"/>
              </a:solidFill>
            </a:endParaRPr>
          </a:p>
        </p:txBody>
      </p:sp>
      <p:sp>
        <p:nvSpPr>
          <p:cNvPr id="77" name="Rectangle 76"/>
          <p:cNvSpPr/>
          <p:nvPr/>
        </p:nvSpPr>
        <p:spPr>
          <a:xfrm>
            <a:off x="10039185" y="1702203"/>
            <a:ext cx="736287" cy="6084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C/Sn</a:t>
            </a:r>
            <a:endParaRPr lang="fr-FR" b="1" dirty="0">
              <a:solidFill>
                <a:schemeClr val="tx1"/>
              </a:solidFill>
            </a:endParaRPr>
          </a:p>
        </p:txBody>
      </p:sp>
    </p:spTree>
    <p:extLst>
      <p:ext uri="{BB962C8B-B14F-4D97-AF65-F5344CB8AC3E}">
        <p14:creationId xmlns:p14="http://schemas.microsoft.com/office/powerpoint/2010/main" val="16343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2055" y="725214"/>
            <a:ext cx="10074166" cy="5632311"/>
          </a:xfrm>
          <a:prstGeom prst="rect">
            <a:avLst/>
          </a:prstGeom>
          <a:noFill/>
        </p:spPr>
        <p:txBody>
          <a:bodyPr wrap="square" rtlCol="0">
            <a:spAutoFit/>
          </a:bodyPr>
          <a:lstStyle/>
          <a:p>
            <a:pPr marL="0" lvl="1"/>
            <a:r>
              <a:rPr lang="is-IS" sz="2400" dirty="0" smtClean="0"/>
              <a:t>Dans un programme ou un référentiel, tous les objectifs ne sont pas “égaux” et  on peut toujours identifier, en fonction du contexte, du métier, des enseignants, des évolutions d’un domaine, des objectifs “principaux” ou “privilégiés” par rapport à d’autres dits “secondaires”.</a:t>
            </a:r>
          </a:p>
          <a:p>
            <a:endParaRPr lang="fr-FR" sz="2400" dirty="0" smtClean="0"/>
          </a:p>
          <a:p>
            <a:r>
              <a:rPr lang="fr-FR" sz="2400" dirty="0" smtClean="0"/>
              <a:t>L’organisation des séquences de formation doit donc répondre à cette hiérarchisation des compétences et des savoirs associés: quels sont ceux qui sont :</a:t>
            </a:r>
          </a:p>
          <a:p>
            <a:pPr marL="742950" lvl="1" indent="-285750">
              <a:buFont typeface="Arial" charset="0"/>
              <a:buChar char="•"/>
            </a:pPr>
            <a:r>
              <a:rPr lang="fr-FR" sz="2400" dirty="0" smtClean="0"/>
              <a:t>Les plus importants dans le métier visé ou le contexte de formation;</a:t>
            </a:r>
          </a:p>
          <a:p>
            <a:pPr marL="742950" lvl="1" indent="-285750">
              <a:buFont typeface="Arial" charset="0"/>
              <a:buChar char="•"/>
            </a:pPr>
            <a:r>
              <a:rPr lang="fr-FR" sz="2400" dirty="0" smtClean="0"/>
              <a:t>Les plus complexes à appréhender;</a:t>
            </a:r>
          </a:p>
          <a:p>
            <a:pPr marL="742950" lvl="1" indent="-285750">
              <a:buFont typeface="Arial" charset="0"/>
              <a:buChar char="•"/>
            </a:pPr>
            <a:r>
              <a:rPr lang="fr-FR" sz="2400" dirty="0" smtClean="0"/>
              <a:t>Les plus longs à maîtriser</a:t>
            </a:r>
            <a:r>
              <a:rPr lang="is-IS" sz="2400" dirty="0" smtClean="0"/>
              <a:t>…</a:t>
            </a:r>
          </a:p>
          <a:p>
            <a:endParaRPr lang="is-IS" sz="2400" dirty="0"/>
          </a:p>
          <a:p>
            <a:r>
              <a:rPr lang="fr-FR" sz="2400" dirty="0" smtClean="0"/>
              <a:t>Une étude comparative pondérée des objectifs du programme permet d’approcher cette hiérarchisation et de définir un « filtre » d’analyse utile à l’organisation des enseignements.</a:t>
            </a:r>
          </a:p>
        </p:txBody>
      </p:sp>
    </p:spTree>
    <p:extLst>
      <p:ext uri="{BB962C8B-B14F-4D97-AF65-F5344CB8AC3E}">
        <p14:creationId xmlns:p14="http://schemas.microsoft.com/office/powerpoint/2010/main" val="962443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3416" y="0"/>
            <a:ext cx="8474529" cy="6858000"/>
          </a:xfrm>
          <a:prstGeom prst="rect">
            <a:avLst/>
          </a:prstGeom>
        </p:spPr>
      </p:pic>
      <p:sp>
        <p:nvSpPr>
          <p:cNvPr id="3" name="ZoneTexte 2"/>
          <p:cNvSpPr txBox="1"/>
          <p:nvPr/>
        </p:nvSpPr>
        <p:spPr>
          <a:xfrm>
            <a:off x="573718" y="330229"/>
            <a:ext cx="5149165" cy="1200329"/>
          </a:xfrm>
          <a:prstGeom prst="rect">
            <a:avLst/>
          </a:prstGeom>
          <a:noFill/>
        </p:spPr>
        <p:txBody>
          <a:bodyPr wrap="square" rtlCol="0">
            <a:spAutoFit/>
          </a:bodyPr>
          <a:lstStyle/>
          <a:p>
            <a:r>
              <a:rPr lang="fr-FR" sz="2400" b="1" dirty="0" smtClean="0"/>
              <a:t>Exemple de croisements entre activités, tâches professionnelles et compétences dans le BTS CPI.</a:t>
            </a:r>
            <a:endParaRPr lang="fr-FR" sz="2400" b="1" dirty="0"/>
          </a:p>
        </p:txBody>
      </p:sp>
      <p:sp>
        <p:nvSpPr>
          <p:cNvPr id="4" name="ZoneTexte 3"/>
          <p:cNvSpPr txBox="1"/>
          <p:nvPr/>
        </p:nvSpPr>
        <p:spPr>
          <a:xfrm>
            <a:off x="10357945" y="2301766"/>
            <a:ext cx="1834055" cy="1200329"/>
          </a:xfrm>
          <a:prstGeom prst="rect">
            <a:avLst/>
          </a:prstGeom>
          <a:noFill/>
        </p:spPr>
        <p:txBody>
          <a:bodyPr wrap="square" rtlCol="0">
            <a:spAutoFit/>
          </a:bodyPr>
          <a:lstStyle/>
          <a:p>
            <a:r>
              <a:rPr lang="fr-FR" b="1" i="1" dirty="0" smtClean="0">
                <a:solidFill>
                  <a:srgbClr val="FF0000"/>
                </a:solidFill>
              </a:rPr>
              <a:t>Poids des activités et </a:t>
            </a:r>
            <a:r>
              <a:rPr lang="fr-FR" b="1" i="1" smtClean="0">
                <a:solidFill>
                  <a:srgbClr val="FF0000"/>
                </a:solidFill>
              </a:rPr>
              <a:t>tâches professionnelles</a:t>
            </a:r>
            <a:endParaRPr lang="fr-FR" b="1" i="1" dirty="0">
              <a:solidFill>
                <a:srgbClr val="FF0000"/>
              </a:solidFill>
            </a:endParaRPr>
          </a:p>
        </p:txBody>
      </p:sp>
      <p:sp>
        <p:nvSpPr>
          <p:cNvPr id="5" name="ZoneTexte 4"/>
          <p:cNvSpPr txBox="1"/>
          <p:nvPr/>
        </p:nvSpPr>
        <p:spPr>
          <a:xfrm>
            <a:off x="1883416" y="6211669"/>
            <a:ext cx="2013635" cy="646331"/>
          </a:xfrm>
          <a:prstGeom prst="rect">
            <a:avLst/>
          </a:prstGeom>
          <a:noFill/>
        </p:spPr>
        <p:txBody>
          <a:bodyPr wrap="square" rtlCol="0">
            <a:spAutoFit/>
          </a:bodyPr>
          <a:lstStyle/>
          <a:p>
            <a:pPr algn="r"/>
            <a:r>
              <a:rPr lang="fr-FR" b="1" i="1" dirty="0" smtClean="0">
                <a:solidFill>
                  <a:srgbClr val="FF0000"/>
                </a:solidFill>
              </a:rPr>
              <a:t>Poids de </a:t>
            </a:r>
            <a:r>
              <a:rPr lang="fr-FR" b="1" i="1" smtClean="0">
                <a:solidFill>
                  <a:srgbClr val="FF0000"/>
                </a:solidFill>
              </a:rPr>
              <a:t>chaque compétence</a:t>
            </a:r>
            <a:endParaRPr lang="fr-FR" b="1" i="1" dirty="0">
              <a:solidFill>
                <a:srgbClr val="FF0000"/>
              </a:solidFill>
            </a:endParaRPr>
          </a:p>
        </p:txBody>
      </p:sp>
    </p:spTree>
    <p:extLst>
      <p:ext uri="{BB962C8B-B14F-4D97-AF65-F5344CB8AC3E}">
        <p14:creationId xmlns:p14="http://schemas.microsoft.com/office/powerpoint/2010/main" val="175736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87366" y="1939159"/>
            <a:ext cx="10152993" cy="4154984"/>
          </a:xfrm>
          <a:prstGeom prst="rect">
            <a:avLst/>
          </a:prstGeom>
          <a:noFill/>
        </p:spPr>
        <p:txBody>
          <a:bodyPr wrap="square" rtlCol="0">
            <a:spAutoFit/>
          </a:bodyPr>
          <a:lstStyle/>
          <a:p>
            <a:r>
              <a:rPr lang="fr-FR" sz="2400" dirty="0" smtClean="0"/>
              <a:t>Exemples de croisements possibles pour la </a:t>
            </a:r>
            <a:r>
              <a:rPr lang="fr-FR" sz="2400" b="1" dirty="0" smtClean="0"/>
              <a:t>technologie au collège</a:t>
            </a:r>
            <a:r>
              <a:rPr lang="fr-FR" sz="2400" dirty="0" smtClean="0"/>
              <a:t>, par exemple:</a:t>
            </a:r>
          </a:p>
          <a:p>
            <a:pPr marL="342900" indent="-342900">
              <a:buFont typeface="Arial" charset="0"/>
              <a:buChar char="•"/>
            </a:pPr>
            <a:r>
              <a:rPr lang="fr-FR" sz="2400" b="1" dirty="0" smtClean="0">
                <a:solidFill>
                  <a:srgbClr val="FF0000"/>
                </a:solidFill>
              </a:rPr>
              <a:t>Entre thématiques et compétences: </a:t>
            </a:r>
            <a:r>
              <a:rPr lang="fr-FR" sz="2400" dirty="0" smtClean="0"/>
              <a:t>approche très globale visant à rester sur des notions, sans approfondissement systématiques vers des savoirs</a:t>
            </a:r>
            <a:r>
              <a:rPr lang="is-IS" sz="2400" dirty="0" smtClean="0"/>
              <a:t>…</a:t>
            </a:r>
            <a:endParaRPr lang="fr-FR" sz="2400" dirty="0" smtClean="0"/>
          </a:p>
          <a:p>
            <a:pPr marL="342900" indent="-342900">
              <a:buFont typeface="Arial" charset="0"/>
              <a:buChar char="•"/>
            </a:pPr>
            <a:r>
              <a:rPr lang="fr-FR" sz="2400" b="1" dirty="0">
                <a:solidFill>
                  <a:srgbClr val="FF0000"/>
                </a:solidFill>
              </a:rPr>
              <a:t>E</a:t>
            </a:r>
            <a:r>
              <a:rPr lang="fr-FR" sz="2400" b="1" dirty="0" smtClean="0">
                <a:solidFill>
                  <a:srgbClr val="FF0000"/>
                </a:solidFill>
              </a:rPr>
              <a:t>ntre compétences privilégiées et transversales</a:t>
            </a:r>
            <a:r>
              <a:rPr lang="fr-FR" sz="2400" dirty="0" smtClean="0"/>
              <a:t>: approche centrée sur les compétences</a:t>
            </a:r>
            <a:r>
              <a:rPr lang="is-IS" sz="2400" dirty="0" smtClean="0"/>
              <a:t>… permettant de privilégier des compétences “coeur de métier” par exemple, par rapport à des compétences transversales mobilisables en de multiples occasions</a:t>
            </a:r>
            <a:endParaRPr lang="fr-FR" sz="2400" dirty="0" smtClean="0"/>
          </a:p>
          <a:p>
            <a:pPr marL="342900" indent="-342900">
              <a:buFont typeface="Arial" charset="0"/>
              <a:buChar char="•"/>
            </a:pPr>
            <a:r>
              <a:rPr lang="fr-FR" sz="2400" b="1" dirty="0">
                <a:solidFill>
                  <a:srgbClr val="FF0000"/>
                </a:solidFill>
              </a:rPr>
              <a:t>E</a:t>
            </a:r>
            <a:r>
              <a:rPr lang="fr-FR" sz="2400" b="1" dirty="0" smtClean="0">
                <a:solidFill>
                  <a:srgbClr val="FF0000"/>
                </a:solidFill>
              </a:rPr>
              <a:t>ntre savoirs privilégiés et transversaux</a:t>
            </a:r>
            <a:r>
              <a:rPr lang="fr-FR" sz="2400" dirty="0" smtClean="0"/>
              <a:t>: approche centrée sur les savoirs</a:t>
            </a:r>
            <a:r>
              <a:rPr lang="is-IS" sz="2400" dirty="0" smtClean="0"/>
              <a:t>… permettant de privilégier des savoirs importants (complexes, critiques, nouveaux, par exemple, par rapport aux autres savoirs </a:t>
            </a:r>
            <a:r>
              <a:rPr lang="fr-FR" sz="2400" dirty="0" smtClean="0"/>
              <a:t>plus simples, classiques</a:t>
            </a:r>
            <a:r>
              <a:rPr lang="is-IS" sz="2400" dirty="0" smtClean="0"/>
              <a:t>…</a:t>
            </a:r>
            <a:endParaRPr lang="fr-FR" sz="2400" dirty="0" smtClean="0"/>
          </a:p>
        </p:txBody>
      </p:sp>
      <p:sp>
        <p:nvSpPr>
          <p:cNvPr id="3" name="ZoneTexte 2"/>
          <p:cNvSpPr txBox="1"/>
          <p:nvPr/>
        </p:nvSpPr>
        <p:spPr>
          <a:xfrm>
            <a:off x="699841" y="393290"/>
            <a:ext cx="9689634" cy="1323439"/>
          </a:xfrm>
          <a:prstGeom prst="rect">
            <a:avLst/>
          </a:prstGeom>
          <a:noFill/>
        </p:spPr>
        <p:txBody>
          <a:bodyPr wrap="square" rtlCol="0">
            <a:spAutoFit/>
          </a:bodyPr>
          <a:lstStyle/>
          <a:p>
            <a:r>
              <a:rPr lang="fr-FR" sz="4000" dirty="0" smtClean="0">
                <a:latin typeface="+mj-lt"/>
              </a:rPr>
              <a:t>Exemple de croisements possibles en technologie collège:</a:t>
            </a:r>
            <a:endParaRPr lang="fr-FR" sz="4000" dirty="0">
              <a:latin typeface="+mj-lt"/>
            </a:endParaRPr>
          </a:p>
        </p:txBody>
      </p:sp>
    </p:spTree>
    <p:extLst>
      <p:ext uri="{BB962C8B-B14F-4D97-AF65-F5344CB8AC3E}">
        <p14:creationId xmlns:p14="http://schemas.microsoft.com/office/powerpoint/2010/main" val="1377991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25215" y="2324156"/>
            <a:ext cx="4729653" cy="3416320"/>
          </a:xfrm>
          <a:prstGeom prst="rect">
            <a:avLst/>
          </a:prstGeom>
          <a:noFill/>
        </p:spPr>
        <p:txBody>
          <a:bodyPr wrap="square" rtlCol="0">
            <a:spAutoFit/>
          </a:bodyPr>
          <a:lstStyle/>
          <a:p>
            <a:r>
              <a:rPr lang="fr-FR" sz="2400" dirty="0" smtClean="0"/>
              <a:t>Dans un tableau, chaque croisement correspond à des activités qui correspondent à un scénario de formation plus ou moins adapté ou pertinent pour la formation.</a:t>
            </a:r>
          </a:p>
          <a:p>
            <a:r>
              <a:rPr lang="fr-FR" sz="2400" dirty="0" smtClean="0"/>
              <a:t>Il s’agit donc d’éliminer les scénarios peu intéressant et de privilégier ceux qui sont jugés particulièrement pertinents.</a:t>
            </a:r>
          </a:p>
        </p:txBody>
      </p:sp>
      <p:sp>
        <p:nvSpPr>
          <p:cNvPr id="3" name="ZoneTexte 2"/>
          <p:cNvSpPr txBox="1"/>
          <p:nvPr/>
        </p:nvSpPr>
        <p:spPr>
          <a:xfrm>
            <a:off x="6542690" y="5615962"/>
            <a:ext cx="5171091" cy="830997"/>
          </a:xfrm>
          <a:prstGeom prst="rect">
            <a:avLst/>
          </a:prstGeom>
          <a:solidFill>
            <a:schemeClr val="accent6">
              <a:lumMod val="75000"/>
            </a:schemeClr>
          </a:solidFill>
        </p:spPr>
        <p:txBody>
          <a:bodyPr wrap="square" rtlCol="0">
            <a:spAutoFit/>
          </a:bodyPr>
          <a:lstStyle/>
          <a:p>
            <a:r>
              <a:rPr lang="fr-FR" sz="2400" dirty="0" smtClean="0">
                <a:solidFill>
                  <a:schemeClr val="bg1"/>
                </a:solidFill>
              </a:rPr>
              <a:t>Croisement très pertinent: scénario de formation à privilégier</a:t>
            </a:r>
            <a:endParaRPr lang="fr-FR" sz="2400" dirty="0">
              <a:solidFill>
                <a:schemeClr val="bg1"/>
              </a:solidFill>
            </a:endParaRPr>
          </a:p>
        </p:txBody>
      </p:sp>
      <p:sp>
        <p:nvSpPr>
          <p:cNvPr id="4" name="ZoneTexte 3"/>
          <p:cNvSpPr txBox="1"/>
          <p:nvPr/>
        </p:nvSpPr>
        <p:spPr>
          <a:xfrm>
            <a:off x="6542690" y="4528990"/>
            <a:ext cx="5171091" cy="830997"/>
          </a:xfrm>
          <a:prstGeom prst="rect">
            <a:avLst/>
          </a:prstGeom>
          <a:solidFill>
            <a:schemeClr val="accent6">
              <a:lumMod val="60000"/>
              <a:lumOff val="40000"/>
            </a:schemeClr>
          </a:solidFill>
        </p:spPr>
        <p:txBody>
          <a:bodyPr wrap="square" rtlCol="0">
            <a:spAutoFit/>
          </a:bodyPr>
          <a:lstStyle/>
          <a:p>
            <a:r>
              <a:rPr lang="fr-FR" sz="2400" b="1" dirty="0" smtClean="0"/>
              <a:t>Croisement intéressant : scénario de </a:t>
            </a:r>
            <a:r>
              <a:rPr lang="fr-FR" sz="2400" b="1" smtClean="0"/>
              <a:t>formation possible</a:t>
            </a:r>
            <a:endParaRPr lang="fr-FR" sz="2400" b="1" dirty="0"/>
          </a:p>
        </p:txBody>
      </p:sp>
      <p:sp>
        <p:nvSpPr>
          <p:cNvPr id="5" name="ZoneTexte 4"/>
          <p:cNvSpPr txBox="1"/>
          <p:nvPr/>
        </p:nvSpPr>
        <p:spPr>
          <a:xfrm>
            <a:off x="6542690" y="3426573"/>
            <a:ext cx="5171091" cy="830997"/>
          </a:xfrm>
          <a:prstGeom prst="rect">
            <a:avLst/>
          </a:prstGeom>
          <a:solidFill>
            <a:srgbClr val="FF0000">
              <a:alpha val="14000"/>
            </a:srgbClr>
          </a:solidFill>
        </p:spPr>
        <p:txBody>
          <a:bodyPr wrap="square" rtlCol="0">
            <a:spAutoFit/>
          </a:bodyPr>
          <a:lstStyle/>
          <a:p>
            <a:r>
              <a:rPr lang="fr-FR" sz="2400" b="1" dirty="0" smtClean="0"/>
              <a:t>Croisement possible mais peu intéressant : scénario déconseillé</a:t>
            </a:r>
            <a:endParaRPr lang="fr-FR" sz="2400" b="1" dirty="0"/>
          </a:p>
        </p:txBody>
      </p:sp>
      <p:sp>
        <p:nvSpPr>
          <p:cNvPr id="6" name="ZoneTexte 5"/>
          <p:cNvSpPr txBox="1"/>
          <p:nvPr/>
        </p:nvSpPr>
        <p:spPr>
          <a:xfrm>
            <a:off x="6542690" y="2324156"/>
            <a:ext cx="5171091" cy="830997"/>
          </a:xfrm>
          <a:prstGeom prst="rect">
            <a:avLst/>
          </a:prstGeom>
          <a:solidFill>
            <a:srgbClr val="FF0000">
              <a:alpha val="48000"/>
            </a:srgbClr>
          </a:solidFill>
        </p:spPr>
        <p:txBody>
          <a:bodyPr wrap="square" rtlCol="0">
            <a:spAutoFit/>
          </a:bodyPr>
          <a:lstStyle/>
          <a:p>
            <a:r>
              <a:rPr lang="fr-FR" sz="2400" b="1" dirty="0" smtClean="0"/>
              <a:t>Croisement inexistant : pas de scénario de formation possible</a:t>
            </a:r>
            <a:endParaRPr lang="fr-FR" sz="2400" b="1" dirty="0"/>
          </a:p>
        </p:txBody>
      </p:sp>
      <p:sp>
        <p:nvSpPr>
          <p:cNvPr id="8" name="ZoneTexte 7"/>
          <p:cNvSpPr txBox="1"/>
          <p:nvPr/>
        </p:nvSpPr>
        <p:spPr>
          <a:xfrm>
            <a:off x="691280" y="420883"/>
            <a:ext cx="9527176" cy="1323439"/>
          </a:xfrm>
          <a:prstGeom prst="rect">
            <a:avLst/>
          </a:prstGeom>
          <a:noFill/>
        </p:spPr>
        <p:txBody>
          <a:bodyPr wrap="square" rtlCol="0">
            <a:spAutoFit/>
          </a:bodyPr>
          <a:lstStyle/>
          <a:p>
            <a:r>
              <a:rPr lang="fr-FR" sz="4000" dirty="0" smtClean="0">
                <a:latin typeface="+mj-lt"/>
              </a:rPr>
              <a:t>Filtre d’analyse des croisements et d’organisation des enseignements</a:t>
            </a:r>
            <a:endParaRPr lang="fr-FR" sz="4000" dirty="0">
              <a:latin typeface="+mj-lt"/>
            </a:endParaRPr>
          </a:p>
        </p:txBody>
      </p:sp>
    </p:spTree>
    <p:extLst>
      <p:ext uri="{BB962C8B-B14F-4D97-AF65-F5344CB8AC3E}">
        <p14:creationId xmlns:p14="http://schemas.microsoft.com/office/powerpoint/2010/main" val="1732350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lumMod val="20000"/>
              <a:lumOff val="80000"/>
            </a:schemeClr>
          </a:solidFill>
        </p:spPr>
        <p:txBody>
          <a:bodyPr/>
          <a:lstStyle/>
          <a:p>
            <a:r>
              <a:rPr lang="fr-FR" b="1" dirty="0" smtClean="0"/>
              <a:t>A. Les démarches pédagogiques en Technologie</a:t>
            </a:r>
            <a:endParaRPr lang="fr-FR" dirty="0"/>
          </a:p>
        </p:txBody>
      </p:sp>
    </p:spTree>
    <p:extLst>
      <p:ext uri="{BB962C8B-B14F-4D97-AF65-F5344CB8AC3E}">
        <p14:creationId xmlns:p14="http://schemas.microsoft.com/office/powerpoint/2010/main" val="1061870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117"/>
          <p:cNvSpPr/>
          <p:nvPr/>
        </p:nvSpPr>
        <p:spPr>
          <a:xfrm>
            <a:off x="246088" y="2671762"/>
            <a:ext cx="711174" cy="355994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Thématiques</a:t>
            </a:r>
            <a:endParaRPr lang="fr-FR" b="1" dirty="0">
              <a:solidFill>
                <a:schemeClr val="tx1"/>
              </a:solidFill>
            </a:endParaRPr>
          </a:p>
        </p:txBody>
      </p:sp>
      <p:sp>
        <p:nvSpPr>
          <p:cNvPr id="2" name="Rectangle 1"/>
          <p:cNvSpPr/>
          <p:nvPr/>
        </p:nvSpPr>
        <p:spPr>
          <a:xfrm>
            <a:off x="843684" y="2569612"/>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Thématique 1</a:t>
            </a:r>
            <a:endParaRPr lang="fr-FR" b="1" dirty="0">
              <a:solidFill>
                <a:schemeClr val="bg1"/>
              </a:solidFill>
            </a:endParaRPr>
          </a:p>
        </p:txBody>
      </p:sp>
      <p:cxnSp>
        <p:nvCxnSpPr>
          <p:cNvPr id="3" name="Connecteur droit avec flèche 2"/>
          <p:cNvCxnSpPr>
            <a:stCxn id="2" idx="3"/>
            <a:endCxn id="114" idx="1"/>
          </p:cNvCxnSpPr>
          <p:nvPr/>
        </p:nvCxnSpPr>
        <p:spPr>
          <a:xfrm>
            <a:off x="2926606" y="2923295"/>
            <a:ext cx="424659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843684" y="5589514"/>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Thématique</a:t>
            </a:r>
            <a:r>
              <a:rPr lang="fr-FR" b="1" dirty="0" smtClean="0">
                <a:solidFill>
                  <a:schemeClr val="bg1"/>
                </a:solidFill>
              </a:rPr>
              <a:t> 4 </a:t>
            </a:r>
            <a:endParaRPr lang="fr-FR" b="1" dirty="0">
              <a:solidFill>
                <a:schemeClr val="bg1"/>
              </a:solidFill>
            </a:endParaRPr>
          </a:p>
        </p:txBody>
      </p:sp>
      <p:sp>
        <p:nvSpPr>
          <p:cNvPr id="5" name="Rectangle 4"/>
          <p:cNvSpPr/>
          <p:nvPr/>
        </p:nvSpPr>
        <p:spPr>
          <a:xfrm>
            <a:off x="843684" y="3564047"/>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Thématique</a:t>
            </a:r>
            <a:r>
              <a:rPr lang="fr-FR" b="1" dirty="0" smtClean="0">
                <a:solidFill>
                  <a:schemeClr val="bg1"/>
                </a:solidFill>
              </a:rPr>
              <a:t> </a:t>
            </a:r>
            <a:r>
              <a:rPr lang="fr-FR" b="1" dirty="0">
                <a:solidFill>
                  <a:schemeClr val="bg1"/>
                </a:solidFill>
              </a:rPr>
              <a:t>2</a:t>
            </a:r>
          </a:p>
        </p:txBody>
      </p:sp>
      <p:cxnSp>
        <p:nvCxnSpPr>
          <p:cNvPr id="7" name="Connecteur droit avec flèche 6"/>
          <p:cNvCxnSpPr>
            <a:stCxn id="5" idx="3"/>
            <a:endCxn id="115" idx="1"/>
          </p:cNvCxnSpPr>
          <p:nvPr/>
        </p:nvCxnSpPr>
        <p:spPr>
          <a:xfrm>
            <a:off x="2926606" y="3917730"/>
            <a:ext cx="4246590"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3"/>
            <a:endCxn id="117" idx="1"/>
          </p:cNvCxnSpPr>
          <p:nvPr/>
        </p:nvCxnSpPr>
        <p:spPr>
          <a:xfrm>
            <a:off x="2926606" y="5943197"/>
            <a:ext cx="4246588"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64486" y="1143006"/>
            <a:ext cx="1270713" cy="9934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C1</a:t>
            </a:r>
            <a:endParaRPr lang="fr-FR" b="1" dirty="0">
              <a:solidFill>
                <a:schemeClr val="tx1"/>
              </a:solidFill>
            </a:endParaRPr>
          </a:p>
        </p:txBody>
      </p:sp>
      <p:cxnSp>
        <p:nvCxnSpPr>
          <p:cNvPr id="11" name="Connecteur droit avec flèche 10"/>
          <p:cNvCxnSpPr>
            <a:endCxn id="10" idx="2"/>
          </p:cNvCxnSpPr>
          <p:nvPr/>
        </p:nvCxnSpPr>
        <p:spPr>
          <a:xfrm flipV="1">
            <a:off x="3999843" y="2136466"/>
            <a:ext cx="0"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829174" y="1143006"/>
            <a:ext cx="1270713" cy="9934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C2</a:t>
            </a:r>
            <a:endParaRPr lang="fr-FR" b="1" dirty="0">
              <a:solidFill>
                <a:schemeClr val="tx1"/>
              </a:solidFill>
            </a:endParaRPr>
          </a:p>
        </p:txBody>
      </p:sp>
      <p:cxnSp>
        <p:nvCxnSpPr>
          <p:cNvPr id="17" name="Connecteur droit avec flèche 16"/>
          <p:cNvCxnSpPr>
            <a:endCxn id="16" idx="2"/>
          </p:cNvCxnSpPr>
          <p:nvPr/>
        </p:nvCxnSpPr>
        <p:spPr>
          <a:xfrm flipV="1">
            <a:off x="5464529" y="2136466"/>
            <a:ext cx="2"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154257" y="1143006"/>
            <a:ext cx="1270713" cy="9934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Cx</a:t>
            </a:r>
            <a:endParaRPr lang="fr-FR" b="1" dirty="0">
              <a:solidFill>
                <a:schemeClr val="tx1"/>
              </a:solidFill>
            </a:endParaRPr>
          </a:p>
        </p:txBody>
      </p:sp>
      <p:cxnSp>
        <p:nvCxnSpPr>
          <p:cNvPr id="25" name="Connecteur droit avec flèche 24"/>
          <p:cNvCxnSpPr>
            <a:endCxn id="24" idx="2"/>
          </p:cNvCxnSpPr>
          <p:nvPr/>
        </p:nvCxnSpPr>
        <p:spPr>
          <a:xfrm flipH="1" flipV="1">
            <a:off x="7789614" y="2136466"/>
            <a:ext cx="6707"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3364485" y="590863"/>
            <a:ext cx="5060485" cy="38653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Compétences</a:t>
            </a:r>
            <a:endParaRPr lang="fr-FR" b="1" dirty="0">
              <a:solidFill>
                <a:schemeClr val="bg1"/>
              </a:solidFill>
            </a:endParaRPr>
          </a:p>
        </p:txBody>
      </p:sp>
      <p:sp>
        <p:nvSpPr>
          <p:cNvPr id="94" name="Rectangle 93"/>
          <p:cNvSpPr/>
          <p:nvPr/>
        </p:nvSpPr>
        <p:spPr>
          <a:xfrm>
            <a:off x="3364484" y="256961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95" name="Rectangle 94"/>
          <p:cNvSpPr/>
          <p:nvPr/>
        </p:nvSpPr>
        <p:spPr>
          <a:xfrm>
            <a:off x="3364483" y="3564047"/>
            <a:ext cx="1270713"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97" name="Rectangle 96"/>
          <p:cNvSpPr/>
          <p:nvPr/>
        </p:nvSpPr>
        <p:spPr>
          <a:xfrm>
            <a:off x="3364481" y="5589514"/>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8" name="Rectangle 97"/>
          <p:cNvSpPr/>
          <p:nvPr/>
        </p:nvSpPr>
        <p:spPr>
          <a:xfrm>
            <a:off x="4832960" y="2569612"/>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9" name="Rectangle 98"/>
          <p:cNvSpPr/>
          <p:nvPr/>
        </p:nvSpPr>
        <p:spPr>
          <a:xfrm>
            <a:off x="4832959" y="3564047"/>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XXX</a:t>
            </a:r>
          </a:p>
        </p:txBody>
      </p:sp>
      <p:sp>
        <p:nvSpPr>
          <p:cNvPr id="101" name="Rectangle 100"/>
          <p:cNvSpPr/>
          <p:nvPr/>
        </p:nvSpPr>
        <p:spPr>
          <a:xfrm>
            <a:off x="4832957" y="5589514"/>
            <a:ext cx="1270713" cy="707366"/>
          </a:xfrm>
          <a:prstGeom prst="rect">
            <a:avLst/>
          </a:prstGeom>
          <a:solidFill>
            <a:srgbClr val="FF0000">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14" name="Rectangle 113"/>
          <p:cNvSpPr/>
          <p:nvPr/>
        </p:nvSpPr>
        <p:spPr>
          <a:xfrm>
            <a:off x="7173197" y="2569612"/>
            <a:ext cx="1270713"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5" name="Rectangle 114"/>
          <p:cNvSpPr/>
          <p:nvPr/>
        </p:nvSpPr>
        <p:spPr>
          <a:xfrm>
            <a:off x="7173196" y="3564047"/>
            <a:ext cx="1270713"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7" name="Rectangle 116"/>
          <p:cNvSpPr/>
          <p:nvPr/>
        </p:nvSpPr>
        <p:spPr>
          <a:xfrm>
            <a:off x="7173194" y="5589514"/>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XXX</a:t>
            </a:r>
          </a:p>
        </p:txBody>
      </p:sp>
      <p:sp>
        <p:nvSpPr>
          <p:cNvPr id="127" name="ZoneTexte 126"/>
          <p:cNvSpPr txBox="1"/>
          <p:nvPr/>
        </p:nvSpPr>
        <p:spPr>
          <a:xfrm>
            <a:off x="8956797" y="5419042"/>
            <a:ext cx="2771191" cy="923330"/>
          </a:xfrm>
          <a:prstGeom prst="rect">
            <a:avLst/>
          </a:prstGeom>
          <a:solidFill>
            <a:schemeClr val="accent6">
              <a:lumMod val="75000"/>
            </a:schemeClr>
          </a:solidFill>
        </p:spPr>
        <p:txBody>
          <a:bodyPr wrap="square" rtlCol="0">
            <a:spAutoFit/>
          </a:bodyPr>
          <a:lstStyle/>
          <a:p>
            <a:r>
              <a:rPr lang="fr-FR" dirty="0" smtClean="0">
                <a:solidFill>
                  <a:schemeClr val="bg1"/>
                </a:solidFill>
              </a:rPr>
              <a:t>Croisement très pertinent: scénario de formation à privilégier</a:t>
            </a:r>
            <a:endParaRPr lang="fr-FR" dirty="0">
              <a:solidFill>
                <a:schemeClr val="bg1"/>
              </a:solidFill>
            </a:endParaRPr>
          </a:p>
        </p:txBody>
      </p:sp>
      <p:sp>
        <p:nvSpPr>
          <p:cNvPr id="128" name="ZoneTexte 127"/>
          <p:cNvSpPr txBox="1"/>
          <p:nvPr/>
        </p:nvSpPr>
        <p:spPr>
          <a:xfrm>
            <a:off x="8956797" y="4332070"/>
            <a:ext cx="2771191" cy="923330"/>
          </a:xfrm>
          <a:prstGeom prst="rect">
            <a:avLst/>
          </a:prstGeom>
          <a:solidFill>
            <a:schemeClr val="accent6">
              <a:lumMod val="60000"/>
              <a:lumOff val="40000"/>
            </a:schemeClr>
          </a:solidFill>
        </p:spPr>
        <p:txBody>
          <a:bodyPr wrap="square" rtlCol="0">
            <a:spAutoFit/>
          </a:bodyPr>
          <a:lstStyle/>
          <a:p>
            <a:r>
              <a:rPr lang="fr-FR" b="1" dirty="0" smtClean="0"/>
              <a:t>Croisement intéressant : scénario de </a:t>
            </a:r>
            <a:r>
              <a:rPr lang="fr-FR" b="1" smtClean="0"/>
              <a:t>formation possible</a:t>
            </a:r>
            <a:endParaRPr lang="fr-FR" b="1" dirty="0"/>
          </a:p>
        </p:txBody>
      </p:sp>
      <p:sp>
        <p:nvSpPr>
          <p:cNvPr id="129" name="ZoneTexte 128"/>
          <p:cNvSpPr txBox="1"/>
          <p:nvPr/>
        </p:nvSpPr>
        <p:spPr>
          <a:xfrm>
            <a:off x="8956797" y="3229653"/>
            <a:ext cx="2771191" cy="923330"/>
          </a:xfrm>
          <a:prstGeom prst="rect">
            <a:avLst/>
          </a:prstGeom>
          <a:solidFill>
            <a:srgbClr val="FF0000">
              <a:alpha val="14000"/>
            </a:srgbClr>
          </a:solidFill>
        </p:spPr>
        <p:txBody>
          <a:bodyPr wrap="square" rtlCol="0">
            <a:spAutoFit/>
          </a:bodyPr>
          <a:lstStyle/>
          <a:p>
            <a:r>
              <a:rPr lang="fr-FR" b="1" dirty="0" smtClean="0"/>
              <a:t>Croisement possible mais peu intéressant : scénario déconseillé</a:t>
            </a:r>
            <a:endParaRPr lang="fr-FR" b="1" dirty="0"/>
          </a:p>
        </p:txBody>
      </p:sp>
      <p:sp>
        <p:nvSpPr>
          <p:cNvPr id="130" name="ZoneTexte 129"/>
          <p:cNvSpPr txBox="1"/>
          <p:nvPr/>
        </p:nvSpPr>
        <p:spPr>
          <a:xfrm>
            <a:off x="8956797" y="2127236"/>
            <a:ext cx="2771191" cy="923330"/>
          </a:xfrm>
          <a:prstGeom prst="rect">
            <a:avLst/>
          </a:prstGeom>
          <a:solidFill>
            <a:srgbClr val="FF0000">
              <a:alpha val="48000"/>
            </a:srgbClr>
          </a:solidFill>
        </p:spPr>
        <p:txBody>
          <a:bodyPr wrap="square" rtlCol="0">
            <a:spAutoFit/>
          </a:bodyPr>
          <a:lstStyle/>
          <a:p>
            <a:r>
              <a:rPr lang="fr-FR" b="1" dirty="0" smtClean="0"/>
              <a:t>Croisement inexistant : pas de scénario de formation possible</a:t>
            </a:r>
            <a:endParaRPr lang="fr-FR" b="1" dirty="0"/>
          </a:p>
        </p:txBody>
      </p:sp>
      <p:sp>
        <p:nvSpPr>
          <p:cNvPr id="131" name="ZoneTexte 130"/>
          <p:cNvSpPr txBox="1"/>
          <p:nvPr/>
        </p:nvSpPr>
        <p:spPr>
          <a:xfrm>
            <a:off x="533122" y="572367"/>
            <a:ext cx="2393484" cy="1200329"/>
          </a:xfrm>
          <a:prstGeom prst="rect">
            <a:avLst/>
          </a:prstGeom>
          <a:noFill/>
        </p:spPr>
        <p:txBody>
          <a:bodyPr wrap="square" rtlCol="0">
            <a:spAutoFit/>
          </a:bodyPr>
          <a:lstStyle/>
          <a:p>
            <a:r>
              <a:rPr lang="fr-FR" sz="2400" b="1" dirty="0" smtClean="0"/>
              <a:t>Croisement thématiques et compétences</a:t>
            </a:r>
            <a:endParaRPr lang="fr-FR" sz="2400" b="1" dirty="0"/>
          </a:p>
        </p:txBody>
      </p:sp>
      <p:sp>
        <p:nvSpPr>
          <p:cNvPr id="132" name="ZoneTexte 131"/>
          <p:cNvSpPr txBox="1"/>
          <p:nvPr/>
        </p:nvSpPr>
        <p:spPr>
          <a:xfrm>
            <a:off x="8956796" y="1316570"/>
            <a:ext cx="2771191" cy="646331"/>
          </a:xfrm>
          <a:prstGeom prst="rect">
            <a:avLst/>
          </a:prstGeom>
          <a:noFill/>
        </p:spPr>
        <p:txBody>
          <a:bodyPr wrap="square" rtlCol="0">
            <a:spAutoFit/>
          </a:bodyPr>
          <a:lstStyle/>
          <a:p>
            <a:r>
              <a:rPr lang="fr-FR" b="1" dirty="0" smtClean="0"/>
              <a:t>Niveaux de pertinence des associations</a:t>
            </a:r>
            <a:endParaRPr lang="fr-FR" b="1" dirty="0"/>
          </a:p>
        </p:txBody>
      </p:sp>
    </p:spTree>
    <p:extLst>
      <p:ext uri="{BB962C8B-B14F-4D97-AF65-F5344CB8AC3E}">
        <p14:creationId xmlns:p14="http://schemas.microsoft.com/office/powerpoint/2010/main" val="1869554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117"/>
          <p:cNvSpPr/>
          <p:nvPr/>
        </p:nvSpPr>
        <p:spPr>
          <a:xfrm>
            <a:off x="246088" y="2671762"/>
            <a:ext cx="711174" cy="355994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Compétences « privilégiées »</a:t>
            </a:r>
            <a:endParaRPr lang="fr-FR" b="1" dirty="0">
              <a:solidFill>
                <a:schemeClr val="tx1"/>
              </a:solidFill>
            </a:endParaRPr>
          </a:p>
        </p:txBody>
      </p:sp>
      <p:sp>
        <p:nvSpPr>
          <p:cNvPr id="2" name="Rectangle 1"/>
          <p:cNvSpPr/>
          <p:nvPr/>
        </p:nvSpPr>
        <p:spPr>
          <a:xfrm>
            <a:off x="843684" y="2569612"/>
            <a:ext cx="2082922" cy="7073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Compétence 1</a:t>
            </a:r>
            <a:endParaRPr lang="fr-FR" b="1" dirty="0">
              <a:solidFill>
                <a:schemeClr val="bg1"/>
              </a:solidFill>
            </a:endParaRPr>
          </a:p>
        </p:txBody>
      </p:sp>
      <p:cxnSp>
        <p:nvCxnSpPr>
          <p:cNvPr id="3" name="Connecteur droit avec flèche 2"/>
          <p:cNvCxnSpPr>
            <a:stCxn id="2" idx="3"/>
            <a:endCxn id="114" idx="1"/>
          </p:cNvCxnSpPr>
          <p:nvPr/>
        </p:nvCxnSpPr>
        <p:spPr>
          <a:xfrm>
            <a:off x="2926606" y="2923295"/>
            <a:ext cx="424659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843684" y="5589514"/>
            <a:ext cx="2082922" cy="7073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Compétence n </a:t>
            </a:r>
          </a:p>
        </p:txBody>
      </p:sp>
      <p:sp>
        <p:nvSpPr>
          <p:cNvPr id="5" name="Rectangle 4"/>
          <p:cNvSpPr/>
          <p:nvPr/>
        </p:nvSpPr>
        <p:spPr>
          <a:xfrm>
            <a:off x="843684" y="3564047"/>
            <a:ext cx="2082922" cy="7073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Compétence 2</a:t>
            </a:r>
          </a:p>
        </p:txBody>
      </p:sp>
      <p:cxnSp>
        <p:nvCxnSpPr>
          <p:cNvPr id="7" name="Connecteur droit avec flèche 6"/>
          <p:cNvCxnSpPr>
            <a:stCxn id="5" idx="3"/>
            <a:endCxn id="115" idx="1"/>
          </p:cNvCxnSpPr>
          <p:nvPr/>
        </p:nvCxnSpPr>
        <p:spPr>
          <a:xfrm>
            <a:off x="2926606" y="3917730"/>
            <a:ext cx="4246590"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3"/>
            <a:endCxn id="117" idx="1"/>
          </p:cNvCxnSpPr>
          <p:nvPr/>
        </p:nvCxnSpPr>
        <p:spPr>
          <a:xfrm>
            <a:off x="2926606" y="5943197"/>
            <a:ext cx="4246588"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64486" y="1143006"/>
            <a:ext cx="1270713" cy="9934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CT 1</a:t>
            </a:r>
            <a:endParaRPr lang="fr-FR" b="1" dirty="0">
              <a:solidFill>
                <a:schemeClr val="tx1"/>
              </a:solidFill>
            </a:endParaRPr>
          </a:p>
        </p:txBody>
      </p:sp>
      <p:cxnSp>
        <p:nvCxnSpPr>
          <p:cNvPr id="11" name="Connecteur droit avec flèche 10"/>
          <p:cNvCxnSpPr>
            <a:endCxn id="10" idx="2"/>
          </p:cNvCxnSpPr>
          <p:nvPr/>
        </p:nvCxnSpPr>
        <p:spPr>
          <a:xfrm flipV="1">
            <a:off x="3999843" y="2136466"/>
            <a:ext cx="0"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829174" y="1143006"/>
            <a:ext cx="1270713" cy="9934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CT </a:t>
            </a:r>
            <a:r>
              <a:rPr lang="fr-FR" b="1" dirty="0">
                <a:solidFill>
                  <a:schemeClr val="tx1"/>
                </a:solidFill>
              </a:rPr>
              <a:t>2</a:t>
            </a:r>
          </a:p>
        </p:txBody>
      </p:sp>
      <p:cxnSp>
        <p:nvCxnSpPr>
          <p:cNvPr id="17" name="Connecteur droit avec flèche 16"/>
          <p:cNvCxnSpPr>
            <a:endCxn id="16" idx="2"/>
          </p:cNvCxnSpPr>
          <p:nvPr/>
        </p:nvCxnSpPr>
        <p:spPr>
          <a:xfrm flipV="1">
            <a:off x="5464529" y="2136466"/>
            <a:ext cx="2"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154257" y="1143006"/>
            <a:ext cx="1270713" cy="9934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CT x</a:t>
            </a:r>
            <a:endParaRPr lang="fr-FR" b="1" dirty="0">
              <a:solidFill>
                <a:schemeClr val="tx1"/>
              </a:solidFill>
            </a:endParaRPr>
          </a:p>
        </p:txBody>
      </p:sp>
      <p:cxnSp>
        <p:nvCxnSpPr>
          <p:cNvPr id="25" name="Connecteur droit avec flèche 24"/>
          <p:cNvCxnSpPr>
            <a:endCxn id="24" idx="2"/>
          </p:cNvCxnSpPr>
          <p:nvPr/>
        </p:nvCxnSpPr>
        <p:spPr>
          <a:xfrm flipH="1" flipV="1">
            <a:off x="7789614" y="2136466"/>
            <a:ext cx="6707"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3364485" y="590863"/>
            <a:ext cx="5060485" cy="38653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Compétences « transversales»</a:t>
            </a:r>
            <a:endParaRPr lang="fr-FR" b="1" dirty="0">
              <a:solidFill>
                <a:schemeClr val="tx1"/>
              </a:solidFill>
            </a:endParaRPr>
          </a:p>
        </p:txBody>
      </p:sp>
      <p:sp>
        <p:nvSpPr>
          <p:cNvPr id="94" name="Rectangle 93"/>
          <p:cNvSpPr/>
          <p:nvPr/>
        </p:nvSpPr>
        <p:spPr>
          <a:xfrm>
            <a:off x="3364484" y="256961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95" name="Rectangle 94"/>
          <p:cNvSpPr/>
          <p:nvPr/>
        </p:nvSpPr>
        <p:spPr>
          <a:xfrm>
            <a:off x="3364483" y="356404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97" name="Rectangle 96"/>
          <p:cNvSpPr/>
          <p:nvPr/>
        </p:nvSpPr>
        <p:spPr>
          <a:xfrm>
            <a:off x="3364481" y="5589514"/>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8" name="Rectangle 97"/>
          <p:cNvSpPr/>
          <p:nvPr/>
        </p:nvSpPr>
        <p:spPr>
          <a:xfrm>
            <a:off x="4832960" y="2569612"/>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9" name="Rectangle 98"/>
          <p:cNvSpPr/>
          <p:nvPr/>
        </p:nvSpPr>
        <p:spPr>
          <a:xfrm>
            <a:off x="4832959" y="3564047"/>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XXX</a:t>
            </a:r>
          </a:p>
        </p:txBody>
      </p:sp>
      <p:sp>
        <p:nvSpPr>
          <p:cNvPr id="101" name="Rectangle 100"/>
          <p:cNvSpPr/>
          <p:nvPr/>
        </p:nvSpPr>
        <p:spPr>
          <a:xfrm>
            <a:off x="4832957" y="5589514"/>
            <a:ext cx="1270713" cy="707366"/>
          </a:xfrm>
          <a:prstGeom prst="rect">
            <a:avLst/>
          </a:prstGeom>
          <a:solidFill>
            <a:srgbClr val="FF0000">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14" name="Rectangle 113"/>
          <p:cNvSpPr/>
          <p:nvPr/>
        </p:nvSpPr>
        <p:spPr>
          <a:xfrm>
            <a:off x="7173197" y="2569612"/>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5" name="Rectangle 114"/>
          <p:cNvSpPr/>
          <p:nvPr/>
        </p:nvSpPr>
        <p:spPr>
          <a:xfrm>
            <a:off x="7173196" y="356404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7" name="Rectangle 116"/>
          <p:cNvSpPr/>
          <p:nvPr/>
        </p:nvSpPr>
        <p:spPr>
          <a:xfrm>
            <a:off x="7173194" y="5589514"/>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XXX</a:t>
            </a:r>
          </a:p>
        </p:txBody>
      </p:sp>
      <p:sp>
        <p:nvSpPr>
          <p:cNvPr id="127" name="ZoneTexte 126"/>
          <p:cNvSpPr txBox="1"/>
          <p:nvPr/>
        </p:nvSpPr>
        <p:spPr>
          <a:xfrm>
            <a:off x="8956797" y="5419042"/>
            <a:ext cx="2771191" cy="923330"/>
          </a:xfrm>
          <a:prstGeom prst="rect">
            <a:avLst/>
          </a:prstGeom>
          <a:solidFill>
            <a:schemeClr val="accent6">
              <a:lumMod val="75000"/>
            </a:schemeClr>
          </a:solidFill>
        </p:spPr>
        <p:txBody>
          <a:bodyPr wrap="square" rtlCol="0">
            <a:spAutoFit/>
          </a:bodyPr>
          <a:lstStyle/>
          <a:p>
            <a:r>
              <a:rPr lang="fr-FR" smtClean="0">
                <a:solidFill>
                  <a:schemeClr val="bg1"/>
                </a:solidFill>
              </a:rPr>
              <a:t>Croisement très </a:t>
            </a:r>
            <a:r>
              <a:rPr lang="fr-FR" dirty="0" smtClean="0">
                <a:solidFill>
                  <a:schemeClr val="bg1"/>
                </a:solidFill>
              </a:rPr>
              <a:t>pertinent: scénario de </a:t>
            </a:r>
            <a:r>
              <a:rPr lang="fr-FR" smtClean="0">
                <a:solidFill>
                  <a:schemeClr val="bg1"/>
                </a:solidFill>
              </a:rPr>
              <a:t>formation intéressant</a:t>
            </a:r>
            <a:endParaRPr lang="fr-FR">
              <a:solidFill>
                <a:schemeClr val="bg1"/>
              </a:solidFill>
            </a:endParaRPr>
          </a:p>
        </p:txBody>
      </p:sp>
      <p:sp>
        <p:nvSpPr>
          <p:cNvPr id="128" name="ZoneTexte 127"/>
          <p:cNvSpPr txBox="1"/>
          <p:nvPr/>
        </p:nvSpPr>
        <p:spPr>
          <a:xfrm>
            <a:off x="8956797" y="4332070"/>
            <a:ext cx="2771191" cy="923330"/>
          </a:xfrm>
          <a:prstGeom prst="rect">
            <a:avLst/>
          </a:prstGeom>
          <a:solidFill>
            <a:schemeClr val="accent6">
              <a:lumMod val="60000"/>
              <a:lumOff val="40000"/>
            </a:schemeClr>
          </a:solidFill>
        </p:spPr>
        <p:txBody>
          <a:bodyPr wrap="square" rtlCol="0">
            <a:spAutoFit/>
          </a:bodyPr>
          <a:lstStyle/>
          <a:p>
            <a:r>
              <a:rPr lang="fr-FR" b="1" dirty="0" smtClean="0"/>
              <a:t>Croisement intéressant : scénario de </a:t>
            </a:r>
            <a:r>
              <a:rPr lang="fr-FR" b="1" smtClean="0"/>
              <a:t>formation possible</a:t>
            </a:r>
            <a:endParaRPr lang="fr-FR" b="1" dirty="0"/>
          </a:p>
        </p:txBody>
      </p:sp>
      <p:sp>
        <p:nvSpPr>
          <p:cNvPr id="129" name="ZoneTexte 128"/>
          <p:cNvSpPr txBox="1"/>
          <p:nvPr/>
        </p:nvSpPr>
        <p:spPr>
          <a:xfrm>
            <a:off x="8956797" y="3229653"/>
            <a:ext cx="2771191" cy="923330"/>
          </a:xfrm>
          <a:prstGeom prst="rect">
            <a:avLst/>
          </a:prstGeom>
          <a:solidFill>
            <a:srgbClr val="FF0000">
              <a:alpha val="14000"/>
            </a:srgbClr>
          </a:solidFill>
        </p:spPr>
        <p:txBody>
          <a:bodyPr wrap="square" rtlCol="0">
            <a:spAutoFit/>
          </a:bodyPr>
          <a:lstStyle/>
          <a:p>
            <a:r>
              <a:rPr lang="fr-FR" b="1" dirty="0" smtClean="0"/>
              <a:t>Croisement possible mais peu intéressant : scénario déconseillé</a:t>
            </a:r>
            <a:endParaRPr lang="fr-FR" b="1" dirty="0"/>
          </a:p>
        </p:txBody>
      </p:sp>
      <p:sp>
        <p:nvSpPr>
          <p:cNvPr id="130" name="ZoneTexte 129"/>
          <p:cNvSpPr txBox="1"/>
          <p:nvPr/>
        </p:nvSpPr>
        <p:spPr>
          <a:xfrm>
            <a:off x="8956797" y="2127236"/>
            <a:ext cx="2771191" cy="923330"/>
          </a:xfrm>
          <a:prstGeom prst="rect">
            <a:avLst/>
          </a:prstGeom>
          <a:solidFill>
            <a:srgbClr val="FF0000">
              <a:alpha val="48000"/>
            </a:srgbClr>
          </a:solidFill>
        </p:spPr>
        <p:txBody>
          <a:bodyPr wrap="square" rtlCol="0">
            <a:spAutoFit/>
          </a:bodyPr>
          <a:lstStyle/>
          <a:p>
            <a:r>
              <a:rPr lang="fr-FR" b="1" dirty="0" smtClean="0"/>
              <a:t>Croisement inexistant : pas de scénario de formation possible</a:t>
            </a:r>
            <a:endParaRPr lang="fr-FR" b="1" dirty="0"/>
          </a:p>
        </p:txBody>
      </p:sp>
      <p:sp>
        <p:nvSpPr>
          <p:cNvPr id="132" name="ZoneTexte 131"/>
          <p:cNvSpPr txBox="1"/>
          <p:nvPr/>
        </p:nvSpPr>
        <p:spPr>
          <a:xfrm>
            <a:off x="8956796" y="1316570"/>
            <a:ext cx="2771191" cy="646331"/>
          </a:xfrm>
          <a:prstGeom prst="rect">
            <a:avLst/>
          </a:prstGeom>
          <a:noFill/>
        </p:spPr>
        <p:txBody>
          <a:bodyPr wrap="square" rtlCol="0">
            <a:spAutoFit/>
          </a:bodyPr>
          <a:lstStyle/>
          <a:p>
            <a:r>
              <a:rPr lang="fr-FR" b="1" dirty="0" smtClean="0"/>
              <a:t>Niveaux </a:t>
            </a:r>
            <a:r>
              <a:rPr lang="fr-FR" b="1" smtClean="0"/>
              <a:t>de pertinence des associations de savoirs</a:t>
            </a:r>
            <a:endParaRPr lang="fr-FR" b="1" dirty="0"/>
          </a:p>
        </p:txBody>
      </p:sp>
      <p:sp>
        <p:nvSpPr>
          <p:cNvPr id="31" name="ZoneTexte 30"/>
          <p:cNvSpPr txBox="1"/>
          <p:nvPr/>
        </p:nvSpPr>
        <p:spPr>
          <a:xfrm>
            <a:off x="533122" y="572367"/>
            <a:ext cx="2393484" cy="1569660"/>
          </a:xfrm>
          <a:prstGeom prst="rect">
            <a:avLst/>
          </a:prstGeom>
          <a:noFill/>
        </p:spPr>
        <p:txBody>
          <a:bodyPr wrap="square" rtlCol="0">
            <a:spAutoFit/>
          </a:bodyPr>
          <a:lstStyle/>
          <a:p>
            <a:r>
              <a:rPr lang="fr-FR" sz="2400" b="1" dirty="0" smtClean="0"/>
              <a:t>Croisement entre compétences privilégiées et transversales</a:t>
            </a:r>
            <a:endParaRPr lang="fr-FR" sz="2400" b="1" dirty="0"/>
          </a:p>
        </p:txBody>
      </p:sp>
    </p:spTree>
    <p:extLst>
      <p:ext uri="{BB962C8B-B14F-4D97-AF65-F5344CB8AC3E}">
        <p14:creationId xmlns:p14="http://schemas.microsoft.com/office/powerpoint/2010/main" val="1767830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117"/>
          <p:cNvSpPr/>
          <p:nvPr/>
        </p:nvSpPr>
        <p:spPr>
          <a:xfrm>
            <a:off x="246088" y="2671762"/>
            <a:ext cx="711174" cy="355994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Savoirs « privilégiés »</a:t>
            </a:r>
            <a:endParaRPr lang="fr-FR" b="1" dirty="0">
              <a:solidFill>
                <a:schemeClr val="tx1"/>
              </a:solidFill>
            </a:endParaRPr>
          </a:p>
        </p:txBody>
      </p:sp>
      <p:sp>
        <p:nvSpPr>
          <p:cNvPr id="2" name="Rectangle 1"/>
          <p:cNvSpPr/>
          <p:nvPr/>
        </p:nvSpPr>
        <p:spPr>
          <a:xfrm>
            <a:off x="843684" y="2569612"/>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Chapitre savoirs 1</a:t>
            </a:r>
            <a:endParaRPr lang="fr-FR" b="1" dirty="0">
              <a:solidFill>
                <a:schemeClr val="bg1"/>
              </a:solidFill>
            </a:endParaRPr>
          </a:p>
        </p:txBody>
      </p:sp>
      <p:cxnSp>
        <p:nvCxnSpPr>
          <p:cNvPr id="3" name="Connecteur droit avec flèche 2"/>
          <p:cNvCxnSpPr>
            <a:stCxn id="2" idx="3"/>
            <a:endCxn id="114" idx="1"/>
          </p:cNvCxnSpPr>
          <p:nvPr/>
        </p:nvCxnSpPr>
        <p:spPr>
          <a:xfrm>
            <a:off x="2926606" y="2923295"/>
            <a:ext cx="424659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843684" y="5589514"/>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Chapitre savoirs n</a:t>
            </a:r>
            <a:r>
              <a:rPr lang="fr-FR" b="1" dirty="0" smtClean="0">
                <a:solidFill>
                  <a:schemeClr val="bg1"/>
                </a:solidFill>
              </a:rPr>
              <a:t> </a:t>
            </a:r>
            <a:endParaRPr lang="fr-FR" b="1" dirty="0">
              <a:solidFill>
                <a:schemeClr val="bg1"/>
              </a:solidFill>
            </a:endParaRPr>
          </a:p>
        </p:txBody>
      </p:sp>
      <p:sp>
        <p:nvSpPr>
          <p:cNvPr id="5" name="Rectangle 4"/>
          <p:cNvSpPr/>
          <p:nvPr/>
        </p:nvSpPr>
        <p:spPr>
          <a:xfrm>
            <a:off x="843684" y="3564047"/>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Chapitre savoirs </a:t>
            </a:r>
            <a:r>
              <a:rPr lang="fr-FR" b="1" dirty="0" smtClean="0">
                <a:solidFill>
                  <a:schemeClr val="bg1"/>
                </a:solidFill>
              </a:rPr>
              <a:t>2</a:t>
            </a:r>
            <a:endParaRPr lang="fr-FR" b="1" dirty="0">
              <a:solidFill>
                <a:schemeClr val="bg1"/>
              </a:solidFill>
            </a:endParaRPr>
          </a:p>
        </p:txBody>
      </p:sp>
      <p:cxnSp>
        <p:nvCxnSpPr>
          <p:cNvPr id="7" name="Connecteur droit avec flèche 6"/>
          <p:cNvCxnSpPr>
            <a:stCxn id="5" idx="3"/>
            <a:endCxn id="115" idx="1"/>
          </p:cNvCxnSpPr>
          <p:nvPr/>
        </p:nvCxnSpPr>
        <p:spPr>
          <a:xfrm>
            <a:off x="2926606" y="3917730"/>
            <a:ext cx="4246590"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3"/>
            <a:endCxn id="117" idx="1"/>
          </p:cNvCxnSpPr>
          <p:nvPr/>
        </p:nvCxnSpPr>
        <p:spPr>
          <a:xfrm>
            <a:off x="2926606" y="5943197"/>
            <a:ext cx="4246588"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64486"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Savoirs </a:t>
            </a:r>
            <a:r>
              <a:rPr lang="fr-FR" b="1" dirty="0" err="1" smtClean="0">
                <a:solidFill>
                  <a:schemeClr val="tx1"/>
                </a:solidFill>
              </a:rPr>
              <a:t>T</a:t>
            </a:r>
            <a:r>
              <a:rPr lang="fr-FR" b="1" dirty="0" smtClean="0">
                <a:solidFill>
                  <a:schemeClr val="tx1"/>
                </a:solidFill>
              </a:rPr>
              <a:t> 1</a:t>
            </a:r>
            <a:endParaRPr lang="fr-FR" b="1" dirty="0">
              <a:solidFill>
                <a:schemeClr val="tx1"/>
              </a:solidFill>
            </a:endParaRPr>
          </a:p>
        </p:txBody>
      </p:sp>
      <p:cxnSp>
        <p:nvCxnSpPr>
          <p:cNvPr id="11" name="Connecteur droit avec flèche 10"/>
          <p:cNvCxnSpPr>
            <a:endCxn id="10" idx="2"/>
          </p:cNvCxnSpPr>
          <p:nvPr/>
        </p:nvCxnSpPr>
        <p:spPr>
          <a:xfrm flipV="1">
            <a:off x="3999843" y="2136466"/>
            <a:ext cx="0"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829174"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Savoirs </a:t>
            </a:r>
            <a:r>
              <a:rPr lang="fr-FR" b="1" dirty="0" err="1">
                <a:solidFill>
                  <a:schemeClr val="tx1"/>
                </a:solidFill>
              </a:rPr>
              <a:t>T</a:t>
            </a:r>
            <a:r>
              <a:rPr lang="fr-FR" b="1" dirty="0">
                <a:solidFill>
                  <a:schemeClr val="tx1"/>
                </a:solidFill>
              </a:rPr>
              <a:t> 2</a:t>
            </a:r>
          </a:p>
        </p:txBody>
      </p:sp>
      <p:cxnSp>
        <p:nvCxnSpPr>
          <p:cNvPr id="17" name="Connecteur droit avec flèche 16"/>
          <p:cNvCxnSpPr>
            <a:endCxn id="16" idx="2"/>
          </p:cNvCxnSpPr>
          <p:nvPr/>
        </p:nvCxnSpPr>
        <p:spPr>
          <a:xfrm flipV="1">
            <a:off x="5464529" y="2136466"/>
            <a:ext cx="2"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154257"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Savoirs </a:t>
            </a:r>
            <a:r>
              <a:rPr lang="fr-FR" b="1" dirty="0" err="1">
                <a:solidFill>
                  <a:schemeClr val="tx1"/>
                </a:solidFill>
              </a:rPr>
              <a:t>T</a:t>
            </a:r>
            <a:r>
              <a:rPr lang="fr-FR" b="1" dirty="0">
                <a:solidFill>
                  <a:schemeClr val="tx1"/>
                </a:solidFill>
              </a:rPr>
              <a:t> </a:t>
            </a:r>
            <a:r>
              <a:rPr lang="fr-FR" b="1" dirty="0" smtClean="0">
                <a:solidFill>
                  <a:schemeClr val="tx1"/>
                </a:solidFill>
              </a:rPr>
              <a:t>x</a:t>
            </a:r>
            <a:endParaRPr lang="fr-FR" b="1" dirty="0">
              <a:solidFill>
                <a:schemeClr val="tx1"/>
              </a:solidFill>
            </a:endParaRPr>
          </a:p>
        </p:txBody>
      </p:sp>
      <p:cxnSp>
        <p:nvCxnSpPr>
          <p:cNvPr id="25" name="Connecteur droit avec flèche 24"/>
          <p:cNvCxnSpPr>
            <a:endCxn id="24" idx="2"/>
          </p:cNvCxnSpPr>
          <p:nvPr/>
        </p:nvCxnSpPr>
        <p:spPr>
          <a:xfrm flipH="1" flipV="1">
            <a:off x="7789614" y="2136466"/>
            <a:ext cx="6707"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3364485" y="590863"/>
            <a:ext cx="5060485" cy="386536"/>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Savoirs « transversaux »</a:t>
            </a:r>
            <a:endParaRPr lang="fr-FR" b="1" dirty="0">
              <a:solidFill>
                <a:schemeClr val="tx1"/>
              </a:solidFill>
            </a:endParaRPr>
          </a:p>
        </p:txBody>
      </p:sp>
      <p:sp>
        <p:nvSpPr>
          <p:cNvPr id="94" name="Rectangle 93"/>
          <p:cNvSpPr/>
          <p:nvPr/>
        </p:nvSpPr>
        <p:spPr>
          <a:xfrm>
            <a:off x="3364484" y="256961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95" name="Rectangle 94"/>
          <p:cNvSpPr/>
          <p:nvPr/>
        </p:nvSpPr>
        <p:spPr>
          <a:xfrm>
            <a:off x="3364483" y="356404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97" name="Rectangle 96"/>
          <p:cNvSpPr/>
          <p:nvPr/>
        </p:nvSpPr>
        <p:spPr>
          <a:xfrm>
            <a:off x="3364481" y="5589514"/>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8" name="Rectangle 97"/>
          <p:cNvSpPr/>
          <p:nvPr/>
        </p:nvSpPr>
        <p:spPr>
          <a:xfrm>
            <a:off x="4832960" y="2569612"/>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9" name="Rectangle 98"/>
          <p:cNvSpPr/>
          <p:nvPr/>
        </p:nvSpPr>
        <p:spPr>
          <a:xfrm>
            <a:off x="4832959" y="3564047"/>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XXX</a:t>
            </a:r>
          </a:p>
        </p:txBody>
      </p:sp>
      <p:sp>
        <p:nvSpPr>
          <p:cNvPr id="101" name="Rectangle 100"/>
          <p:cNvSpPr/>
          <p:nvPr/>
        </p:nvSpPr>
        <p:spPr>
          <a:xfrm>
            <a:off x="4832957" y="5589514"/>
            <a:ext cx="1270713" cy="707366"/>
          </a:xfrm>
          <a:prstGeom prst="rect">
            <a:avLst/>
          </a:prstGeom>
          <a:solidFill>
            <a:srgbClr val="FF0000">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14" name="Rectangle 113"/>
          <p:cNvSpPr/>
          <p:nvPr/>
        </p:nvSpPr>
        <p:spPr>
          <a:xfrm>
            <a:off x="7173197" y="2569612"/>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5" name="Rectangle 114"/>
          <p:cNvSpPr/>
          <p:nvPr/>
        </p:nvSpPr>
        <p:spPr>
          <a:xfrm>
            <a:off x="7173196" y="356404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7" name="Rectangle 116"/>
          <p:cNvSpPr/>
          <p:nvPr/>
        </p:nvSpPr>
        <p:spPr>
          <a:xfrm>
            <a:off x="7173194" y="5589514"/>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XXX</a:t>
            </a:r>
          </a:p>
        </p:txBody>
      </p:sp>
      <p:sp>
        <p:nvSpPr>
          <p:cNvPr id="127" name="ZoneTexte 126"/>
          <p:cNvSpPr txBox="1"/>
          <p:nvPr/>
        </p:nvSpPr>
        <p:spPr>
          <a:xfrm>
            <a:off x="8956797" y="5419042"/>
            <a:ext cx="2771191" cy="923330"/>
          </a:xfrm>
          <a:prstGeom prst="rect">
            <a:avLst/>
          </a:prstGeom>
          <a:solidFill>
            <a:schemeClr val="accent6">
              <a:lumMod val="75000"/>
            </a:schemeClr>
          </a:solidFill>
        </p:spPr>
        <p:txBody>
          <a:bodyPr wrap="square" rtlCol="0">
            <a:spAutoFit/>
          </a:bodyPr>
          <a:lstStyle/>
          <a:p>
            <a:r>
              <a:rPr lang="fr-FR" dirty="0" smtClean="0">
                <a:solidFill>
                  <a:schemeClr val="bg1"/>
                </a:solidFill>
              </a:rPr>
              <a:t>Croisement très pertinent: scénario de formation à privilégier</a:t>
            </a:r>
            <a:endParaRPr lang="fr-FR" dirty="0">
              <a:solidFill>
                <a:schemeClr val="bg1"/>
              </a:solidFill>
            </a:endParaRPr>
          </a:p>
        </p:txBody>
      </p:sp>
      <p:sp>
        <p:nvSpPr>
          <p:cNvPr id="128" name="ZoneTexte 127"/>
          <p:cNvSpPr txBox="1"/>
          <p:nvPr/>
        </p:nvSpPr>
        <p:spPr>
          <a:xfrm>
            <a:off x="8956797" y="4332070"/>
            <a:ext cx="2771191" cy="923330"/>
          </a:xfrm>
          <a:prstGeom prst="rect">
            <a:avLst/>
          </a:prstGeom>
          <a:solidFill>
            <a:schemeClr val="accent6">
              <a:lumMod val="60000"/>
              <a:lumOff val="40000"/>
            </a:schemeClr>
          </a:solidFill>
        </p:spPr>
        <p:txBody>
          <a:bodyPr wrap="square" rtlCol="0">
            <a:spAutoFit/>
          </a:bodyPr>
          <a:lstStyle/>
          <a:p>
            <a:r>
              <a:rPr lang="fr-FR" b="1" dirty="0" smtClean="0"/>
              <a:t>Croisement intéressant : scénario de </a:t>
            </a:r>
            <a:r>
              <a:rPr lang="fr-FR" b="1" smtClean="0"/>
              <a:t>formation possible</a:t>
            </a:r>
            <a:endParaRPr lang="fr-FR" b="1" dirty="0"/>
          </a:p>
        </p:txBody>
      </p:sp>
      <p:sp>
        <p:nvSpPr>
          <p:cNvPr id="129" name="ZoneTexte 128"/>
          <p:cNvSpPr txBox="1"/>
          <p:nvPr/>
        </p:nvSpPr>
        <p:spPr>
          <a:xfrm>
            <a:off x="8956797" y="3229653"/>
            <a:ext cx="2771191" cy="923330"/>
          </a:xfrm>
          <a:prstGeom prst="rect">
            <a:avLst/>
          </a:prstGeom>
          <a:solidFill>
            <a:srgbClr val="FF0000">
              <a:alpha val="14000"/>
            </a:srgbClr>
          </a:solidFill>
        </p:spPr>
        <p:txBody>
          <a:bodyPr wrap="square" rtlCol="0">
            <a:spAutoFit/>
          </a:bodyPr>
          <a:lstStyle/>
          <a:p>
            <a:r>
              <a:rPr lang="fr-FR" b="1" dirty="0" smtClean="0"/>
              <a:t>Croisement possible mais peu intéressant : scénario déconseillé</a:t>
            </a:r>
            <a:endParaRPr lang="fr-FR" b="1" dirty="0"/>
          </a:p>
        </p:txBody>
      </p:sp>
      <p:sp>
        <p:nvSpPr>
          <p:cNvPr id="130" name="ZoneTexte 129"/>
          <p:cNvSpPr txBox="1"/>
          <p:nvPr/>
        </p:nvSpPr>
        <p:spPr>
          <a:xfrm>
            <a:off x="8956797" y="2127236"/>
            <a:ext cx="2771191" cy="923330"/>
          </a:xfrm>
          <a:prstGeom prst="rect">
            <a:avLst/>
          </a:prstGeom>
          <a:solidFill>
            <a:srgbClr val="FF0000">
              <a:alpha val="48000"/>
            </a:srgbClr>
          </a:solidFill>
        </p:spPr>
        <p:txBody>
          <a:bodyPr wrap="square" rtlCol="0">
            <a:spAutoFit/>
          </a:bodyPr>
          <a:lstStyle/>
          <a:p>
            <a:r>
              <a:rPr lang="fr-FR" b="1" dirty="0" smtClean="0"/>
              <a:t>Croisement inexistant : pas de scénario de formation possible</a:t>
            </a:r>
            <a:endParaRPr lang="fr-FR" b="1" dirty="0"/>
          </a:p>
        </p:txBody>
      </p:sp>
      <p:sp>
        <p:nvSpPr>
          <p:cNvPr id="132" name="ZoneTexte 131"/>
          <p:cNvSpPr txBox="1"/>
          <p:nvPr/>
        </p:nvSpPr>
        <p:spPr>
          <a:xfrm>
            <a:off x="8956796" y="1316570"/>
            <a:ext cx="2771191" cy="646331"/>
          </a:xfrm>
          <a:prstGeom prst="rect">
            <a:avLst/>
          </a:prstGeom>
          <a:noFill/>
        </p:spPr>
        <p:txBody>
          <a:bodyPr wrap="square" rtlCol="0">
            <a:spAutoFit/>
          </a:bodyPr>
          <a:lstStyle/>
          <a:p>
            <a:r>
              <a:rPr lang="fr-FR" b="1" dirty="0" smtClean="0"/>
              <a:t>Niveaux </a:t>
            </a:r>
            <a:r>
              <a:rPr lang="fr-FR" b="1" smtClean="0"/>
              <a:t>de pertinence des associations de savoirs</a:t>
            </a:r>
            <a:endParaRPr lang="fr-FR" b="1" dirty="0"/>
          </a:p>
        </p:txBody>
      </p:sp>
      <p:sp>
        <p:nvSpPr>
          <p:cNvPr id="35" name="ZoneTexte 34"/>
          <p:cNvSpPr txBox="1"/>
          <p:nvPr/>
        </p:nvSpPr>
        <p:spPr>
          <a:xfrm>
            <a:off x="533122" y="572367"/>
            <a:ext cx="2393484" cy="1569660"/>
          </a:xfrm>
          <a:prstGeom prst="rect">
            <a:avLst/>
          </a:prstGeom>
          <a:noFill/>
        </p:spPr>
        <p:txBody>
          <a:bodyPr wrap="square" rtlCol="0">
            <a:spAutoFit/>
          </a:bodyPr>
          <a:lstStyle/>
          <a:p>
            <a:r>
              <a:rPr lang="fr-FR" sz="2400" b="1" dirty="0" smtClean="0"/>
              <a:t>Croisement entre savoirs privilégiés et transversaux</a:t>
            </a:r>
            <a:endParaRPr lang="fr-FR" sz="2400" b="1" dirty="0"/>
          </a:p>
        </p:txBody>
      </p:sp>
    </p:spTree>
    <p:extLst>
      <p:ext uri="{BB962C8B-B14F-4D97-AF65-F5344CB8AC3E}">
        <p14:creationId xmlns:p14="http://schemas.microsoft.com/office/powerpoint/2010/main" val="1490200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246088" y="2671762"/>
            <a:ext cx="711174" cy="355994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Thématiques</a:t>
            </a:r>
            <a:endParaRPr lang="fr-FR" b="1" dirty="0">
              <a:solidFill>
                <a:schemeClr val="tx1"/>
              </a:solidFill>
            </a:endParaRPr>
          </a:p>
        </p:txBody>
      </p:sp>
      <p:cxnSp>
        <p:nvCxnSpPr>
          <p:cNvPr id="3" name="Connecteur droit avec flèche 2"/>
          <p:cNvCxnSpPr/>
          <p:nvPr/>
        </p:nvCxnSpPr>
        <p:spPr>
          <a:xfrm>
            <a:off x="2926606" y="2923295"/>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2926606" y="3917730"/>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2926606" y="4946674"/>
            <a:ext cx="9032031" cy="33064"/>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2926606" y="5958362"/>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64486"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a:solidFill>
                  <a:schemeClr val="tx1"/>
                </a:solidFill>
              </a:rPr>
              <a:t>Imaginer des réponses, matérialiser une </a:t>
            </a:r>
            <a:r>
              <a:rPr lang="fr-FR" sz="1400" b="1">
                <a:solidFill>
                  <a:schemeClr val="tx1"/>
                </a:solidFill>
              </a:rPr>
              <a:t>idée </a:t>
            </a:r>
            <a:r>
              <a:rPr lang="fr-FR" sz="1400" b="1" smtClean="0">
                <a:solidFill>
                  <a:schemeClr val="tx1"/>
                </a:solidFill>
              </a:rPr>
              <a:t>dimension </a:t>
            </a:r>
            <a:r>
              <a:rPr lang="fr-FR" sz="1400" b="1" dirty="0">
                <a:solidFill>
                  <a:schemeClr val="tx1"/>
                </a:solidFill>
              </a:rPr>
              <a:t>design</a:t>
            </a:r>
          </a:p>
        </p:txBody>
      </p:sp>
      <p:cxnSp>
        <p:nvCxnSpPr>
          <p:cNvPr id="11" name="Connecteur droit avec flèche 10"/>
          <p:cNvCxnSpPr>
            <a:endCxn id="10" idx="2"/>
          </p:cNvCxnSpPr>
          <p:nvPr/>
        </p:nvCxnSpPr>
        <p:spPr>
          <a:xfrm flipH="1" flipV="1">
            <a:off x="3769899"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94" name="Rectangle 93"/>
          <p:cNvSpPr/>
          <p:nvPr/>
        </p:nvSpPr>
        <p:spPr>
          <a:xfrm>
            <a:off x="3364485" y="2569612"/>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rPr>
              <a:t>XXX</a:t>
            </a:r>
            <a:endParaRPr lang="fr-FR" sz="1600" b="1" dirty="0">
              <a:solidFill>
                <a:schemeClr val="bg1"/>
              </a:solidFill>
            </a:endParaRPr>
          </a:p>
        </p:txBody>
      </p:sp>
      <p:sp>
        <p:nvSpPr>
          <p:cNvPr id="95" name="Rectangle 94"/>
          <p:cNvSpPr/>
          <p:nvPr/>
        </p:nvSpPr>
        <p:spPr>
          <a:xfrm>
            <a:off x="3364484" y="3564047"/>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96" name="Rectangle 95"/>
          <p:cNvSpPr/>
          <p:nvPr/>
        </p:nvSpPr>
        <p:spPr>
          <a:xfrm>
            <a:off x="3364483" y="4558482"/>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7" name="Rectangle 96"/>
          <p:cNvSpPr/>
          <p:nvPr/>
        </p:nvSpPr>
        <p:spPr>
          <a:xfrm>
            <a:off x="3364482" y="5552917"/>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47" name="ZoneTexte 46"/>
          <p:cNvSpPr txBox="1"/>
          <p:nvPr/>
        </p:nvSpPr>
        <p:spPr>
          <a:xfrm>
            <a:off x="533122" y="644198"/>
            <a:ext cx="2393484" cy="1477328"/>
          </a:xfrm>
          <a:prstGeom prst="rect">
            <a:avLst/>
          </a:prstGeom>
          <a:noFill/>
        </p:spPr>
        <p:txBody>
          <a:bodyPr wrap="square" rtlCol="0">
            <a:spAutoFit/>
          </a:bodyPr>
          <a:lstStyle/>
          <a:p>
            <a:r>
              <a:rPr lang="fr-FR" b="1" dirty="0" smtClean="0"/>
              <a:t>Exemple d’analyse des relations directes entre les thématiques et les compétences attendues</a:t>
            </a:r>
            <a:endParaRPr lang="fr-FR" b="1" dirty="0"/>
          </a:p>
        </p:txBody>
      </p:sp>
      <p:sp>
        <p:nvSpPr>
          <p:cNvPr id="49" name="Rectangle 48"/>
          <p:cNvSpPr/>
          <p:nvPr/>
        </p:nvSpPr>
        <p:spPr>
          <a:xfrm>
            <a:off x="772822" y="2584777"/>
            <a:ext cx="2390116"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1 Design, innovation et créativité</a:t>
            </a:r>
            <a:endParaRPr lang="fr-FR" b="1" dirty="0">
              <a:solidFill>
                <a:schemeClr val="bg1"/>
              </a:solidFill>
            </a:endParaRPr>
          </a:p>
        </p:txBody>
      </p:sp>
      <p:sp>
        <p:nvSpPr>
          <p:cNvPr id="50" name="Rectangle 49"/>
          <p:cNvSpPr/>
          <p:nvPr/>
        </p:nvSpPr>
        <p:spPr>
          <a:xfrm>
            <a:off x="772822" y="5552917"/>
            <a:ext cx="2390116"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4. L’informatique et la programmation</a:t>
            </a:r>
          </a:p>
        </p:txBody>
      </p:sp>
      <p:sp>
        <p:nvSpPr>
          <p:cNvPr id="51" name="Rectangle 50"/>
          <p:cNvSpPr/>
          <p:nvPr/>
        </p:nvSpPr>
        <p:spPr>
          <a:xfrm>
            <a:off x="772821" y="3579212"/>
            <a:ext cx="2390117"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2. Les objets et systèmes </a:t>
            </a:r>
            <a:r>
              <a:rPr lang="fr-FR" b="1" dirty="0" smtClean="0">
                <a:solidFill>
                  <a:schemeClr val="bg1"/>
                </a:solidFill>
              </a:rPr>
              <a:t>techniques</a:t>
            </a:r>
            <a:endParaRPr lang="fr-FR" b="1" dirty="0">
              <a:solidFill>
                <a:schemeClr val="bg1"/>
              </a:solidFill>
            </a:endParaRPr>
          </a:p>
        </p:txBody>
      </p:sp>
      <p:sp>
        <p:nvSpPr>
          <p:cNvPr id="52" name="Rectangle 51"/>
          <p:cNvSpPr/>
          <p:nvPr/>
        </p:nvSpPr>
        <p:spPr>
          <a:xfrm>
            <a:off x="758316" y="4573647"/>
            <a:ext cx="2390116" cy="70736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3. La modélisation et la simulation des </a:t>
            </a:r>
            <a:r>
              <a:rPr lang="fr-FR" b="1" dirty="0" smtClean="0">
                <a:solidFill>
                  <a:schemeClr val="bg1"/>
                </a:solidFill>
              </a:rPr>
              <a:t>objets</a:t>
            </a:r>
            <a:endParaRPr lang="fr-FR" b="1" dirty="0">
              <a:solidFill>
                <a:schemeClr val="bg1"/>
              </a:solidFill>
            </a:endParaRPr>
          </a:p>
        </p:txBody>
      </p:sp>
      <p:sp>
        <p:nvSpPr>
          <p:cNvPr id="57" name="Rectangle 56"/>
          <p:cNvSpPr/>
          <p:nvPr/>
        </p:nvSpPr>
        <p:spPr>
          <a:xfrm>
            <a:off x="4306951"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a:solidFill>
                  <a:schemeClr val="tx1"/>
                </a:solidFill>
              </a:rPr>
              <a:t>Réaliser, de manière collaborative, le prototype d’un objet communicant</a:t>
            </a:r>
            <a:endParaRPr lang="fr-FR" sz="1400" b="1" dirty="0">
              <a:solidFill>
                <a:schemeClr val="tx1"/>
              </a:solidFill>
            </a:endParaRPr>
          </a:p>
        </p:txBody>
      </p:sp>
      <p:cxnSp>
        <p:nvCxnSpPr>
          <p:cNvPr id="58" name="Connecteur droit avec flèche 57"/>
          <p:cNvCxnSpPr>
            <a:endCxn id="57" idx="2"/>
          </p:cNvCxnSpPr>
          <p:nvPr/>
        </p:nvCxnSpPr>
        <p:spPr>
          <a:xfrm flipH="1" flipV="1">
            <a:off x="4712364"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4306949" y="3564047"/>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61" name="Rectangle 60"/>
          <p:cNvSpPr/>
          <p:nvPr/>
        </p:nvSpPr>
        <p:spPr>
          <a:xfrm>
            <a:off x="4306948" y="4558482"/>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62" name="Rectangle 61"/>
          <p:cNvSpPr/>
          <p:nvPr/>
        </p:nvSpPr>
        <p:spPr>
          <a:xfrm>
            <a:off x="4306947" y="5552917"/>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63" name="Rectangle 62"/>
          <p:cNvSpPr/>
          <p:nvPr/>
        </p:nvSpPr>
        <p:spPr>
          <a:xfrm>
            <a:off x="5249416"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a:solidFill>
                  <a:schemeClr val="tx1"/>
                </a:solidFill>
              </a:rPr>
              <a:t>Piloter et paramétrer un objet communicant</a:t>
            </a:r>
          </a:p>
        </p:txBody>
      </p:sp>
      <p:cxnSp>
        <p:nvCxnSpPr>
          <p:cNvPr id="64" name="Connecteur droit avec flèche 63"/>
          <p:cNvCxnSpPr>
            <a:endCxn id="63" idx="2"/>
          </p:cNvCxnSpPr>
          <p:nvPr/>
        </p:nvCxnSpPr>
        <p:spPr>
          <a:xfrm flipH="1" flipV="1">
            <a:off x="5654829"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249414" y="3564047"/>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67" name="Rectangle 66"/>
          <p:cNvSpPr/>
          <p:nvPr/>
        </p:nvSpPr>
        <p:spPr>
          <a:xfrm>
            <a:off x="5249413" y="4558482"/>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68" name="Rectangle 67"/>
          <p:cNvSpPr/>
          <p:nvPr/>
        </p:nvSpPr>
        <p:spPr>
          <a:xfrm>
            <a:off x="5249412" y="5552917"/>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69" name="Rectangle 68"/>
          <p:cNvSpPr/>
          <p:nvPr/>
        </p:nvSpPr>
        <p:spPr>
          <a:xfrm>
            <a:off x="6191881"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a:solidFill>
                  <a:schemeClr val="tx1"/>
                </a:solidFill>
              </a:rPr>
              <a:t>Comparer et commenter les évolutions des objets et systèmes</a:t>
            </a:r>
            <a:endParaRPr lang="fr-FR" sz="1400" b="1" dirty="0">
              <a:solidFill>
                <a:schemeClr val="tx1"/>
              </a:solidFill>
            </a:endParaRPr>
          </a:p>
        </p:txBody>
      </p:sp>
      <p:cxnSp>
        <p:nvCxnSpPr>
          <p:cNvPr id="70" name="Connecteur droit avec flèche 69"/>
          <p:cNvCxnSpPr>
            <a:endCxn id="69" idx="2"/>
          </p:cNvCxnSpPr>
          <p:nvPr/>
        </p:nvCxnSpPr>
        <p:spPr>
          <a:xfrm flipH="1" flipV="1">
            <a:off x="6597294"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6191880" y="2569612"/>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XX</a:t>
            </a:r>
            <a:endParaRPr lang="fr-FR" sz="1600" b="1" dirty="0">
              <a:solidFill>
                <a:schemeClr val="tx1"/>
              </a:solidFill>
            </a:endParaRPr>
          </a:p>
        </p:txBody>
      </p:sp>
      <p:sp>
        <p:nvSpPr>
          <p:cNvPr id="73" name="Rectangle 72"/>
          <p:cNvSpPr/>
          <p:nvPr/>
        </p:nvSpPr>
        <p:spPr>
          <a:xfrm>
            <a:off x="6191879" y="3564047"/>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74" name="Rectangle 73"/>
          <p:cNvSpPr/>
          <p:nvPr/>
        </p:nvSpPr>
        <p:spPr>
          <a:xfrm>
            <a:off x="6191878" y="4558482"/>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76" name="Rectangle 75"/>
          <p:cNvSpPr/>
          <p:nvPr/>
        </p:nvSpPr>
        <p:spPr>
          <a:xfrm>
            <a:off x="7134346"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a:solidFill>
                  <a:schemeClr val="tx1"/>
                </a:solidFill>
              </a:rPr>
              <a:t>Exprimer sa pensée à l’aide d’outils de description adaptés</a:t>
            </a:r>
          </a:p>
        </p:txBody>
      </p:sp>
      <p:cxnSp>
        <p:nvCxnSpPr>
          <p:cNvPr id="77" name="Connecteur droit avec flèche 76"/>
          <p:cNvCxnSpPr>
            <a:endCxn id="76" idx="2"/>
          </p:cNvCxnSpPr>
          <p:nvPr/>
        </p:nvCxnSpPr>
        <p:spPr>
          <a:xfrm flipH="1" flipV="1">
            <a:off x="7539759"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7130330" y="3573423"/>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82" name="Rectangle 81"/>
          <p:cNvSpPr/>
          <p:nvPr/>
        </p:nvSpPr>
        <p:spPr>
          <a:xfrm>
            <a:off x="8076811"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a:solidFill>
                  <a:schemeClr val="tx1"/>
                </a:solidFill>
              </a:rPr>
              <a:t>Analyser le fonctionnement et la structure d’un objet</a:t>
            </a:r>
          </a:p>
        </p:txBody>
      </p:sp>
      <p:cxnSp>
        <p:nvCxnSpPr>
          <p:cNvPr id="83" name="Connecteur droit avec flèche 82"/>
          <p:cNvCxnSpPr>
            <a:endCxn id="82" idx="2"/>
          </p:cNvCxnSpPr>
          <p:nvPr/>
        </p:nvCxnSpPr>
        <p:spPr>
          <a:xfrm flipH="1" flipV="1">
            <a:off x="8482224"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8076807" y="5552917"/>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smtClean="0">
                <a:solidFill>
                  <a:schemeClr val="tx1"/>
                </a:solidFill>
              </a:rPr>
              <a:t>X</a:t>
            </a:r>
            <a:endParaRPr lang="fr-FR" b="1" dirty="0">
              <a:solidFill>
                <a:schemeClr val="tx1"/>
              </a:solidFill>
            </a:endParaRPr>
          </a:p>
        </p:txBody>
      </p:sp>
      <p:sp>
        <p:nvSpPr>
          <p:cNvPr id="88" name="Rectangle 87"/>
          <p:cNvSpPr/>
          <p:nvPr/>
        </p:nvSpPr>
        <p:spPr>
          <a:xfrm>
            <a:off x="9019276"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a:solidFill>
                  <a:schemeClr val="tx1"/>
                </a:solidFill>
              </a:rPr>
              <a:t>Utiliser une modélisation et simuler le comportement d’un objet</a:t>
            </a:r>
            <a:endParaRPr lang="fr-FR" sz="1400" b="1" dirty="0">
              <a:solidFill>
                <a:schemeClr val="tx1"/>
              </a:solidFill>
            </a:endParaRPr>
          </a:p>
        </p:txBody>
      </p:sp>
      <p:cxnSp>
        <p:nvCxnSpPr>
          <p:cNvPr id="89" name="Connecteur droit avec flèche 88"/>
          <p:cNvCxnSpPr>
            <a:endCxn id="88" idx="2"/>
          </p:cNvCxnSpPr>
          <p:nvPr/>
        </p:nvCxnSpPr>
        <p:spPr>
          <a:xfrm flipH="1" flipV="1">
            <a:off x="9424689"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9019274" y="3564047"/>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93" name="Rectangle 92"/>
          <p:cNvSpPr/>
          <p:nvPr/>
        </p:nvSpPr>
        <p:spPr>
          <a:xfrm>
            <a:off x="9019272" y="5552917"/>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18" name="Rectangle 117"/>
          <p:cNvSpPr/>
          <p:nvPr/>
        </p:nvSpPr>
        <p:spPr>
          <a:xfrm>
            <a:off x="9961741"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a:solidFill>
                  <a:schemeClr val="tx1"/>
                </a:solidFill>
              </a:rPr>
              <a:t>Comprendre le fonctionnement d’ un réseau informatique</a:t>
            </a:r>
          </a:p>
        </p:txBody>
      </p:sp>
      <p:cxnSp>
        <p:nvCxnSpPr>
          <p:cNvPr id="119" name="Connecteur droit avec flèche 118"/>
          <p:cNvCxnSpPr>
            <a:endCxn id="118" idx="2"/>
          </p:cNvCxnSpPr>
          <p:nvPr/>
        </p:nvCxnSpPr>
        <p:spPr>
          <a:xfrm flipH="1" flipV="1">
            <a:off x="10367154"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24" name="Rectangle 123"/>
          <p:cNvSpPr/>
          <p:nvPr/>
        </p:nvSpPr>
        <p:spPr>
          <a:xfrm>
            <a:off x="10904206" y="242888"/>
            <a:ext cx="810825"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a:solidFill>
                  <a:schemeClr val="tx1"/>
                </a:solidFill>
              </a:rPr>
              <a:t>Écrire, mettre au point et exécuter un programme</a:t>
            </a:r>
          </a:p>
        </p:txBody>
      </p:sp>
      <p:cxnSp>
        <p:nvCxnSpPr>
          <p:cNvPr id="125" name="Connecteur droit avec flèche 124"/>
          <p:cNvCxnSpPr>
            <a:endCxn id="124" idx="2"/>
          </p:cNvCxnSpPr>
          <p:nvPr/>
        </p:nvCxnSpPr>
        <p:spPr>
          <a:xfrm flipH="1" flipV="1">
            <a:off x="11309619" y="2350116"/>
            <a:ext cx="41602"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30" name="Rectangle 129"/>
          <p:cNvSpPr/>
          <p:nvPr/>
        </p:nvSpPr>
        <p:spPr>
          <a:xfrm>
            <a:off x="4321016" y="2584777"/>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31" name="Rectangle 130"/>
          <p:cNvSpPr/>
          <p:nvPr/>
        </p:nvSpPr>
        <p:spPr>
          <a:xfrm>
            <a:off x="5247576" y="2554761"/>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32" name="Rectangle 131"/>
          <p:cNvSpPr/>
          <p:nvPr/>
        </p:nvSpPr>
        <p:spPr>
          <a:xfrm>
            <a:off x="6189871" y="5548384"/>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33" name="Rectangle 132"/>
          <p:cNvSpPr/>
          <p:nvPr/>
        </p:nvSpPr>
        <p:spPr>
          <a:xfrm>
            <a:off x="7134341" y="2569612"/>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34" name="Rectangle 133"/>
          <p:cNvSpPr/>
          <p:nvPr/>
        </p:nvSpPr>
        <p:spPr>
          <a:xfrm>
            <a:off x="7130330" y="4567857"/>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135" name="Rectangle 134"/>
          <p:cNvSpPr/>
          <p:nvPr/>
        </p:nvSpPr>
        <p:spPr>
          <a:xfrm>
            <a:off x="7130330" y="5548384"/>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36" name="Rectangle 135"/>
          <p:cNvSpPr/>
          <p:nvPr/>
        </p:nvSpPr>
        <p:spPr>
          <a:xfrm>
            <a:off x="8084862" y="4576709"/>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137" name="Rectangle 136"/>
          <p:cNvSpPr/>
          <p:nvPr/>
        </p:nvSpPr>
        <p:spPr>
          <a:xfrm>
            <a:off x="8080851" y="3567421"/>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38" name="Rectangle 137"/>
          <p:cNvSpPr/>
          <p:nvPr/>
        </p:nvSpPr>
        <p:spPr>
          <a:xfrm>
            <a:off x="8084862" y="2563610"/>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39" name="Rectangle 138"/>
          <p:cNvSpPr/>
          <p:nvPr/>
        </p:nvSpPr>
        <p:spPr>
          <a:xfrm>
            <a:off x="9019271" y="2584777"/>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40" name="Rectangle 139"/>
          <p:cNvSpPr/>
          <p:nvPr/>
        </p:nvSpPr>
        <p:spPr>
          <a:xfrm>
            <a:off x="9021515" y="4567857"/>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141" name="Rectangle 140"/>
          <p:cNvSpPr/>
          <p:nvPr/>
        </p:nvSpPr>
        <p:spPr>
          <a:xfrm>
            <a:off x="9967132" y="2578897"/>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42" name="Rectangle 141"/>
          <p:cNvSpPr/>
          <p:nvPr/>
        </p:nvSpPr>
        <p:spPr>
          <a:xfrm>
            <a:off x="9967373" y="3543290"/>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43" name="Rectangle 142"/>
          <p:cNvSpPr/>
          <p:nvPr/>
        </p:nvSpPr>
        <p:spPr>
          <a:xfrm>
            <a:off x="9982540" y="4552576"/>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44" name="Rectangle 143"/>
          <p:cNvSpPr/>
          <p:nvPr/>
        </p:nvSpPr>
        <p:spPr>
          <a:xfrm>
            <a:off x="9982540" y="5561862"/>
            <a:ext cx="81083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45" name="Rectangle 144"/>
          <p:cNvSpPr/>
          <p:nvPr/>
        </p:nvSpPr>
        <p:spPr>
          <a:xfrm>
            <a:off x="10957659" y="5561862"/>
            <a:ext cx="81083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146" name="Rectangle 145"/>
          <p:cNvSpPr/>
          <p:nvPr/>
        </p:nvSpPr>
        <p:spPr>
          <a:xfrm>
            <a:off x="10931262" y="2572297"/>
            <a:ext cx="81083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47" name="Rectangle 146"/>
          <p:cNvSpPr/>
          <p:nvPr/>
        </p:nvSpPr>
        <p:spPr>
          <a:xfrm>
            <a:off x="10931503" y="3536690"/>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48" name="Rectangle 147"/>
          <p:cNvSpPr/>
          <p:nvPr/>
        </p:nvSpPr>
        <p:spPr>
          <a:xfrm>
            <a:off x="10946670" y="4545976"/>
            <a:ext cx="810830"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Tree>
    <p:extLst>
      <p:ext uri="{BB962C8B-B14F-4D97-AF65-F5344CB8AC3E}">
        <p14:creationId xmlns:p14="http://schemas.microsoft.com/office/powerpoint/2010/main" val="1852907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246088" y="2671762"/>
            <a:ext cx="711174" cy="355994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Compétences privilégiées</a:t>
            </a:r>
            <a:endParaRPr lang="fr-FR" b="1" dirty="0">
              <a:solidFill>
                <a:schemeClr val="tx1"/>
              </a:solidFill>
            </a:endParaRPr>
          </a:p>
        </p:txBody>
      </p:sp>
      <p:cxnSp>
        <p:nvCxnSpPr>
          <p:cNvPr id="3" name="Connecteur droit avec flèche 2"/>
          <p:cNvCxnSpPr/>
          <p:nvPr/>
        </p:nvCxnSpPr>
        <p:spPr>
          <a:xfrm>
            <a:off x="2926606" y="2923295"/>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2926606" y="3917730"/>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2926606" y="4946674"/>
            <a:ext cx="9032031" cy="33064"/>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2926606" y="5958362"/>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533122" y="458109"/>
            <a:ext cx="2393484" cy="1754326"/>
          </a:xfrm>
          <a:prstGeom prst="rect">
            <a:avLst/>
          </a:prstGeom>
          <a:noFill/>
        </p:spPr>
        <p:txBody>
          <a:bodyPr wrap="square" rtlCol="0">
            <a:spAutoFit/>
          </a:bodyPr>
          <a:lstStyle/>
          <a:p>
            <a:r>
              <a:rPr lang="fr-FR" b="1" dirty="0" smtClean="0"/>
              <a:t>Exemple d’analyse des relations directes entre compétences principales et compétences transversales</a:t>
            </a:r>
            <a:endParaRPr lang="fr-FR" b="1" dirty="0"/>
          </a:p>
        </p:txBody>
      </p:sp>
      <p:sp>
        <p:nvSpPr>
          <p:cNvPr id="49" name="Rectangle 48"/>
          <p:cNvSpPr/>
          <p:nvPr/>
        </p:nvSpPr>
        <p:spPr>
          <a:xfrm>
            <a:off x="772822" y="2584777"/>
            <a:ext cx="2390116" cy="7073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a:solidFill>
                  <a:schemeClr val="bg1"/>
                </a:solidFill>
              </a:rPr>
              <a:t>Imaginer des réponses, matérialiser une idée dimension design</a:t>
            </a:r>
            <a:endParaRPr lang="fr-FR" sz="1600" b="1" dirty="0">
              <a:solidFill>
                <a:schemeClr val="bg1"/>
              </a:solidFill>
            </a:endParaRPr>
          </a:p>
        </p:txBody>
      </p:sp>
      <p:sp>
        <p:nvSpPr>
          <p:cNvPr id="50" name="Rectangle 49"/>
          <p:cNvSpPr/>
          <p:nvPr/>
        </p:nvSpPr>
        <p:spPr>
          <a:xfrm>
            <a:off x="772822" y="5552917"/>
            <a:ext cx="2390116" cy="7073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a:solidFill>
                  <a:schemeClr val="bg1"/>
                </a:solidFill>
              </a:rPr>
              <a:t>Écrire, mettre au point et exécuter un </a:t>
            </a:r>
            <a:r>
              <a:rPr lang="fr-FR" sz="1600" b="1" smtClean="0">
                <a:solidFill>
                  <a:schemeClr val="bg1"/>
                </a:solidFill>
              </a:rPr>
              <a:t>programme</a:t>
            </a:r>
            <a:endParaRPr lang="fr-FR" sz="1600" b="1">
              <a:solidFill>
                <a:schemeClr val="bg1"/>
              </a:solidFill>
            </a:endParaRPr>
          </a:p>
        </p:txBody>
      </p:sp>
      <p:sp>
        <p:nvSpPr>
          <p:cNvPr id="51" name="Rectangle 50"/>
          <p:cNvSpPr/>
          <p:nvPr/>
        </p:nvSpPr>
        <p:spPr>
          <a:xfrm>
            <a:off x="772821" y="3579212"/>
            <a:ext cx="2390117" cy="7073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a:solidFill>
                  <a:schemeClr val="bg1"/>
                </a:solidFill>
              </a:rPr>
              <a:t>Analyser le fonctionnement et la structure d’un objet</a:t>
            </a:r>
            <a:endParaRPr lang="fr-FR" sz="1600" b="1" dirty="0">
              <a:solidFill>
                <a:schemeClr val="bg1"/>
              </a:solidFill>
            </a:endParaRPr>
          </a:p>
        </p:txBody>
      </p:sp>
      <p:sp>
        <p:nvSpPr>
          <p:cNvPr id="52" name="Rectangle 51"/>
          <p:cNvSpPr/>
          <p:nvPr/>
        </p:nvSpPr>
        <p:spPr>
          <a:xfrm>
            <a:off x="758316" y="4573647"/>
            <a:ext cx="2390116" cy="7073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a:solidFill>
                  <a:schemeClr val="bg1"/>
                </a:solidFill>
              </a:rPr>
              <a:t>Piloter et paramétrer un objet </a:t>
            </a:r>
            <a:r>
              <a:rPr lang="fr-FR" sz="1600" b="1" smtClean="0">
                <a:solidFill>
                  <a:schemeClr val="bg1"/>
                </a:solidFill>
              </a:rPr>
              <a:t>communicant</a:t>
            </a:r>
            <a:endParaRPr lang="fr-FR" sz="1600" b="1">
              <a:solidFill>
                <a:schemeClr val="bg1"/>
              </a:solidFill>
            </a:endParaRPr>
          </a:p>
        </p:txBody>
      </p:sp>
      <p:sp>
        <p:nvSpPr>
          <p:cNvPr id="57" name="Rectangle 56"/>
          <p:cNvSpPr/>
          <p:nvPr/>
        </p:nvSpPr>
        <p:spPr>
          <a:xfrm>
            <a:off x="3595299" y="242888"/>
            <a:ext cx="1156428"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600" b="1">
                <a:solidFill>
                  <a:schemeClr val="tx1"/>
                </a:solidFill>
              </a:rPr>
              <a:t>Réaliser, de manière collaborative, le prototype d’un objet communicant</a:t>
            </a:r>
            <a:endParaRPr lang="fr-FR" sz="1600" b="1" dirty="0">
              <a:solidFill>
                <a:schemeClr val="tx1"/>
              </a:solidFill>
            </a:endParaRPr>
          </a:p>
        </p:txBody>
      </p:sp>
      <p:cxnSp>
        <p:nvCxnSpPr>
          <p:cNvPr id="58" name="Connecteur droit avec flèche 57"/>
          <p:cNvCxnSpPr>
            <a:endCxn id="57" idx="2"/>
          </p:cNvCxnSpPr>
          <p:nvPr/>
        </p:nvCxnSpPr>
        <p:spPr>
          <a:xfrm flipH="1" flipV="1">
            <a:off x="4173513" y="2350116"/>
            <a:ext cx="49019"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3595296" y="3564047"/>
            <a:ext cx="115643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61" name="Rectangle 60"/>
          <p:cNvSpPr/>
          <p:nvPr/>
        </p:nvSpPr>
        <p:spPr>
          <a:xfrm>
            <a:off x="3589244" y="5559455"/>
            <a:ext cx="1156435"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62" name="Rectangle 61"/>
          <p:cNvSpPr/>
          <p:nvPr/>
        </p:nvSpPr>
        <p:spPr>
          <a:xfrm>
            <a:off x="3595295" y="4577141"/>
            <a:ext cx="1156435"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69" name="Rectangle 68"/>
          <p:cNvSpPr/>
          <p:nvPr/>
        </p:nvSpPr>
        <p:spPr>
          <a:xfrm>
            <a:off x="5017931" y="242888"/>
            <a:ext cx="1042310"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600" b="1" dirty="0">
                <a:solidFill>
                  <a:schemeClr val="tx1"/>
                </a:solidFill>
              </a:rPr>
              <a:t>Comparer et commenter les évolutions des objets et systèmes</a:t>
            </a:r>
          </a:p>
        </p:txBody>
      </p:sp>
      <p:cxnSp>
        <p:nvCxnSpPr>
          <p:cNvPr id="70" name="Connecteur droit avec flèche 69"/>
          <p:cNvCxnSpPr>
            <a:endCxn id="69" idx="2"/>
          </p:cNvCxnSpPr>
          <p:nvPr/>
        </p:nvCxnSpPr>
        <p:spPr>
          <a:xfrm flipV="1">
            <a:off x="5464946" y="2350116"/>
            <a:ext cx="74140" cy="4093548"/>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5005698" y="2593374"/>
            <a:ext cx="1042316"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74" name="Rectangle 73"/>
          <p:cNvSpPr/>
          <p:nvPr/>
        </p:nvSpPr>
        <p:spPr>
          <a:xfrm>
            <a:off x="4987859" y="3555577"/>
            <a:ext cx="1042316"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76" name="Rectangle 75"/>
          <p:cNvSpPr/>
          <p:nvPr/>
        </p:nvSpPr>
        <p:spPr>
          <a:xfrm>
            <a:off x="6301179" y="242888"/>
            <a:ext cx="1137604"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600" b="1" dirty="0">
                <a:solidFill>
                  <a:schemeClr val="tx1"/>
                </a:solidFill>
              </a:rPr>
              <a:t>Exprimer sa pensée à l’aide d’outils de description adaptés</a:t>
            </a:r>
          </a:p>
        </p:txBody>
      </p:sp>
      <p:cxnSp>
        <p:nvCxnSpPr>
          <p:cNvPr id="77" name="Connecteur droit avec flèche 76"/>
          <p:cNvCxnSpPr>
            <a:endCxn id="76" idx="2"/>
          </p:cNvCxnSpPr>
          <p:nvPr/>
        </p:nvCxnSpPr>
        <p:spPr>
          <a:xfrm flipV="1">
            <a:off x="6851626" y="2350116"/>
            <a:ext cx="18355"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7658132" y="242888"/>
            <a:ext cx="1214738"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600" b="1" dirty="0">
                <a:solidFill>
                  <a:schemeClr val="tx1"/>
                </a:solidFill>
              </a:rPr>
              <a:t>Utiliser une modélisation et simuler le comportement d’un objet</a:t>
            </a:r>
          </a:p>
        </p:txBody>
      </p:sp>
      <p:cxnSp>
        <p:nvCxnSpPr>
          <p:cNvPr id="89" name="Connecteur droit avec flèche 88"/>
          <p:cNvCxnSpPr>
            <a:endCxn id="88" idx="2"/>
          </p:cNvCxnSpPr>
          <p:nvPr/>
        </p:nvCxnSpPr>
        <p:spPr>
          <a:xfrm flipH="1" flipV="1">
            <a:off x="8265501" y="2350116"/>
            <a:ext cx="21195"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7673404" y="4576456"/>
            <a:ext cx="121474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93" name="Rectangle 92"/>
          <p:cNvSpPr/>
          <p:nvPr/>
        </p:nvSpPr>
        <p:spPr>
          <a:xfrm>
            <a:off x="7686656" y="2582935"/>
            <a:ext cx="1214745"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18" name="Rectangle 117"/>
          <p:cNvSpPr/>
          <p:nvPr/>
        </p:nvSpPr>
        <p:spPr>
          <a:xfrm>
            <a:off x="9084419" y="242887"/>
            <a:ext cx="1214738"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600" b="1" dirty="0">
                <a:solidFill>
                  <a:schemeClr val="tx1"/>
                </a:solidFill>
              </a:rPr>
              <a:t>Comprendre le fonctionnement d’ un réseau informatique</a:t>
            </a:r>
          </a:p>
        </p:txBody>
      </p:sp>
      <p:cxnSp>
        <p:nvCxnSpPr>
          <p:cNvPr id="119" name="Connecteur droit avec flèche 118"/>
          <p:cNvCxnSpPr>
            <a:endCxn id="118" idx="2"/>
          </p:cNvCxnSpPr>
          <p:nvPr/>
        </p:nvCxnSpPr>
        <p:spPr>
          <a:xfrm flipH="1" flipV="1">
            <a:off x="9691788" y="2350115"/>
            <a:ext cx="13497" cy="4093548"/>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24" name="Rectangle 123"/>
          <p:cNvSpPr/>
          <p:nvPr/>
        </p:nvSpPr>
        <p:spPr>
          <a:xfrm>
            <a:off x="10500294" y="242888"/>
            <a:ext cx="1214738" cy="21072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600" b="1" dirty="0">
                <a:solidFill>
                  <a:schemeClr val="tx1"/>
                </a:solidFill>
              </a:rPr>
              <a:t>Écrire, mettre au point et exécuter un programme</a:t>
            </a:r>
          </a:p>
        </p:txBody>
      </p:sp>
      <p:cxnSp>
        <p:nvCxnSpPr>
          <p:cNvPr id="125" name="Connecteur droit avec flèche 124"/>
          <p:cNvCxnSpPr>
            <a:endCxn id="124" idx="2"/>
          </p:cNvCxnSpPr>
          <p:nvPr/>
        </p:nvCxnSpPr>
        <p:spPr>
          <a:xfrm flipH="1" flipV="1">
            <a:off x="11107663" y="2350116"/>
            <a:ext cx="60756" cy="409354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30" name="Rectangle 129"/>
          <p:cNvSpPr/>
          <p:nvPr/>
        </p:nvSpPr>
        <p:spPr>
          <a:xfrm>
            <a:off x="3609363" y="2584777"/>
            <a:ext cx="1156435"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32" name="Rectangle 131"/>
          <p:cNvSpPr/>
          <p:nvPr/>
        </p:nvSpPr>
        <p:spPr>
          <a:xfrm>
            <a:off x="4987897" y="4591586"/>
            <a:ext cx="1042316"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33" name="Rectangle 132"/>
          <p:cNvSpPr/>
          <p:nvPr/>
        </p:nvSpPr>
        <p:spPr>
          <a:xfrm>
            <a:off x="6301179" y="2578896"/>
            <a:ext cx="1134150"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34" name="Rectangle 133"/>
          <p:cNvSpPr/>
          <p:nvPr/>
        </p:nvSpPr>
        <p:spPr>
          <a:xfrm>
            <a:off x="6283617" y="3536690"/>
            <a:ext cx="1134150"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135" name="Rectangle 134"/>
          <p:cNvSpPr/>
          <p:nvPr/>
        </p:nvSpPr>
        <p:spPr>
          <a:xfrm>
            <a:off x="6283617" y="4600870"/>
            <a:ext cx="1134150"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41" name="Rectangle 140"/>
          <p:cNvSpPr/>
          <p:nvPr/>
        </p:nvSpPr>
        <p:spPr>
          <a:xfrm>
            <a:off x="9089807" y="2578896"/>
            <a:ext cx="1214745"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43" name="Rectangle 142"/>
          <p:cNvSpPr/>
          <p:nvPr/>
        </p:nvSpPr>
        <p:spPr>
          <a:xfrm>
            <a:off x="9105215" y="4552575"/>
            <a:ext cx="121474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44" name="Rectangle 143"/>
          <p:cNvSpPr/>
          <p:nvPr/>
        </p:nvSpPr>
        <p:spPr>
          <a:xfrm>
            <a:off x="9105215" y="3504057"/>
            <a:ext cx="1214745"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45" name="Rectangle 144"/>
          <p:cNvSpPr/>
          <p:nvPr/>
        </p:nvSpPr>
        <p:spPr>
          <a:xfrm>
            <a:off x="10553744" y="5561862"/>
            <a:ext cx="1214745" cy="70736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XXX</a:t>
            </a:r>
            <a:endParaRPr lang="fr-FR" b="1" dirty="0">
              <a:solidFill>
                <a:schemeClr val="bg1"/>
              </a:solidFill>
            </a:endParaRPr>
          </a:p>
        </p:txBody>
      </p:sp>
      <p:sp>
        <p:nvSpPr>
          <p:cNvPr id="146" name="Rectangle 145"/>
          <p:cNvSpPr/>
          <p:nvPr/>
        </p:nvSpPr>
        <p:spPr>
          <a:xfrm>
            <a:off x="10527347" y="2572297"/>
            <a:ext cx="1214745" cy="70736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47" name="Rectangle 146"/>
          <p:cNvSpPr/>
          <p:nvPr/>
        </p:nvSpPr>
        <p:spPr>
          <a:xfrm>
            <a:off x="10542754" y="3508104"/>
            <a:ext cx="121474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48" name="Rectangle 147"/>
          <p:cNvSpPr/>
          <p:nvPr/>
        </p:nvSpPr>
        <p:spPr>
          <a:xfrm>
            <a:off x="10542755" y="4545976"/>
            <a:ext cx="121474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75" name="Rectangle 74"/>
          <p:cNvSpPr/>
          <p:nvPr/>
        </p:nvSpPr>
        <p:spPr>
          <a:xfrm>
            <a:off x="4930799" y="5567039"/>
            <a:ext cx="115643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78" name="Rectangle 77"/>
          <p:cNvSpPr/>
          <p:nvPr/>
        </p:nvSpPr>
        <p:spPr>
          <a:xfrm>
            <a:off x="6267906" y="5567039"/>
            <a:ext cx="115643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79" name="Rectangle 78"/>
          <p:cNvSpPr/>
          <p:nvPr/>
        </p:nvSpPr>
        <p:spPr>
          <a:xfrm>
            <a:off x="7682037" y="5542663"/>
            <a:ext cx="121474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81" name="Rectangle 80"/>
          <p:cNvSpPr/>
          <p:nvPr/>
        </p:nvSpPr>
        <p:spPr>
          <a:xfrm>
            <a:off x="7654218" y="3520900"/>
            <a:ext cx="1214745"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84" name="Rectangle 83"/>
          <p:cNvSpPr/>
          <p:nvPr/>
        </p:nvSpPr>
        <p:spPr>
          <a:xfrm>
            <a:off x="9128811" y="5546538"/>
            <a:ext cx="1214745" cy="70736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Tree>
    <p:extLst>
      <p:ext uri="{BB962C8B-B14F-4D97-AF65-F5344CB8AC3E}">
        <p14:creationId xmlns:p14="http://schemas.microsoft.com/office/powerpoint/2010/main" val="11520545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246088" y="2671762"/>
            <a:ext cx="711174" cy="355994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dirty="0" smtClean="0">
                <a:solidFill>
                  <a:schemeClr val="tx1"/>
                </a:solidFill>
              </a:rPr>
              <a:t>Savoirs « principaux » retenus</a:t>
            </a:r>
            <a:endParaRPr lang="fr-FR" b="1" dirty="0">
              <a:solidFill>
                <a:schemeClr val="tx1"/>
              </a:solidFill>
            </a:endParaRPr>
          </a:p>
        </p:txBody>
      </p:sp>
      <p:sp>
        <p:nvSpPr>
          <p:cNvPr id="2" name="Rectangle 1"/>
          <p:cNvSpPr/>
          <p:nvPr/>
        </p:nvSpPr>
        <p:spPr>
          <a:xfrm>
            <a:off x="843684" y="2569612"/>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Analyse d'un système technique</a:t>
            </a:r>
          </a:p>
        </p:txBody>
      </p:sp>
      <p:cxnSp>
        <p:nvCxnSpPr>
          <p:cNvPr id="3" name="Connecteur droit avec flèche 2"/>
          <p:cNvCxnSpPr>
            <a:stCxn id="2" idx="3"/>
          </p:cNvCxnSpPr>
          <p:nvPr/>
        </p:nvCxnSpPr>
        <p:spPr>
          <a:xfrm>
            <a:off x="2926606" y="2923295"/>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843684" y="5604679"/>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a:solidFill>
                  <a:schemeClr val="bg1"/>
                </a:solidFill>
              </a:rPr>
              <a:t>Informatique </a:t>
            </a:r>
            <a:endParaRPr lang="fr-FR" b="1" dirty="0">
              <a:solidFill>
                <a:schemeClr val="bg1"/>
              </a:solidFill>
            </a:endParaRPr>
          </a:p>
        </p:txBody>
      </p:sp>
      <p:sp>
        <p:nvSpPr>
          <p:cNvPr id="5" name="Rectangle 4"/>
          <p:cNvSpPr/>
          <p:nvPr/>
        </p:nvSpPr>
        <p:spPr>
          <a:xfrm>
            <a:off x="843684" y="3564047"/>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Conception et Design des produits</a:t>
            </a:r>
          </a:p>
        </p:txBody>
      </p:sp>
      <p:sp>
        <p:nvSpPr>
          <p:cNvPr id="6" name="Rectangle 5"/>
          <p:cNvSpPr/>
          <p:nvPr/>
        </p:nvSpPr>
        <p:spPr>
          <a:xfrm>
            <a:off x="843684" y="4592991"/>
            <a:ext cx="2082922" cy="70736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a:solidFill>
                  <a:schemeClr val="bg1"/>
                </a:solidFill>
              </a:rPr>
              <a:t>Systèmes numériques</a:t>
            </a:r>
            <a:endParaRPr lang="fr-FR" b="1" dirty="0">
              <a:solidFill>
                <a:schemeClr val="bg1"/>
              </a:solidFill>
            </a:endParaRPr>
          </a:p>
        </p:txBody>
      </p:sp>
      <p:cxnSp>
        <p:nvCxnSpPr>
          <p:cNvPr id="7" name="Connecteur droit avec flèche 6"/>
          <p:cNvCxnSpPr>
            <a:stCxn id="5" idx="3"/>
          </p:cNvCxnSpPr>
          <p:nvPr/>
        </p:nvCxnSpPr>
        <p:spPr>
          <a:xfrm>
            <a:off x="2926606" y="3917730"/>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a:stCxn id="6" idx="3"/>
          </p:cNvCxnSpPr>
          <p:nvPr/>
        </p:nvCxnSpPr>
        <p:spPr>
          <a:xfrm>
            <a:off x="2926606" y="4946674"/>
            <a:ext cx="9032031" cy="33064"/>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3"/>
          </p:cNvCxnSpPr>
          <p:nvPr/>
        </p:nvCxnSpPr>
        <p:spPr>
          <a:xfrm>
            <a:off x="2926606" y="5958362"/>
            <a:ext cx="9032031"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64486"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Besoin et </a:t>
            </a:r>
            <a:r>
              <a:rPr lang="fr-FR" b="1" dirty="0" err="1">
                <a:solidFill>
                  <a:schemeClr val="tx1"/>
                </a:solidFill>
              </a:rPr>
              <a:t>CdCF</a:t>
            </a:r>
            <a:endParaRPr lang="fr-FR" b="1" dirty="0">
              <a:solidFill>
                <a:schemeClr val="tx1"/>
              </a:solidFill>
            </a:endParaRPr>
          </a:p>
        </p:txBody>
      </p:sp>
      <p:cxnSp>
        <p:nvCxnSpPr>
          <p:cNvPr id="11" name="Connecteur droit avec flèche 10"/>
          <p:cNvCxnSpPr>
            <a:endCxn id="10" idx="2"/>
          </p:cNvCxnSpPr>
          <p:nvPr/>
        </p:nvCxnSpPr>
        <p:spPr>
          <a:xfrm flipV="1">
            <a:off x="3999843" y="2136466"/>
            <a:ext cx="0"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829174"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Familles et lignées de produits</a:t>
            </a:r>
          </a:p>
        </p:txBody>
      </p:sp>
      <p:cxnSp>
        <p:nvCxnSpPr>
          <p:cNvPr id="17" name="Connecteur droit avec flèche 16"/>
          <p:cNvCxnSpPr>
            <a:endCxn id="16" idx="2"/>
          </p:cNvCxnSpPr>
          <p:nvPr/>
        </p:nvCxnSpPr>
        <p:spPr>
          <a:xfrm flipV="1">
            <a:off x="5464529" y="2136466"/>
            <a:ext cx="2"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293862"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Représentation technique</a:t>
            </a:r>
          </a:p>
        </p:txBody>
      </p:sp>
      <p:cxnSp>
        <p:nvCxnSpPr>
          <p:cNvPr id="19" name="Connecteur droit avec flèche 18"/>
          <p:cNvCxnSpPr>
            <a:endCxn id="18" idx="2"/>
          </p:cNvCxnSpPr>
          <p:nvPr/>
        </p:nvCxnSpPr>
        <p:spPr>
          <a:xfrm flipH="1" flipV="1">
            <a:off x="6929219" y="2136466"/>
            <a:ext cx="219"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758550"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Prototypa-</a:t>
            </a:r>
          </a:p>
          <a:p>
            <a:pPr algn="ctr"/>
            <a:r>
              <a:rPr lang="fr-FR" b="1" dirty="0" err="1" smtClean="0">
                <a:solidFill>
                  <a:schemeClr val="tx1"/>
                </a:solidFill>
              </a:rPr>
              <a:t>ges</a:t>
            </a:r>
            <a:endParaRPr lang="fr-FR" b="1" dirty="0">
              <a:solidFill>
                <a:schemeClr val="tx1"/>
              </a:solidFill>
            </a:endParaRPr>
          </a:p>
        </p:txBody>
      </p:sp>
      <p:cxnSp>
        <p:nvCxnSpPr>
          <p:cNvPr id="21" name="Connecteur droit avec flèche 20"/>
          <p:cNvCxnSpPr>
            <a:endCxn id="20" idx="2"/>
          </p:cNvCxnSpPr>
          <p:nvPr/>
        </p:nvCxnSpPr>
        <p:spPr>
          <a:xfrm flipH="1" flipV="1">
            <a:off x="8393907" y="2136466"/>
            <a:ext cx="7143"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9223238"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tx1"/>
                </a:solidFill>
              </a:rPr>
              <a:t>Communi</a:t>
            </a:r>
            <a:r>
              <a:rPr lang="fr-FR" b="1" dirty="0" smtClean="0">
                <a:solidFill>
                  <a:schemeClr val="tx1"/>
                </a:solidFill>
              </a:rPr>
              <a:t>-</a:t>
            </a:r>
          </a:p>
          <a:p>
            <a:pPr algn="ctr"/>
            <a:r>
              <a:rPr lang="fr-FR" b="1" dirty="0" smtClean="0">
                <a:solidFill>
                  <a:schemeClr val="tx1"/>
                </a:solidFill>
              </a:rPr>
              <a:t>cation</a:t>
            </a:r>
            <a:endParaRPr lang="fr-FR" b="1" dirty="0">
              <a:solidFill>
                <a:schemeClr val="tx1"/>
              </a:solidFill>
            </a:endParaRPr>
          </a:p>
        </p:txBody>
      </p:sp>
      <p:cxnSp>
        <p:nvCxnSpPr>
          <p:cNvPr id="23" name="Connecteur droit avec flèche 22"/>
          <p:cNvCxnSpPr>
            <a:endCxn id="22" idx="2"/>
          </p:cNvCxnSpPr>
          <p:nvPr/>
        </p:nvCxnSpPr>
        <p:spPr>
          <a:xfrm flipV="1">
            <a:off x="9858375" y="2136466"/>
            <a:ext cx="220"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0687924" y="1143006"/>
            <a:ext cx="1270713" cy="9934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Projet </a:t>
            </a:r>
            <a:r>
              <a:rPr lang="fr-FR" b="1" dirty="0" err="1" smtClean="0">
                <a:solidFill>
                  <a:schemeClr val="tx1"/>
                </a:solidFill>
              </a:rPr>
              <a:t>technolo</a:t>
            </a:r>
            <a:r>
              <a:rPr lang="fr-FR" b="1" dirty="0" smtClean="0">
                <a:solidFill>
                  <a:schemeClr val="tx1"/>
                </a:solidFill>
              </a:rPr>
              <a:t>-</a:t>
            </a:r>
          </a:p>
          <a:p>
            <a:pPr algn="ctr"/>
            <a:r>
              <a:rPr lang="fr-FR" b="1" dirty="0" err="1" smtClean="0">
                <a:solidFill>
                  <a:schemeClr val="tx1"/>
                </a:solidFill>
              </a:rPr>
              <a:t>gique</a:t>
            </a:r>
            <a:endParaRPr lang="fr-FR" b="1" dirty="0">
              <a:solidFill>
                <a:schemeClr val="tx1"/>
              </a:solidFill>
            </a:endParaRPr>
          </a:p>
        </p:txBody>
      </p:sp>
      <p:cxnSp>
        <p:nvCxnSpPr>
          <p:cNvPr id="25" name="Connecteur droit avec flèche 24"/>
          <p:cNvCxnSpPr>
            <a:endCxn id="24" idx="2"/>
          </p:cNvCxnSpPr>
          <p:nvPr/>
        </p:nvCxnSpPr>
        <p:spPr>
          <a:xfrm flipH="1" flipV="1">
            <a:off x="11323281" y="2136466"/>
            <a:ext cx="6707" cy="4307197"/>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3364485" y="662303"/>
            <a:ext cx="8594152" cy="386536"/>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Savoirs transversaux associés</a:t>
            </a:r>
            <a:endParaRPr lang="fr-FR" b="1" dirty="0">
              <a:solidFill>
                <a:schemeClr val="tx1"/>
              </a:solidFill>
            </a:endParaRPr>
          </a:p>
        </p:txBody>
      </p:sp>
      <p:sp>
        <p:nvSpPr>
          <p:cNvPr id="94" name="Rectangle 93"/>
          <p:cNvSpPr/>
          <p:nvPr/>
        </p:nvSpPr>
        <p:spPr>
          <a:xfrm>
            <a:off x="3364484" y="256961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rPr>
              <a:t>Scénario 1</a:t>
            </a:r>
            <a:endParaRPr lang="fr-FR" sz="1600" b="1" dirty="0">
              <a:solidFill>
                <a:schemeClr val="bg1"/>
              </a:solidFill>
            </a:endParaRPr>
          </a:p>
        </p:txBody>
      </p:sp>
      <p:sp>
        <p:nvSpPr>
          <p:cNvPr id="95" name="Rectangle 94"/>
          <p:cNvSpPr/>
          <p:nvPr/>
        </p:nvSpPr>
        <p:spPr>
          <a:xfrm>
            <a:off x="3364483" y="356404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96" name="Rectangle 95"/>
          <p:cNvSpPr/>
          <p:nvPr/>
        </p:nvSpPr>
        <p:spPr>
          <a:xfrm>
            <a:off x="3364482" y="4558482"/>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7" name="Rectangle 96"/>
          <p:cNvSpPr/>
          <p:nvPr/>
        </p:nvSpPr>
        <p:spPr>
          <a:xfrm>
            <a:off x="3364481" y="5552917"/>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8" name="Rectangle 97"/>
          <p:cNvSpPr/>
          <p:nvPr/>
        </p:nvSpPr>
        <p:spPr>
          <a:xfrm>
            <a:off x="4832960" y="2569612"/>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99" name="Rectangle 98"/>
          <p:cNvSpPr/>
          <p:nvPr/>
        </p:nvSpPr>
        <p:spPr>
          <a:xfrm>
            <a:off x="4832959" y="3564047"/>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rPr>
              <a:t>Scénario </a:t>
            </a:r>
            <a:r>
              <a:rPr lang="fr-FR" sz="1600" b="1" dirty="0" smtClean="0">
                <a:solidFill>
                  <a:schemeClr val="bg1"/>
                </a:solidFill>
              </a:rPr>
              <a:t>3</a:t>
            </a:r>
            <a:endParaRPr lang="fr-FR" sz="1600" b="1" dirty="0">
              <a:solidFill>
                <a:schemeClr val="bg1"/>
              </a:solidFill>
            </a:endParaRPr>
          </a:p>
        </p:txBody>
      </p:sp>
      <p:sp>
        <p:nvSpPr>
          <p:cNvPr id="100" name="Rectangle 99"/>
          <p:cNvSpPr/>
          <p:nvPr/>
        </p:nvSpPr>
        <p:spPr>
          <a:xfrm>
            <a:off x="4832958" y="4558482"/>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01" name="Rectangle 100"/>
          <p:cNvSpPr/>
          <p:nvPr/>
        </p:nvSpPr>
        <p:spPr>
          <a:xfrm>
            <a:off x="4832957" y="5552917"/>
            <a:ext cx="1270713" cy="707366"/>
          </a:xfrm>
          <a:prstGeom prst="rect">
            <a:avLst/>
          </a:prstGeom>
          <a:solidFill>
            <a:srgbClr val="FF0000">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02" name="Rectangle 101"/>
          <p:cNvSpPr/>
          <p:nvPr/>
        </p:nvSpPr>
        <p:spPr>
          <a:xfrm>
            <a:off x="6301436" y="256961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rPr>
              <a:t>Scénario </a:t>
            </a:r>
            <a:r>
              <a:rPr lang="fr-FR" sz="1600" b="1" dirty="0" smtClean="0">
                <a:solidFill>
                  <a:schemeClr val="bg1"/>
                </a:solidFill>
              </a:rPr>
              <a:t>2</a:t>
            </a:r>
            <a:endParaRPr lang="fr-FR" sz="1600" b="1" dirty="0">
              <a:solidFill>
                <a:schemeClr val="bg1"/>
              </a:solidFill>
            </a:endParaRPr>
          </a:p>
        </p:txBody>
      </p:sp>
      <p:sp>
        <p:nvSpPr>
          <p:cNvPr id="103" name="Rectangle 102"/>
          <p:cNvSpPr/>
          <p:nvPr/>
        </p:nvSpPr>
        <p:spPr>
          <a:xfrm>
            <a:off x="6301435" y="3564047"/>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04" name="Rectangle 103"/>
          <p:cNvSpPr/>
          <p:nvPr/>
        </p:nvSpPr>
        <p:spPr>
          <a:xfrm>
            <a:off x="6301434" y="4558482"/>
            <a:ext cx="1270713" cy="707366"/>
          </a:xfrm>
          <a:prstGeom prst="rect">
            <a:avLst/>
          </a:prstGeom>
          <a:solidFill>
            <a:srgbClr val="FF0000">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sp>
        <p:nvSpPr>
          <p:cNvPr id="105" name="Rectangle 104"/>
          <p:cNvSpPr/>
          <p:nvPr/>
        </p:nvSpPr>
        <p:spPr>
          <a:xfrm>
            <a:off x="6301433" y="555291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06" name="Rectangle 105"/>
          <p:cNvSpPr/>
          <p:nvPr/>
        </p:nvSpPr>
        <p:spPr>
          <a:xfrm>
            <a:off x="7784200" y="2569612"/>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07" name="Rectangle 106"/>
          <p:cNvSpPr/>
          <p:nvPr/>
        </p:nvSpPr>
        <p:spPr>
          <a:xfrm>
            <a:off x="7784199" y="356404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08" name="Rectangle 107"/>
          <p:cNvSpPr/>
          <p:nvPr/>
        </p:nvSpPr>
        <p:spPr>
          <a:xfrm>
            <a:off x="7784198" y="455848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rPr>
              <a:t>Scénario 4</a:t>
            </a:r>
          </a:p>
        </p:txBody>
      </p:sp>
      <p:sp>
        <p:nvSpPr>
          <p:cNvPr id="109" name="Rectangle 108"/>
          <p:cNvSpPr/>
          <p:nvPr/>
        </p:nvSpPr>
        <p:spPr>
          <a:xfrm>
            <a:off x="7784197" y="5552917"/>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rPr>
              <a:t>Scénario 7</a:t>
            </a:r>
          </a:p>
        </p:txBody>
      </p:sp>
      <p:sp>
        <p:nvSpPr>
          <p:cNvPr id="110" name="Rectangle 109"/>
          <p:cNvSpPr/>
          <p:nvPr/>
        </p:nvSpPr>
        <p:spPr>
          <a:xfrm>
            <a:off x="9209812" y="2569612"/>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11" name="Rectangle 110"/>
          <p:cNvSpPr/>
          <p:nvPr/>
        </p:nvSpPr>
        <p:spPr>
          <a:xfrm>
            <a:off x="9209811" y="3564047"/>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12" name="Rectangle 111"/>
          <p:cNvSpPr/>
          <p:nvPr/>
        </p:nvSpPr>
        <p:spPr>
          <a:xfrm>
            <a:off x="9209810" y="455848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rPr>
              <a:t>Scénario 5</a:t>
            </a:r>
          </a:p>
        </p:txBody>
      </p:sp>
      <p:sp>
        <p:nvSpPr>
          <p:cNvPr id="113" name="Rectangle 112"/>
          <p:cNvSpPr/>
          <p:nvPr/>
        </p:nvSpPr>
        <p:spPr>
          <a:xfrm>
            <a:off x="9209809" y="5552917"/>
            <a:ext cx="1270713" cy="7073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XX</a:t>
            </a:r>
            <a:endParaRPr lang="fr-FR" b="1" dirty="0">
              <a:solidFill>
                <a:schemeClr val="tx1"/>
              </a:solidFill>
            </a:endParaRPr>
          </a:p>
        </p:txBody>
      </p:sp>
      <p:sp>
        <p:nvSpPr>
          <p:cNvPr id="114" name="Rectangle 113"/>
          <p:cNvSpPr/>
          <p:nvPr/>
        </p:nvSpPr>
        <p:spPr>
          <a:xfrm>
            <a:off x="10706864" y="2569612"/>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5" name="Rectangle 114"/>
          <p:cNvSpPr/>
          <p:nvPr/>
        </p:nvSpPr>
        <p:spPr>
          <a:xfrm>
            <a:off x="10706863" y="3564047"/>
            <a:ext cx="1270713" cy="70736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X</a:t>
            </a:r>
            <a:endParaRPr lang="fr-FR" b="1" dirty="0">
              <a:solidFill>
                <a:schemeClr val="tx1"/>
              </a:solidFill>
            </a:endParaRPr>
          </a:p>
        </p:txBody>
      </p:sp>
      <p:sp>
        <p:nvSpPr>
          <p:cNvPr id="116" name="Rectangle 115"/>
          <p:cNvSpPr/>
          <p:nvPr/>
        </p:nvSpPr>
        <p:spPr>
          <a:xfrm>
            <a:off x="10706862" y="4558482"/>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rPr>
              <a:t>Scénario 6</a:t>
            </a:r>
          </a:p>
        </p:txBody>
      </p:sp>
      <p:sp>
        <p:nvSpPr>
          <p:cNvPr id="117" name="Rectangle 116"/>
          <p:cNvSpPr/>
          <p:nvPr/>
        </p:nvSpPr>
        <p:spPr>
          <a:xfrm>
            <a:off x="10706861" y="5552917"/>
            <a:ext cx="1270713"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rPr>
              <a:t>Scénario 8</a:t>
            </a:r>
          </a:p>
        </p:txBody>
      </p:sp>
      <p:sp>
        <p:nvSpPr>
          <p:cNvPr id="47" name="ZoneTexte 46"/>
          <p:cNvSpPr txBox="1"/>
          <p:nvPr/>
        </p:nvSpPr>
        <p:spPr>
          <a:xfrm>
            <a:off x="533122" y="644198"/>
            <a:ext cx="2393484" cy="1477328"/>
          </a:xfrm>
          <a:prstGeom prst="rect">
            <a:avLst/>
          </a:prstGeom>
          <a:noFill/>
        </p:spPr>
        <p:txBody>
          <a:bodyPr wrap="square" rtlCol="0">
            <a:spAutoFit/>
          </a:bodyPr>
          <a:lstStyle/>
          <a:p>
            <a:r>
              <a:rPr lang="fr-FR" b="1" dirty="0" smtClean="0"/>
              <a:t>Exemple d’une répartition des savoirs à partir du programme  et de choix de 8 scénarios</a:t>
            </a:r>
            <a:endParaRPr lang="fr-FR" b="1" dirty="0"/>
          </a:p>
        </p:txBody>
      </p:sp>
    </p:spTree>
    <p:extLst>
      <p:ext uri="{BB962C8B-B14F-4D97-AF65-F5344CB8AC3E}">
        <p14:creationId xmlns:p14="http://schemas.microsoft.com/office/powerpoint/2010/main" val="867672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à coins arrondis 110"/>
          <p:cNvSpPr/>
          <p:nvPr/>
        </p:nvSpPr>
        <p:spPr>
          <a:xfrm>
            <a:off x="10292249" y="3390630"/>
            <a:ext cx="1075560" cy="3130939"/>
          </a:xfrm>
          <a:prstGeom prst="roundRect">
            <a:avLst>
              <a:gd name="adj" fmla="val 40728"/>
            </a:avLst>
          </a:prstGeom>
          <a:solidFill>
            <a:schemeClr val="accent1">
              <a:lumMod val="20000"/>
              <a:lumOff val="80000"/>
              <a:alpha val="53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à coins arrondis 109"/>
          <p:cNvSpPr/>
          <p:nvPr/>
        </p:nvSpPr>
        <p:spPr>
          <a:xfrm>
            <a:off x="7464488" y="2360967"/>
            <a:ext cx="1075560" cy="4160602"/>
          </a:xfrm>
          <a:prstGeom prst="roundRect">
            <a:avLst>
              <a:gd name="adj" fmla="val 40728"/>
            </a:avLst>
          </a:prstGeom>
          <a:solidFill>
            <a:schemeClr val="accent1">
              <a:lumMod val="20000"/>
              <a:lumOff val="80000"/>
              <a:alpha val="53000"/>
            </a:schemeClr>
          </a:solidFill>
          <a:ln w="222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à coins arrondis 11"/>
          <p:cNvSpPr/>
          <p:nvPr/>
        </p:nvSpPr>
        <p:spPr>
          <a:xfrm>
            <a:off x="4609802" y="4155538"/>
            <a:ext cx="1075560" cy="2366031"/>
          </a:xfrm>
          <a:prstGeom prst="roundRect">
            <a:avLst>
              <a:gd name="adj" fmla="val 40728"/>
            </a:avLst>
          </a:prstGeom>
          <a:solidFill>
            <a:schemeClr val="accent1">
              <a:lumMod val="20000"/>
              <a:lumOff val="80000"/>
              <a:alpha val="53000"/>
            </a:schemeClr>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542386" y="307868"/>
            <a:ext cx="10753356" cy="461665"/>
          </a:xfrm>
          <a:prstGeom prst="rect">
            <a:avLst/>
          </a:prstGeom>
          <a:noFill/>
        </p:spPr>
        <p:txBody>
          <a:bodyPr wrap="square" rtlCol="0">
            <a:spAutoFit/>
          </a:bodyPr>
          <a:lstStyle/>
          <a:p>
            <a:r>
              <a:rPr lang="fr-FR" sz="2400" b="1" dirty="0" smtClean="0"/>
              <a:t>Organisation pédagogique sur le cycle 3</a:t>
            </a:r>
            <a:endParaRPr lang="fr-FR" sz="2400" b="1" dirty="0"/>
          </a:p>
        </p:txBody>
      </p:sp>
      <p:sp>
        <p:nvSpPr>
          <p:cNvPr id="37" name="Rectangle 36"/>
          <p:cNvSpPr/>
          <p:nvPr/>
        </p:nvSpPr>
        <p:spPr>
          <a:xfrm>
            <a:off x="542386" y="2569612"/>
            <a:ext cx="2082922"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Scénario de formation n°1</a:t>
            </a:r>
            <a:endParaRPr lang="fr-FR" sz="2000" b="1" dirty="0">
              <a:solidFill>
                <a:schemeClr val="bg1"/>
              </a:solidFill>
            </a:endParaRPr>
          </a:p>
        </p:txBody>
      </p:sp>
      <p:cxnSp>
        <p:nvCxnSpPr>
          <p:cNvPr id="21" name="Connecteur droit avec flèche 20"/>
          <p:cNvCxnSpPr>
            <a:stCxn id="37" idx="3"/>
          </p:cNvCxnSpPr>
          <p:nvPr/>
        </p:nvCxnSpPr>
        <p:spPr>
          <a:xfrm>
            <a:off x="2625308" y="2923295"/>
            <a:ext cx="8944234"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3852881" y="1729929"/>
            <a:ext cx="1334719" cy="462953"/>
          </a:xfrm>
          <a:prstGeom prst="rect">
            <a:avLst/>
          </a:prstGeom>
          <a:solidFill>
            <a:srgbClr val="0070C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smtClean="0">
                <a:solidFill>
                  <a:schemeClr val="bg1"/>
                </a:solidFill>
              </a:rPr>
              <a:t>5ème</a:t>
            </a:r>
            <a:endParaRPr lang="fr-FR" sz="2000" b="1" dirty="0">
              <a:solidFill>
                <a:schemeClr val="bg1"/>
              </a:solidFill>
            </a:endParaRPr>
          </a:p>
        </p:txBody>
      </p:sp>
      <p:sp>
        <p:nvSpPr>
          <p:cNvPr id="75" name="Rectangle 74"/>
          <p:cNvSpPr/>
          <p:nvPr/>
        </p:nvSpPr>
        <p:spPr>
          <a:xfrm>
            <a:off x="542386" y="5604679"/>
            <a:ext cx="2082922"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Scénario de formation n°8</a:t>
            </a:r>
            <a:endParaRPr lang="fr-FR" sz="2000" b="1" dirty="0">
              <a:solidFill>
                <a:schemeClr val="bg1"/>
              </a:solidFill>
            </a:endParaRPr>
          </a:p>
        </p:txBody>
      </p:sp>
      <p:sp>
        <p:nvSpPr>
          <p:cNvPr id="59" name="Rectangle 58"/>
          <p:cNvSpPr/>
          <p:nvPr/>
        </p:nvSpPr>
        <p:spPr>
          <a:xfrm>
            <a:off x="542386" y="3564047"/>
            <a:ext cx="2082922"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Scénario de formation n°2</a:t>
            </a:r>
            <a:endParaRPr lang="fr-FR" sz="2000" b="1" dirty="0">
              <a:solidFill>
                <a:schemeClr val="bg1"/>
              </a:solidFill>
            </a:endParaRPr>
          </a:p>
        </p:txBody>
      </p:sp>
      <p:sp>
        <p:nvSpPr>
          <p:cNvPr id="60" name="Rectangle 59"/>
          <p:cNvSpPr/>
          <p:nvPr/>
        </p:nvSpPr>
        <p:spPr>
          <a:xfrm>
            <a:off x="542386" y="4592991"/>
            <a:ext cx="2082922" cy="7073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Scénario de formation n°…</a:t>
            </a:r>
            <a:endParaRPr lang="fr-FR" sz="2000" b="1" dirty="0">
              <a:solidFill>
                <a:schemeClr val="bg1"/>
              </a:solidFill>
            </a:endParaRPr>
          </a:p>
        </p:txBody>
      </p:sp>
      <p:sp>
        <p:nvSpPr>
          <p:cNvPr id="61" name="Ellipse 60"/>
          <p:cNvSpPr>
            <a:spLocks noChangeAspect="1"/>
          </p:cNvSpPr>
          <p:nvPr/>
        </p:nvSpPr>
        <p:spPr>
          <a:xfrm>
            <a:off x="3474512" y="2455961"/>
            <a:ext cx="900000" cy="89909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CI5.1</a:t>
            </a:r>
            <a:endParaRPr lang="fr-FR" sz="1600" b="1" dirty="0">
              <a:solidFill>
                <a:schemeClr val="tx1"/>
              </a:solidFill>
            </a:endParaRPr>
          </a:p>
        </p:txBody>
      </p:sp>
      <p:sp>
        <p:nvSpPr>
          <p:cNvPr id="10" name="Rectangle à coins arrondis 9"/>
          <p:cNvSpPr/>
          <p:nvPr/>
        </p:nvSpPr>
        <p:spPr>
          <a:xfrm>
            <a:off x="3174521" y="1570011"/>
            <a:ext cx="2691441" cy="50033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p:cNvSpPr>
            <a:spLocks noChangeAspect="1"/>
          </p:cNvSpPr>
          <p:nvPr/>
        </p:nvSpPr>
        <p:spPr>
          <a:xfrm>
            <a:off x="4699097" y="2455961"/>
            <a:ext cx="900000" cy="89909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CI5.2</a:t>
            </a:r>
            <a:endParaRPr lang="fr-FR" sz="1600" b="1" dirty="0">
              <a:solidFill>
                <a:schemeClr val="tx1"/>
              </a:solidFill>
            </a:endParaRPr>
          </a:p>
        </p:txBody>
      </p:sp>
      <p:sp>
        <p:nvSpPr>
          <p:cNvPr id="81" name="Rectangle 80"/>
          <p:cNvSpPr/>
          <p:nvPr/>
        </p:nvSpPr>
        <p:spPr>
          <a:xfrm>
            <a:off x="6693347" y="1729929"/>
            <a:ext cx="1334719" cy="462953"/>
          </a:xfrm>
          <a:prstGeom prst="rect">
            <a:avLst/>
          </a:prstGeom>
          <a:solidFill>
            <a:srgbClr val="0070C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4ème</a:t>
            </a:r>
            <a:endParaRPr lang="fr-FR" sz="2000" b="1" dirty="0">
              <a:solidFill>
                <a:schemeClr val="bg1"/>
              </a:solidFill>
            </a:endParaRPr>
          </a:p>
        </p:txBody>
      </p:sp>
      <p:sp>
        <p:nvSpPr>
          <p:cNvPr id="82" name="Ellipse 81"/>
          <p:cNvSpPr>
            <a:spLocks noChangeAspect="1"/>
          </p:cNvSpPr>
          <p:nvPr/>
        </p:nvSpPr>
        <p:spPr>
          <a:xfrm>
            <a:off x="6314978" y="2455961"/>
            <a:ext cx="900000" cy="899099"/>
          </a:xfrm>
          <a:prstGeom prst="ellipse">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 4.1</a:t>
            </a:r>
            <a:endParaRPr lang="fr-FR" sz="1600" b="1" dirty="0"/>
          </a:p>
        </p:txBody>
      </p:sp>
      <p:sp>
        <p:nvSpPr>
          <p:cNvPr id="83" name="Rectangle à coins arrondis 82"/>
          <p:cNvSpPr/>
          <p:nvPr/>
        </p:nvSpPr>
        <p:spPr>
          <a:xfrm>
            <a:off x="6014987" y="1570011"/>
            <a:ext cx="2691441" cy="50033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Ellipse 83"/>
          <p:cNvSpPr>
            <a:spLocks noChangeAspect="1"/>
          </p:cNvSpPr>
          <p:nvPr/>
        </p:nvSpPr>
        <p:spPr>
          <a:xfrm>
            <a:off x="7539563" y="2455961"/>
            <a:ext cx="900000" cy="899099"/>
          </a:xfrm>
          <a:prstGeom prst="ellipse">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 4.2</a:t>
            </a:r>
            <a:endParaRPr lang="fr-FR" sz="1600" b="1" dirty="0"/>
          </a:p>
        </p:txBody>
      </p:sp>
      <p:sp>
        <p:nvSpPr>
          <p:cNvPr id="85" name="Rectangle 84"/>
          <p:cNvSpPr/>
          <p:nvPr/>
        </p:nvSpPr>
        <p:spPr>
          <a:xfrm>
            <a:off x="9533813" y="1729929"/>
            <a:ext cx="1334719" cy="462953"/>
          </a:xfrm>
          <a:prstGeom prst="rect">
            <a:avLst/>
          </a:prstGeom>
          <a:solidFill>
            <a:srgbClr val="0070C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3ème</a:t>
            </a:r>
            <a:endParaRPr lang="fr-FR" sz="2000" b="1" dirty="0">
              <a:solidFill>
                <a:schemeClr val="bg1"/>
              </a:solidFill>
            </a:endParaRPr>
          </a:p>
        </p:txBody>
      </p:sp>
      <p:sp>
        <p:nvSpPr>
          <p:cNvPr id="86" name="Ellipse 85"/>
          <p:cNvSpPr>
            <a:spLocks noChangeAspect="1"/>
          </p:cNvSpPr>
          <p:nvPr/>
        </p:nvSpPr>
        <p:spPr>
          <a:xfrm>
            <a:off x="9155444" y="2455961"/>
            <a:ext cx="900000" cy="899099"/>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 3.1</a:t>
            </a:r>
            <a:endParaRPr lang="fr-FR" sz="1600" b="1" dirty="0"/>
          </a:p>
        </p:txBody>
      </p:sp>
      <p:sp>
        <p:nvSpPr>
          <p:cNvPr id="87" name="Rectangle à coins arrondis 86"/>
          <p:cNvSpPr/>
          <p:nvPr/>
        </p:nvSpPr>
        <p:spPr>
          <a:xfrm>
            <a:off x="8855453" y="1570011"/>
            <a:ext cx="2691441" cy="50033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Ellipse 87"/>
          <p:cNvSpPr>
            <a:spLocks noChangeAspect="1"/>
          </p:cNvSpPr>
          <p:nvPr/>
        </p:nvSpPr>
        <p:spPr>
          <a:xfrm>
            <a:off x="10380029" y="2455961"/>
            <a:ext cx="900000" cy="899099"/>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 3.2</a:t>
            </a:r>
            <a:endParaRPr lang="fr-FR" sz="1600" b="1" dirty="0"/>
          </a:p>
        </p:txBody>
      </p:sp>
      <p:cxnSp>
        <p:nvCxnSpPr>
          <p:cNvPr id="89" name="Connecteur droit avec flèche 88"/>
          <p:cNvCxnSpPr/>
          <p:nvPr/>
        </p:nvCxnSpPr>
        <p:spPr>
          <a:xfrm>
            <a:off x="2625308" y="3933550"/>
            <a:ext cx="8944234"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90" name="Ellipse 89"/>
          <p:cNvSpPr>
            <a:spLocks noChangeAspect="1"/>
          </p:cNvSpPr>
          <p:nvPr/>
        </p:nvSpPr>
        <p:spPr>
          <a:xfrm>
            <a:off x="3474512" y="3466216"/>
            <a:ext cx="900000" cy="89909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CI5.3</a:t>
            </a:r>
            <a:endParaRPr lang="fr-FR" sz="1600" b="1" dirty="0">
              <a:solidFill>
                <a:schemeClr val="tx1"/>
              </a:solidFill>
            </a:endParaRPr>
          </a:p>
        </p:txBody>
      </p:sp>
      <p:sp>
        <p:nvSpPr>
          <p:cNvPr id="93" name="Ellipse 92"/>
          <p:cNvSpPr>
            <a:spLocks noChangeAspect="1"/>
          </p:cNvSpPr>
          <p:nvPr/>
        </p:nvSpPr>
        <p:spPr>
          <a:xfrm>
            <a:off x="6314978" y="3483469"/>
            <a:ext cx="900000" cy="8990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sp>
        <p:nvSpPr>
          <p:cNvPr id="95" name="Ellipse 94"/>
          <p:cNvSpPr>
            <a:spLocks noChangeAspect="1"/>
          </p:cNvSpPr>
          <p:nvPr/>
        </p:nvSpPr>
        <p:spPr>
          <a:xfrm>
            <a:off x="10380029" y="3466216"/>
            <a:ext cx="900000" cy="89909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cxnSp>
        <p:nvCxnSpPr>
          <p:cNvPr id="96" name="Connecteur droit avec flèche 95"/>
          <p:cNvCxnSpPr/>
          <p:nvPr/>
        </p:nvCxnSpPr>
        <p:spPr>
          <a:xfrm>
            <a:off x="2625308" y="4978314"/>
            <a:ext cx="8944234"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97" name="Ellipse 96"/>
          <p:cNvSpPr>
            <a:spLocks noChangeAspect="1"/>
          </p:cNvSpPr>
          <p:nvPr/>
        </p:nvSpPr>
        <p:spPr>
          <a:xfrm>
            <a:off x="3474512" y="4510980"/>
            <a:ext cx="900000" cy="89909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CI5.4</a:t>
            </a:r>
            <a:endParaRPr lang="fr-FR" sz="1600" b="1" dirty="0">
              <a:solidFill>
                <a:schemeClr val="tx1"/>
              </a:solidFill>
            </a:endParaRPr>
          </a:p>
        </p:txBody>
      </p:sp>
      <p:sp>
        <p:nvSpPr>
          <p:cNvPr id="98" name="Ellipse 97"/>
          <p:cNvSpPr>
            <a:spLocks noChangeAspect="1"/>
          </p:cNvSpPr>
          <p:nvPr/>
        </p:nvSpPr>
        <p:spPr>
          <a:xfrm>
            <a:off x="4699097" y="4510980"/>
            <a:ext cx="900000" cy="89909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CI5.6</a:t>
            </a:r>
            <a:endParaRPr lang="fr-FR" sz="1600" b="1" dirty="0">
              <a:solidFill>
                <a:schemeClr val="tx1"/>
              </a:solidFill>
            </a:endParaRPr>
          </a:p>
        </p:txBody>
      </p:sp>
      <p:sp>
        <p:nvSpPr>
          <p:cNvPr id="100" name="Ellipse 99"/>
          <p:cNvSpPr>
            <a:spLocks noChangeAspect="1"/>
          </p:cNvSpPr>
          <p:nvPr/>
        </p:nvSpPr>
        <p:spPr>
          <a:xfrm>
            <a:off x="7539563" y="4510980"/>
            <a:ext cx="900000" cy="8990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cxnSp>
        <p:nvCxnSpPr>
          <p:cNvPr id="103" name="Connecteur droit avec flèche 102"/>
          <p:cNvCxnSpPr/>
          <p:nvPr/>
        </p:nvCxnSpPr>
        <p:spPr>
          <a:xfrm>
            <a:off x="2625308" y="6005823"/>
            <a:ext cx="8944234" cy="0"/>
          </a:xfrm>
          <a:prstGeom prst="straightConnector1">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05" name="Ellipse 104"/>
          <p:cNvSpPr>
            <a:spLocks noChangeAspect="1"/>
          </p:cNvSpPr>
          <p:nvPr/>
        </p:nvSpPr>
        <p:spPr>
          <a:xfrm>
            <a:off x="4699097" y="5538489"/>
            <a:ext cx="900000" cy="89909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CI5.7</a:t>
            </a:r>
            <a:endParaRPr lang="fr-FR" sz="1600" b="1" dirty="0">
              <a:solidFill>
                <a:schemeClr val="tx1"/>
              </a:solidFill>
            </a:endParaRPr>
          </a:p>
        </p:txBody>
      </p:sp>
      <p:sp>
        <p:nvSpPr>
          <p:cNvPr id="106" name="Ellipse 105"/>
          <p:cNvSpPr>
            <a:spLocks noChangeAspect="1"/>
          </p:cNvSpPr>
          <p:nvPr/>
        </p:nvSpPr>
        <p:spPr>
          <a:xfrm>
            <a:off x="6314978" y="5538489"/>
            <a:ext cx="900000" cy="8990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sp>
        <p:nvSpPr>
          <p:cNvPr id="107" name="Ellipse 106"/>
          <p:cNvSpPr>
            <a:spLocks noChangeAspect="1"/>
          </p:cNvSpPr>
          <p:nvPr/>
        </p:nvSpPr>
        <p:spPr>
          <a:xfrm>
            <a:off x="7539563" y="5538489"/>
            <a:ext cx="900000" cy="8990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sp>
        <p:nvSpPr>
          <p:cNvPr id="108" name="Ellipse 107"/>
          <p:cNvSpPr>
            <a:spLocks noChangeAspect="1"/>
          </p:cNvSpPr>
          <p:nvPr/>
        </p:nvSpPr>
        <p:spPr>
          <a:xfrm>
            <a:off x="9155444" y="5538489"/>
            <a:ext cx="900000" cy="89909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sp>
        <p:nvSpPr>
          <p:cNvPr id="109" name="Ellipse 108"/>
          <p:cNvSpPr>
            <a:spLocks noChangeAspect="1"/>
          </p:cNvSpPr>
          <p:nvPr/>
        </p:nvSpPr>
        <p:spPr>
          <a:xfrm>
            <a:off x="10380029" y="5538489"/>
            <a:ext cx="900000" cy="89909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sp>
        <p:nvSpPr>
          <p:cNvPr id="94" name="Ellipse 93"/>
          <p:cNvSpPr>
            <a:spLocks noChangeAspect="1"/>
          </p:cNvSpPr>
          <p:nvPr/>
        </p:nvSpPr>
        <p:spPr>
          <a:xfrm>
            <a:off x="10380029" y="4521435"/>
            <a:ext cx="900000" cy="89909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CI</a:t>
            </a:r>
            <a:endParaRPr lang="fr-FR" sz="1600" b="1" dirty="0"/>
          </a:p>
        </p:txBody>
      </p:sp>
      <p:sp>
        <p:nvSpPr>
          <p:cNvPr id="13" name="Rectangle 12"/>
          <p:cNvSpPr/>
          <p:nvPr/>
        </p:nvSpPr>
        <p:spPr>
          <a:xfrm>
            <a:off x="3174520" y="897942"/>
            <a:ext cx="8372374" cy="568908"/>
          </a:xfrm>
          <a:custGeom>
            <a:avLst/>
            <a:gdLst>
              <a:gd name="connsiteX0" fmla="*/ 0 w 7805517"/>
              <a:gd name="connsiteY0" fmla="*/ 0 h 568908"/>
              <a:gd name="connsiteX1" fmla="*/ 7805517 w 7805517"/>
              <a:gd name="connsiteY1" fmla="*/ 0 h 568908"/>
              <a:gd name="connsiteX2" fmla="*/ 7805517 w 7805517"/>
              <a:gd name="connsiteY2" fmla="*/ 568908 h 568908"/>
              <a:gd name="connsiteX3" fmla="*/ 0 w 7805517"/>
              <a:gd name="connsiteY3" fmla="*/ 568908 h 568908"/>
              <a:gd name="connsiteX4" fmla="*/ 0 w 7805517"/>
              <a:gd name="connsiteY4" fmla="*/ 0 h 568908"/>
              <a:gd name="connsiteX0" fmla="*/ 0 w 7822770"/>
              <a:gd name="connsiteY0" fmla="*/ 379563 h 568908"/>
              <a:gd name="connsiteX1" fmla="*/ 7822770 w 7822770"/>
              <a:gd name="connsiteY1" fmla="*/ 0 h 568908"/>
              <a:gd name="connsiteX2" fmla="*/ 7822770 w 7822770"/>
              <a:gd name="connsiteY2" fmla="*/ 568908 h 568908"/>
              <a:gd name="connsiteX3" fmla="*/ 17253 w 7822770"/>
              <a:gd name="connsiteY3" fmla="*/ 568908 h 568908"/>
              <a:gd name="connsiteX4" fmla="*/ 0 w 7822770"/>
              <a:gd name="connsiteY4" fmla="*/ 379563 h 568908"/>
              <a:gd name="connsiteX0" fmla="*/ 33547 w 7805517"/>
              <a:gd name="connsiteY0" fmla="*/ 366863 h 568908"/>
              <a:gd name="connsiteX1" fmla="*/ 7805517 w 7805517"/>
              <a:gd name="connsiteY1" fmla="*/ 0 h 568908"/>
              <a:gd name="connsiteX2" fmla="*/ 7805517 w 7805517"/>
              <a:gd name="connsiteY2" fmla="*/ 568908 h 568908"/>
              <a:gd name="connsiteX3" fmla="*/ 0 w 7805517"/>
              <a:gd name="connsiteY3" fmla="*/ 568908 h 568908"/>
              <a:gd name="connsiteX4" fmla="*/ 33547 w 7805517"/>
              <a:gd name="connsiteY4" fmla="*/ 366863 h 568908"/>
              <a:gd name="connsiteX0" fmla="*/ 8147 w 7805517"/>
              <a:gd name="connsiteY0" fmla="*/ 366863 h 568908"/>
              <a:gd name="connsiteX1" fmla="*/ 7805517 w 7805517"/>
              <a:gd name="connsiteY1" fmla="*/ 0 h 568908"/>
              <a:gd name="connsiteX2" fmla="*/ 7805517 w 7805517"/>
              <a:gd name="connsiteY2" fmla="*/ 568908 h 568908"/>
              <a:gd name="connsiteX3" fmla="*/ 0 w 7805517"/>
              <a:gd name="connsiteY3" fmla="*/ 568908 h 568908"/>
              <a:gd name="connsiteX4" fmla="*/ 8147 w 7805517"/>
              <a:gd name="connsiteY4" fmla="*/ 366863 h 5689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05517" h="568908">
                <a:moveTo>
                  <a:pt x="8147" y="366863"/>
                </a:moveTo>
                <a:lnTo>
                  <a:pt x="7805517" y="0"/>
                </a:lnTo>
                <a:lnTo>
                  <a:pt x="7805517" y="568908"/>
                </a:lnTo>
                <a:lnTo>
                  <a:pt x="0" y="568908"/>
                </a:lnTo>
                <a:lnTo>
                  <a:pt x="8147" y="366863"/>
                </a:lnTo>
                <a:close/>
              </a:path>
            </a:pathLst>
          </a:custGeom>
          <a:gradFill flip="none" rotWithShape="1">
            <a:gsLst>
              <a:gs pos="0">
                <a:schemeClr val="accent1">
                  <a:lumMod val="40000"/>
                  <a:lumOff val="60000"/>
                </a:schemeClr>
              </a:gs>
              <a:gs pos="32000">
                <a:schemeClr val="accent1">
                  <a:lumMod val="45000"/>
                  <a:lumOff val="55000"/>
                </a:schemeClr>
              </a:gs>
              <a:gs pos="0">
                <a:schemeClr val="accent1">
                  <a:lumMod val="45000"/>
                  <a:lumOff val="55000"/>
                </a:schemeClr>
              </a:gs>
              <a:gs pos="100000">
                <a:schemeClr val="accent1">
                  <a:lumMod val="5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ZoneTexte 111"/>
          <p:cNvSpPr txBox="1"/>
          <p:nvPr/>
        </p:nvSpPr>
        <p:spPr>
          <a:xfrm>
            <a:off x="542387" y="815309"/>
            <a:ext cx="2632132" cy="1200329"/>
          </a:xfrm>
          <a:prstGeom prst="rect">
            <a:avLst/>
          </a:prstGeom>
          <a:noFill/>
        </p:spPr>
        <p:txBody>
          <a:bodyPr wrap="square" rtlCol="0">
            <a:spAutoFit/>
          </a:bodyPr>
          <a:lstStyle/>
          <a:p>
            <a:pPr algn="r"/>
            <a:r>
              <a:rPr lang="fr-FR" b="1" i="1" dirty="0" smtClean="0"/>
              <a:t>Progressivité des apprentissages au fur et à mesure des centres d’intérêt</a:t>
            </a:r>
            <a:endParaRPr lang="fr-FR" b="1" i="1" dirty="0"/>
          </a:p>
        </p:txBody>
      </p:sp>
      <p:sp>
        <p:nvSpPr>
          <p:cNvPr id="113" name="ZoneTexte 112"/>
          <p:cNvSpPr txBox="1"/>
          <p:nvPr/>
        </p:nvSpPr>
        <p:spPr>
          <a:xfrm>
            <a:off x="4637289" y="4129697"/>
            <a:ext cx="1048073" cy="369332"/>
          </a:xfrm>
          <a:prstGeom prst="rect">
            <a:avLst/>
          </a:prstGeom>
          <a:noFill/>
        </p:spPr>
        <p:txBody>
          <a:bodyPr wrap="square" rtlCol="0">
            <a:spAutoFit/>
          </a:bodyPr>
          <a:lstStyle/>
          <a:p>
            <a:pPr algn="ctr"/>
            <a:r>
              <a:rPr lang="fr-FR" b="1" i="1" dirty="0" smtClean="0">
                <a:solidFill>
                  <a:srgbClr val="002060"/>
                </a:solidFill>
              </a:rPr>
              <a:t>Projet</a:t>
            </a:r>
            <a:endParaRPr lang="fr-FR" b="1" i="1" dirty="0">
              <a:solidFill>
                <a:srgbClr val="002060"/>
              </a:solidFill>
            </a:endParaRPr>
          </a:p>
        </p:txBody>
      </p:sp>
      <p:sp>
        <p:nvSpPr>
          <p:cNvPr id="41" name="ZoneTexte 40"/>
          <p:cNvSpPr txBox="1"/>
          <p:nvPr/>
        </p:nvSpPr>
        <p:spPr>
          <a:xfrm>
            <a:off x="7451783" y="3466216"/>
            <a:ext cx="1048073" cy="369332"/>
          </a:xfrm>
          <a:prstGeom prst="rect">
            <a:avLst/>
          </a:prstGeom>
          <a:noFill/>
        </p:spPr>
        <p:txBody>
          <a:bodyPr wrap="square" rtlCol="0">
            <a:spAutoFit/>
          </a:bodyPr>
          <a:lstStyle/>
          <a:p>
            <a:pPr algn="ctr"/>
            <a:r>
              <a:rPr lang="fr-FR" b="1" i="1" smtClean="0">
                <a:solidFill>
                  <a:srgbClr val="002060"/>
                </a:solidFill>
              </a:rPr>
              <a:t>Projet</a:t>
            </a:r>
            <a:endParaRPr lang="fr-FR" b="1" i="1" dirty="0">
              <a:solidFill>
                <a:srgbClr val="002060"/>
              </a:solidFill>
            </a:endParaRPr>
          </a:p>
        </p:txBody>
      </p:sp>
      <p:sp>
        <p:nvSpPr>
          <p:cNvPr id="42" name="ZoneTexte 41"/>
          <p:cNvSpPr txBox="1"/>
          <p:nvPr/>
        </p:nvSpPr>
        <p:spPr>
          <a:xfrm>
            <a:off x="9693700" y="4258709"/>
            <a:ext cx="1048073" cy="369332"/>
          </a:xfrm>
          <a:prstGeom prst="rect">
            <a:avLst/>
          </a:prstGeom>
          <a:noFill/>
        </p:spPr>
        <p:txBody>
          <a:bodyPr wrap="square" rtlCol="0">
            <a:spAutoFit/>
          </a:bodyPr>
          <a:lstStyle/>
          <a:p>
            <a:pPr algn="ctr"/>
            <a:r>
              <a:rPr lang="fr-FR" b="1" i="1" smtClean="0">
                <a:solidFill>
                  <a:srgbClr val="002060"/>
                </a:solidFill>
              </a:rPr>
              <a:t>Projet</a:t>
            </a:r>
            <a:endParaRPr lang="fr-FR" b="1" i="1" dirty="0">
              <a:solidFill>
                <a:srgbClr val="002060"/>
              </a:solidFill>
            </a:endParaRPr>
          </a:p>
        </p:txBody>
      </p:sp>
    </p:spTree>
    <p:extLst>
      <p:ext uri="{BB962C8B-B14F-4D97-AF65-F5344CB8AC3E}">
        <p14:creationId xmlns:p14="http://schemas.microsoft.com/office/powerpoint/2010/main" val="15535930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34568" y="693631"/>
            <a:ext cx="10753356" cy="461665"/>
          </a:xfrm>
          <a:prstGeom prst="rect">
            <a:avLst/>
          </a:prstGeom>
          <a:noFill/>
        </p:spPr>
        <p:txBody>
          <a:bodyPr wrap="square" rtlCol="0">
            <a:spAutoFit/>
          </a:bodyPr>
          <a:lstStyle/>
          <a:p>
            <a:r>
              <a:rPr lang="fr-FR" sz="2400" b="1" dirty="0" smtClean="0"/>
              <a:t>Des aides aux choix des scénarios et des activités</a:t>
            </a:r>
            <a:endParaRPr lang="fr-FR" sz="2400" b="1" dirty="0"/>
          </a:p>
        </p:txBody>
      </p:sp>
      <p:graphicFrame>
        <p:nvGraphicFramePr>
          <p:cNvPr id="4" name="Tableau 3"/>
          <p:cNvGraphicFramePr>
            <a:graphicFrameLocks noGrp="1"/>
          </p:cNvGraphicFramePr>
          <p:nvPr>
            <p:extLst/>
          </p:nvPr>
        </p:nvGraphicFramePr>
        <p:xfrm>
          <a:off x="1963257" y="1715600"/>
          <a:ext cx="4279899" cy="3427532"/>
        </p:xfrm>
        <a:graphic>
          <a:graphicData uri="http://schemas.openxmlformats.org/drawingml/2006/table">
            <a:tbl>
              <a:tblPr/>
              <a:tblGrid>
                <a:gridCol w="1972242"/>
                <a:gridCol w="1609994"/>
                <a:gridCol w="697663"/>
              </a:tblGrid>
              <a:tr h="856883">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2000" b="1" i="1" dirty="0" smtClean="0"/>
                        <a:t>Les approches technologiques de l’académie des sciences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solidFill>
                  </a:tcPr>
                </a:tc>
                <a:tc hMerge="1">
                  <a:txBody>
                    <a:bodyPr/>
                    <a:lstStyle/>
                    <a:p>
                      <a:pPr algn="ctr" fontAlgn="ctr"/>
                      <a:endParaRPr lang="fr-FR" sz="2000" b="1" i="0" u="none" strike="noStrike" dirty="0">
                        <a:solidFill>
                          <a:srgbClr val="000000"/>
                        </a:solidFill>
                        <a:effectLst/>
                        <a:latin typeface="Calibri" charset="0"/>
                      </a:endParaRP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fr-FR" sz="2000" b="1" i="0" u="none" strike="noStrike" dirty="0">
                        <a:solidFill>
                          <a:srgbClr val="000000"/>
                        </a:solidFill>
                        <a:effectLst/>
                        <a:latin typeface="Calibri" charset="0"/>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883">
                <a:tc>
                  <a:txBody>
                    <a:bodyPr/>
                    <a:lstStyle/>
                    <a:p>
                      <a:pPr algn="ctr" fontAlgn="b"/>
                      <a:r>
                        <a:rPr lang="fr-FR" sz="2000" b="0" i="0" u="none" strike="noStrike" dirty="0">
                          <a:solidFill>
                            <a:srgbClr val="000000"/>
                          </a:solidFill>
                          <a:effectLst/>
                          <a:latin typeface="Calibri" charset="0"/>
                        </a:rPr>
                        <a:t>Le passé des objets techniques</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1" i="0" u="none" strike="noStrike">
                          <a:solidFill>
                            <a:srgbClr val="000000"/>
                          </a:solidFill>
                          <a:effectLst/>
                          <a:latin typeface="Calibri" charset="0"/>
                        </a:rPr>
                        <a:t>Technologie génétique</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1" i="0" u="none" strike="noStrike" dirty="0">
                          <a:solidFill>
                            <a:srgbClr val="000000"/>
                          </a:solidFill>
                          <a:effectLst/>
                          <a:latin typeface="Calibri" charset="0"/>
                        </a:rPr>
                        <a:t>T1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883">
                <a:tc>
                  <a:txBody>
                    <a:bodyPr/>
                    <a:lstStyle/>
                    <a:p>
                      <a:pPr algn="ctr" fontAlgn="b"/>
                      <a:r>
                        <a:rPr lang="fr-FR" sz="2000" b="0" i="0" u="none" strike="noStrike">
                          <a:solidFill>
                            <a:srgbClr val="000000"/>
                          </a:solidFill>
                          <a:effectLst/>
                          <a:latin typeface="Calibri" charset="0"/>
                        </a:rPr>
                        <a:t>Le présent des objets techniques</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1" i="0" u="none" strike="noStrike" dirty="0">
                          <a:solidFill>
                            <a:srgbClr val="000000"/>
                          </a:solidFill>
                          <a:effectLst/>
                          <a:latin typeface="Calibri" charset="0"/>
                        </a:rPr>
                        <a:t>Technologie structurale</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s-IS" sz="2000" b="1" i="0" u="none" strike="noStrike">
                          <a:solidFill>
                            <a:srgbClr val="000000"/>
                          </a:solidFill>
                          <a:effectLst/>
                          <a:latin typeface="Calibri" charset="0"/>
                        </a:rPr>
                        <a:t>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883">
                <a:tc>
                  <a:txBody>
                    <a:bodyPr/>
                    <a:lstStyle/>
                    <a:p>
                      <a:pPr algn="ctr" fontAlgn="b"/>
                      <a:r>
                        <a:rPr lang="fr-FR" sz="2000" b="0" i="0" u="none" strike="noStrike" dirty="0">
                          <a:solidFill>
                            <a:srgbClr val="000000"/>
                          </a:solidFill>
                          <a:effectLst/>
                          <a:latin typeface="Calibri" charset="0"/>
                        </a:rPr>
                        <a:t>Le futur des objets techniques</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2000" b="1" i="0" u="none" strike="noStrike" dirty="0">
                          <a:solidFill>
                            <a:srgbClr val="000000"/>
                          </a:solidFill>
                          <a:effectLst/>
                          <a:latin typeface="Calibri" charset="0"/>
                        </a:rPr>
                        <a:t>Technologie générique</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2000" b="1" i="0" u="none" strike="noStrike" dirty="0">
                          <a:solidFill>
                            <a:srgbClr val="000000"/>
                          </a:solidFill>
                          <a:effectLst/>
                          <a:latin typeface="Calibri" charset="0"/>
                        </a:rPr>
                        <a:t>T3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eau 5"/>
          <p:cNvGraphicFramePr>
            <a:graphicFrameLocks noGrp="1"/>
          </p:cNvGraphicFramePr>
          <p:nvPr>
            <p:extLst/>
          </p:nvPr>
        </p:nvGraphicFramePr>
        <p:xfrm>
          <a:off x="6673368" y="1707175"/>
          <a:ext cx="4279898" cy="3427532"/>
        </p:xfrm>
        <a:graphic>
          <a:graphicData uri="http://schemas.openxmlformats.org/drawingml/2006/table">
            <a:tbl>
              <a:tblPr/>
              <a:tblGrid>
                <a:gridCol w="2985977"/>
                <a:gridCol w="1293921"/>
              </a:tblGrid>
              <a:tr h="856883">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fr-FR" sz="2000" b="1" i="1" dirty="0" smtClean="0">
                          <a:solidFill>
                            <a:schemeClr val="tx1"/>
                          </a:solidFill>
                        </a:rPr>
                        <a:t>Les démarches pédagogiques en technologie</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solidFill>
                  </a:tcPr>
                </a:tc>
                <a:tc hMerge="1">
                  <a:txBody>
                    <a:bodyPr/>
                    <a:lstStyle/>
                    <a:p>
                      <a:pPr algn="ctr" fontAlgn="ctr"/>
                      <a:endParaRPr lang="fr-FR" sz="2000" b="1" i="0" u="none" strike="noStrike" dirty="0">
                        <a:solidFill>
                          <a:srgbClr val="000000"/>
                        </a:solidFill>
                        <a:effectLst/>
                        <a:latin typeface="Calibri" charset="0"/>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883">
                <a:tc>
                  <a:txBody>
                    <a:bodyPr/>
                    <a:lstStyle/>
                    <a:p>
                      <a:pPr algn="ctr" fontAlgn="ctr"/>
                      <a:r>
                        <a:rPr lang="fr-FR" sz="2000" b="1" i="0" u="none" strike="noStrike" dirty="0" smtClean="0">
                          <a:solidFill>
                            <a:srgbClr val="000000"/>
                          </a:solidFill>
                          <a:effectLst/>
                          <a:latin typeface="Calibri" charset="0"/>
                        </a:rPr>
                        <a:t>Démarche d’investigation</a:t>
                      </a:r>
                      <a:endParaRPr lang="fr-FR" sz="2000" b="1" i="0" u="none" strike="noStrike" dirty="0">
                        <a:solidFill>
                          <a:srgbClr val="000000"/>
                        </a:solidFill>
                        <a:effectLst/>
                        <a:latin typeface="Calibri" charset="0"/>
                      </a:endParaRP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1" i="0" u="none" strike="noStrike" dirty="0" smtClean="0">
                          <a:solidFill>
                            <a:srgbClr val="000000"/>
                          </a:solidFill>
                          <a:effectLst/>
                          <a:latin typeface="Calibri" charset="0"/>
                        </a:rPr>
                        <a:t>I</a:t>
                      </a:r>
                      <a:endParaRPr lang="fr-FR" sz="2000" b="1" i="0" u="none" strike="noStrike" dirty="0">
                        <a:solidFill>
                          <a:srgbClr val="000000"/>
                        </a:solidFill>
                        <a:effectLst/>
                        <a:latin typeface="Calibri" charset="0"/>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883">
                <a:tc>
                  <a:txBody>
                    <a:bodyPr/>
                    <a:lstStyle/>
                    <a:p>
                      <a:pPr algn="ctr" fontAlgn="ctr"/>
                      <a:r>
                        <a:rPr lang="fr-FR" sz="2000" b="1" i="0" u="none" strike="noStrike" dirty="0" smtClean="0">
                          <a:solidFill>
                            <a:srgbClr val="000000"/>
                          </a:solidFill>
                          <a:effectLst/>
                          <a:latin typeface="Calibri" charset="0"/>
                        </a:rPr>
                        <a:t>Démarche de résolution de problème</a:t>
                      </a:r>
                      <a:r>
                        <a:rPr lang="fr-FR" sz="2000" b="1" i="0" u="none" strike="noStrike" baseline="0" dirty="0" smtClean="0">
                          <a:solidFill>
                            <a:srgbClr val="000000"/>
                          </a:solidFill>
                          <a:effectLst/>
                          <a:latin typeface="Calibri" charset="0"/>
                        </a:rPr>
                        <a:t> technique</a:t>
                      </a:r>
                      <a:endParaRPr lang="fr-FR" sz="2000" b="1" i="0" u="none" strike="noStrike" dirty="0">
                        <a:solidFill>
                          <a:srgbClr val="000000"/>
                        </a:solidFill>
                        <a:effectLst/>
                        <a:latin typeface="Calibri" charset="0"/>
                      </a:endParaRP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s-IS" sz="2000" b="1" i="0" u="none" strike="noStrike" dirty="0" smtClean="0">
                          <a:solidFill>
                            <a:srgbClr val="000000"/>
                          </a:solidFill>
                          <a:effectLst/>
                          <a:latin typeface="Calibri" charset="0"/>
                        </a:rPr>
                        <a:t>R</a:t>
                      </a:r>
                      <a:endParaRPr lang="is-IS" sz="2000" b="1" i="0" u="none" strike="noStrike" dirty="0">
                        <a:solidFill>
                          <a:srgbClr val="000000"/>
                        </a:solidFill>
                        <a:effectLst/>
                        <a:latin typeface="Calibri" charset="0"/>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883">
                <a:tc>
                  <a:txBody>
                    <a:bodyPr/>
                    <a:lstStyle/>
                    <a:p>
                      <a:pPr algn="ctr" fontAlgn="ctr"/>
                      <a:r>
                        <a:rPr lang="fr-FR" sz="2000" b="1" i="0" u="none" strike="noStrike" dirty="0" smtClean="0">
                          <a:solidFill>
                            <a:srgbClr val="000000"/>
                          </a:solidFill>
                          <a:effectLst/>
                          <a:latin typeface="Calibri" charset="0"/>
                        </a:rPr>
                        <a:t>Démarche de projet</a:t>
                      </a:r>
                      <a:endParaRPr lang="fr-FR" sz="2000" b="1" i="0" u="none" strike="noStrike" dirty="0">
                        <a:solidFill>
                          <a:srgbClr val="000000"/>
                        </a:solidFill>
                        <a:effectLst/>
                        <a:latin typeface="Calibri" charset="0"/>
                      </a:endParaRP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2000" b="1" i="0" u="none" strike="noStrike" dirty="0" smtClean="0">
                          <a:solidFill>
                            <a:srgbClr val="000000"/>
                          </a:solidFill>
                          <a:effectLst/>
                          <a:latin typeface="Calibri" charset="0"/>
                        </a:rPr>
                        <a:t>P</a:t>
                      </a:r>
                      <a:endParaRPr lang="fr-FR" sz="2000" b="1" i="0" u="none" strike="noStrike" dirty="0">
                        <a:solidFill>
                          <a:srgbClr val="000000"/>
                        </a:solidFill>
                        <a:effectLst/>
                        <a:latin typeface="Calibri" charset="0"/>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32059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nvPr>
        </p:nvGraphicFramePr>
        <p:xfrm>
          <a:off x="719322" y="831568"/>
          <a:ext cx="10977281" cy="5802530"/>
        </p:xfrm>
        <a:graphic>
          <a:graphicData uri="http://schemas.openxmlformats.org/drawingml/2006/table">
            <a:tbl>
              <a:tblPr/>
              <a:tblGrid>
                <a:gridCol w="517807"/>
                <a:gridCol w="1604752"/>
                <a:gridCol w="1086293"/>
                <a:gridCol w="3258881"/>
                <a:gridCol w="1193494"/>
                <a:gridCol w="1136320"/>
                <a:gridCol w="2179734"/>
              </a:tblGrid>
              <a:tr h="1104821">
                <a:tc gridSpan="2">
                  <a:txBody>
                    <a:bodyPr/>
                    <a:lstStyle/>
                    <a:p>
                      <a:pPr algn="ctr" fontAlgn="ctr"/>
                      <a:r>
                        <a:rPr lang="fr-FR" sz="1800" b="1" i="0" u="none" strike="noStrike" dirty="0" smtClean="0">
                          <a:solidFill>
                            <a:srgbClr val="000000"/>
                          </a:solidFill>
                          <a:effectLst/>
                          <a:latin typeface="Calibri" charset="0"/>
                        </a:rPr>
                        <a:t>Exemples de scénarios</a:t>
                      </a:r>
                      <a:r>
                        <a:rPr lang="fr-FR" sz="1800" b="1" i="0" u="none" strike="noStrike" baseline="0" dirty="0" smtClean="0">
                          <a:solidFill>
                            <a:srgbClr val="000000"/>
                          </a:solidFill>
                          <a:effectLst/>
                          <a:latin typeface="Calibri" charset="0"/>
                        </a:rPr>
                        <a:t> types</a:t>
                      </a:r>
                      <a:endParaRPr lang="fr-FR" sz="18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1600" b="1" i="0" u="none" strike="noStrike" dirty="0">
                          <a:solidFill>
                            <a:srgbClr val="000000"/>
                          </a:solidFill>
                          <a:effectLst/>
                          <a:latin typeface="Calibri" charset="0"/>
                        </a:rPr>
                        <a:t>Type de technologie</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fr-FR" sz="1800" b="1" i="0" u="none" strike="noStrike" dirty="0">
                          <a:solidFill>
                            <a:srgbClr val="000000"/>
                          </a:solidFill>
                          <a:effectLst/>
                          <a:latin typeface="Calibri" charset="0"/>
                        </a:rPr>
                        <a:t>Description des activités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600" b="1" i="0" u="none" strike="noStrike" dirty="0">
                          <a:solidFill>
                            <a:srgbClr val="000000"/>
                          </a:solidFill>
                          <a:effectLst/>
                          <a:latin typeface="Calibri" charset="0"/>
                        </a:rPr>
                        <a:t>Démarches à privilégier</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fr-FR" sz="1400" b="1" i="0" u="none" strike="noStrike" dirty="0">
                          <a:solidFill>
                            <a:srgbClr val="000000"/>
                          </a:solidFill>
                          <a:effectLst/>
                          <a:latin typeface="Calibri" charset="0"/>
                        </a:rPr>
                        <a:t>Nb de scénarios pour une année scolaire</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600" b="1" i="0" u="none" strike="noStrike">
                          <a:solidFill>
                            <a:srgbClr val="000000"/>
                          </a:solidFill>
                          <a:effectLst/>
                          <a:latin typeface="Calibri" charset="0"/>
                        </a:rPr>
                        <a:t>Supports associés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2554">
                <a:tc>
                  <a:txBody>
                    <a:bodyPr/>
                    <a:lstStyle/>
                    <a:p>
                      <a:pPr algn="ctr" fontAlgn="ctr"/>
                      <a:r>
                        <a:rPr lang="fr-FR" sz="2000" b="1" i="0" u="none" strike="noStrike" dirty="0" smtClean="0">
                          <a:solidFill>
                            <a:srgbClr val="000000"/>
                          </a:solidFill>
                          <a:effectLst/>
                          <a:latin typeface="Calibri" charset="0"/>
                        </a:rPr>
                        <a:t>S1</a:t>
                      </a:r>
                      <a:endParaRPr lang="fr-FR" sz="20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fr-FR" sz="1600" b="1" i="0" u="none" strike="noStrike" dirty="0">
                          <a:solidFill>
                            <a:srgbClr val="000000"/>
                          </a:solidFill>
                          <a:effectLst/>
                          <a:latin typeface="Calibri" charset="0"/>
                        </a:rPr>
                        <a:t>Analyse d'un système technique (approche MEI)</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400" b="1" i="0" u="none" strike="noStrike" dirty="0">
                          <a:solidFill>
                            <a:srgbClr val="000000"/>
                          </a:solidFill>
                          <a:effectLst/>
                          <a:latin typeface="Calibri" charset="0"/>
                        </a:rPr>
                        <a:t>T2:</a:t>
                      </a:r>
                      <a:r>
                        <a:rPr lang="fr-FR" sz="1400" b="0" i="0" u="none" strike="noStrike" dirty="0">
                          <a:solidFill>
                            <a:srgbClr val="000000"/>
                          </a:solidFill>
                          <a:effectLst/>
                          <a:latin typeface="Calibri" charset="0"/>
                        </a:rPr>
                        <a:t> Technologie structurelle</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1200" b="0" i="0" u="none" strike="noStrike" dirty="0">
                          <a:solidFill>
                            <a:srgbClr val="000000"/>
                          </a:solidFill>
                          <a:effectLst/>
                          <a:latin typeface="Calibri" charset="0"/>
                        </a:rPr>
                        <a:t>Analyser un système technique actuel selon des approches fonctionnelles et structurelles (matière/énergie/information), à partir de la réponse à un besoin et un cahier des charges. Doit être associé à des démarches expérimentales pour dégager les principes techniques, mesurer et comparer des performances...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bg-BG" sz="1600" b="1" i="0" u="none" strike="noStrike" dirty="0">
                          <a:solidFill>
                            <a:srgbClr val="000000"/>
                          </a:solidFill>
                          <a:effectLst/>
                          <a:latin typeface="Calibri" charset="0"/>
                        </a:rPr>
                        <a:t>I / </a:t>
                      </a:r>
                      <a:r>
                        <a:rPr lang="bg-BG" sz="1600" b="1" i="0" u="none" strike="noStrike" dirty="0" err="1">
                          <a:solidFill>
                            <a:srgbClr val="000000"/>
                          </a:solidFill>
                          <a:effectLst/>
                          <a:latin typeface="Calibri" charset="0"/>
                        </a:rPr>
                        <a:t>R</a:t>
                      </a:r>
                      <a:r>
                        <a:rPr lang="bg-BG" sz="1600" b="1" i="0" u="none" strike="noStrike" dirty="0">
                          <a:solidFill>
                            <a:srgbClr val="000000"/>
                          </a:solidFill>
                          <a:effectLst/>
                          <a:latin typeface="Calibri" charset="0"/>
                        </a:rPr>
                        <a:t> / </a:t>
                      </a:r>
                      <a:r>
                        <a:rPr lang="bg-BG" sz="1600" b="1" i="0" u="none" strike="noStrike" dirty="0" err="1">
                          <a:solidFill>
                            <a:srgbClr val="000000"/>
                          </a:solidFill>
                          <a:effectLst/>
                          <a:latin typeface="Calibri" charset="0"/>
                        </a:rPr>
                        <a:t>P</a:t>
                      </a:r>
                      <a:endParaRPr lang="bg-BG" sz="16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da-DK" sz="1600" b="1" i="0" u="none" strike="noStrike" dirty="0">
                          <a:solidFill>
                            <a:srgbClr val="000000"/>
                          </a:solidFill>
                          <a:effectLst/>
                          <a:latin typeface="Calibri" charset="0"/>
                        </a:rPr>
                        <a:t>X 2</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400" b="0" i="0" u="none" strike="noStrike" dirty="0">
                          <a:solidFill>
                            <a:srgbClr val="000000"/>
                          </a:solidFill>
                          <a:effectLst/>
                          <a:latin typeface="Calibri" charset="0"/>
                        </a:rPr>
                        <a:t>Système techniques pluri technologiques réels ou </a:t>
                      </a:r>
                      <a:r>
                        <a:rPr lang="fr-FR" sz="1400" b="0" i="0" u="none" strike="noStrike" dirty="0" err="1">
                          <a:solidFill>
                            <a:srgbClr val="000000"/>
                          </a:solidFill>
                          <a:effectLst/>
                          <a:latin typeface="Calibri" charset="0"/>
                        </a:rPr>
                        <a:t>maquettisés</a:t>
                      </a:r>
                      <a:r>
                        <a:rPr lang="fr-FR" sz="1400" b="0" i="0" u="none" strike="noStrike" dirty="0">
                          <a:solidFill>
                            <a:srgbClr val="000000"/>
                          </a:solidFill>
                          <a:effectLst/>
                          <a:latin typeface="Calibri" charset="0"/>
                        </a:rPr>
                        <a:t> permettant l'expérimentation (mesurages, performances…)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4471">
                <a:tc>
                  <a:txBody>
                    <a:bodyPr/>
                    <a:lstStyle/>
                    <a:p>
                      <a:pPr algn="ctr" fontAlgn="ctr"/>
                      <a:r>
                        <a:rPr lang="is-IS" sz="2000" b="1" i="0" u="none" strike="noStrike" dirty="0" smtClean="0">
                          <a:solidFill>
                            <a:srgbClr val="000000"/>
                          </a:solidFill>
                          <a:effectLst/>
                          <a:latin typeface="Calibri" charset="0"/>
                        </a:rPr>
                        <a:t>S2</a:t>
                      </a:r>
                      <a:endParaRPr lang="is-IS" sz="20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fr-FR" sz="1600" b="1" i="0" u="none" strike="noStrike" dirty="0">
                          <a:solidFill>
                            <a:srgbClr val="000000"/>
                          </a:solidFill>
                          <a:effectLst/>
                          <a:latin typeface="Calibri" charset="0"/>
                        </a:rPr>
                        <a:t>Approche Design des produits et des systèmes techniques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400" b="1" i="0" u="none" strike="noStrike" dirty="0">
                          <a:solidFill>
                            <a:srgbClr val="000000"/>
                          </a:solidFill>
                          <a:effectLst/>
                          <a:latin typeface="Calibri" charset="0"/>
                        </a:rPr>
                        <a:t>T1</a:t>
                      </a:r>
                      <a:r>
                        <a:rPr lang="fr-FR" sz="1400" b="0" i="0" u="none" strike="noStrike" dirty="0">
                          <a:solidFill>
                            <a:srgbClr val="000000"/>
                          </a:solidFill>
                          <a:effectLst/>
                          <a:latin typeface="Calibri" charset="0"/>
                        </a:rPr>
                        <a:t> Technologie génétique</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1200" b="0" i="0" u="none" strike="noStrike" dirty="0">
                          <a:solidFill>
                            <a:srgbClr val="000000"/>
                          </a:solidFill>
                          <a:effectLst/>
                          <a:latin typeface="Calibri (Corps)" charset="0"/>
                        </a:rPr>
                        <a:t>Analyser une famille ou une lignée de produits pour dégager les concepts de design, les innovations, les contextes scientifiques, économiques et sociologiques associés à l'évolution des produits.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charset="0"/>
                        </a:rPr>
                        <a:t>I </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da-DK" sz="1600" b="1" i="0" u="none" strike="noStrike" dirty="0">
                          <a:solidFill>
                            <a:srgbClr val="000000"/>
                          </a:solidFill>
                          <a:effectLst/>
                          <a:latin typeface="Calibri" charset="0"/>
                        </a:rPr>
                        <a:t>X 1</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400" b="0" i="0" u="none" strike="noStrike" dirty="0">
                          <a:solidFill>
                            <a:srgbClr val="000000"/>
                          </a:solidFill>
                          <a:effectLst/>
                          <a:latin typeface="Calibri" charset="0"/>
                        </a:rPr>
                        <a:t>Famille ou lignée de produits amenant à un produit actuel de l'environnement des élèves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7130">
                <a:tc>
                  <a:txBody>
                    <a:bodyPr/>
                    <a:lstStyle/>
                    <a:p>
                      <a:pPr algn="ctr" fontAlgn="ctr"/>
                      <a:r>
                        <a:rPr lang="fr-FR" sz="2000" b="1" i="0" u="none" strike="noStrike" dirty="0" smtClean="0">
                          <a:solidFill>
                            <a:srgbClr val="000000"/>
                          </a:solidFill>
                          <a:effectLst/>
                          <a:latin typeface="Calibri" charset="0"/>
                        </a:rPr>
                        <a:t>S3</a:t>
                      </a:r>
                      <a:endParaRPr lang="fr-FR" sz="20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fr-FR" sz="1600" b="1" i="0" u="none" strike="noStrike" dirty="0">
                          <a:solidFill>
                            <a:srgbClr val="000000"/>
                          </a:solidFill>
                          <a:effectLst/>
                          <a:latin typeface="Calibri" charset="0"/>
                        </a:rPr>
                        <a:t>Mise en œuvre des systèmes numériques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400" b="1" i="0" u="none" strike="noStrike" dirty="0">
                          <a:solidFill>
                            <a:srgbClr val="000000"/>
                          </a:solidFill>
                          <a:effectLst/>
                          <a:latin typeface="Calibri" charset="0"/>
                        </a:rPr>
                        <a:t>T2:</a:t>
                      </a:r>
                      <a:r>
                        <a:rPr lang="fr-FR" sz="1400" b="0" i="0" u="none" strike="noStrike" dirty="0">
                          <a:solidFill>
                            <a:srgbClr val="000000"/>
                          </a:solidFill>
                          <a:effectLst/>
                          <a:latin typeface="Calibri" charset="0"/>
                        </a:rPr>
                        <a:t> Technologie structurelle</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1200" b="0" i="0" u="none" strike="noStrike" dirty="0">
                          <a:solidFill>
                            <a:srgbClr val="000000"/>
                          </a:solidFill>
                          <a:effectLst/>
                          <a:latin typeface="Calibri" charset="0"/>
                        </a:rPr>
                        <a:t>Utiliser des applications numériques d'analyse, de conception, de simulations. Découvrir les paramètres influents des applications, les paramétrages efficaces. Utiliser ces applications dans un contexte de réseau, permettant de maîtriser le stockage, les sauvegardes et les accès.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bg-BG" sz="1600" b="1" i="0" u="none" strike="noStrike" dirty="0">
                          <a:solidFill>
                            <a:srgbClr val="000000"/>
                          </a:solidFill>
                          <a:effectLst/>
                          <a:latin typeface="Calibri" charset="0"/>
                        </a:rPr>
                        <a:t>I / </a:t>
                      </a:r>
                      <a:r>
                        <a:rPr lang="bg-BG" sz="1600" b="1" i="0" u="none" strike="noStrike" dirty="0" err="1">
                          <a:solidFill>
                            <a:srgbClr val="000000"/>
                          </a:solidFill>
                          <a:effectLst/>
                          <a:latin typeface="Calibri" charset="0"/>
                        </a:rPr>
                        <a:t>R</a:t>
                      </a:r>
                      <a:endParaRPr lang="bg-BG" sz="16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da-DK" sz="1600" b="1" i="0" u="none" strike="noStrike" dirty="0">
                          <a:solidFill>
                            <a:srgbClr val="000000"/>
                          </a:solidFill>
                          <a:effectLst/>
                          <a:latin typeface="Calibri" charset="0"/>
                        </a:rPr>
                        <a:t>X 2</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400" b="0" i="0" u="none" strike="noStrike" dirty="0">
                          <a:solidFill>
                            <a:srgbClr val="000000"/>
                          </a:solidFill>
                          <a:effectLst/>
                          <a:latin typeface="Calibri" charset="0"/>
                        </a:rPr>
                        <a:t>Système technique numérique permettant d'acquérir, de traiter et de sauvegarder des informations (images, sons, données)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3537">
                <a:tc>
                  <a:txBody>
                    <a:bodyPr/>
                    <a:lstStyle/>
                    <a:p>
                      <a:pPr algn="ctr" fontAlgn="ctr"/>
                      <a:r>
                        <a:rPr lang="fr-FR" sz="2000" b="1" i="0" u="none" strike="noStrike" dirty="0" smtClean="0">
                          <a:solidFill>
                            <a:srgbClr val="000000"/>
                          </a:solidFill>
                          <a:effectLst/>
                          <a:latin typeface="Calibri" charset="0"/>
                        </a:rPr>
                        <a:t>S4</a:t>
                      </a:r>
                      <a:endParaRPr lang="fr-FR" sz="20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fr-FR" sz="1600" b="1" i="0" u="none" strike="noStrike" dirty="0">
                          <a:solidFill>
                            <a:srgbClr val="000000"/>
                          </a:solidFill>
                          <a:effectLst/>
                          <a:latin typeface="Calibri" charset="0"/>
                        </a:rPr>
                        <a:t>Informatique et programmation des systèmes techniques</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400" b="1" i="0" u="none" strike="noStrike" dirty="0">
                          <a:solidFill>
                            <a:srgbClr val="000000"/>
                          </a:solidFill>
                          <a:effectLst/>
                          <a:latin typeface="Calibri" charset="0"/>
                        </a:rPr>
                        <a:t>T3:</a:t>
                      </a:r>
                      <a:r>
                        <a:rPr lang="fr-FR" sz="1400" b="0" i="0" u="none" strike="noStrike" dirty="0">
                          <a:solidFill>
                            <a:srgbClr val="000000"/>
                          </a:solidFill>
                          <a:effectLst/>
                          <a:latin typeface="Calibri" charset="0"/>
                        </a:rPr>
                        <a:t> Technologie générique</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1200" b="0" i="0" u="none" strike="noStrike" dirty="0">
                          <a:solidFill>
                            <a:srgbClr val="000000"/>
                          </a:solidFill>
                          <a:effectLst/>
                          <a:latin typeface="Calibri" charset="0"/>
                        </a:rPr>
                        <a:t>En liaison avec des systèmes techniques réels dont on peut imaginer une évolution, mettre en œuvre des dispositifs expérimentaux de systèmes programmés (cartes </a:t>
                      </a:r>
                      <a:r>
                        <a:rPr lang="fr-FR" sz="1200" b="0" i="0" u="none" strike="noStrike" dirty="0" err="1">
                          <a:solidFill>
                            <a:srgbClr val="000000"/>
                          </a:solidFill>
                          <a:effectLst/>
                          <a:latin typeface="Calibri" charset="0"/>
                        </a:rPr>
                        <a:t>Ardouino</a:t>
                      </a:r>
                      <a:r>
                        <a:rPr lang="fr-FR" sz="1200" b="0" i="0" u="none" strike="noStrike" dirty="0">
                          <a:solidFill>
                            <a:srgbClr val="000000"/>
                          </a:solidFill>
                          <a:effectLst/>
                          <a:latin typeface="Calibri" charset="0"/>
                        </a:rPr>
                        <a:t>) pilotés par des logiciels de programmation graphiques (de type </a:t>
                      </a:r>
                      <a:r>
                        <a:rPr lang="fr-FR" sz="1200" b="0" i="0" u="none" strike="noStrike" dirty="0" err="1">
                          <a:solidFill>
                            <a:srgbClr val="000000"/>
                          </a:solidFill>
                          <a:effectLst/>
                          <a:latin typeface="Calibri" charset="0"/>
                        </a:rPr>
                        <a:t>Scracth</a:t>
                      </a:r>
                      <a:r>
                        <a:rPr lang="fr-FR" sz="1200" b="0" i="0" u="none" strike="noStrike" dirty="0">
                          <a:solidFill>
                            <a:srgbClr val="000000"/>
                          </a:solidFill>
                          <a:effectLst/>
                          <a:latin typeface="Calibri" charset="0"/>
                        </a:rPr>
                        <a:t>)</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bg-BG" sz="1600" b="1" i="0" u="none" strike="noStrike" dirty="0" err="1">
                          <a:solidFill>
                            <a:srgbClr val="000000"/>
                          </a:solidFill>
                          <a:effectLst/>
                          <a:latin typeface="Calibri" charset="0"/>
                        </a:rPr>
                        <a:t>R</a:t>
                      </a:r>
                      <a:r>
                        <a:rPr lang="bg-BG" sz="1600" b="1" i="0" u="none" strike="noStrike" dirty="0">
                          <a:solidFill>
                            <a:srgbClr val="000000"/>
                          </a:solidFill>
                          <a:effectLst/>
                          <a:latin typeface="Calibri" charset="0"/>
                        </a:rPr>
                        <a:t> / </a:t>
                      </a:r>
                      <a:r>
                        <a:rPr lang="bg-BG" sz="1600" b="1" i="0" u="none" strike="noStrike" dirty="0" err="1">
                          <a:solidFill>
                            <a:srgbClr val="000000"/>
                          </a:solidFill>
                          <a:effectLst/>
                          <a:latin typeface="Calibri" charset="0"/>
                        </a:rPr>
                        <a:t>P</a:t>
                      </a:r>
                      <a:endParaRPr lang="bg-BG" sz="1600" b="1" i="0" u="none" strike="noStrike" dirty="0">
                        <a:solidFill>
                          <a:srgbClr val="000000"/>
                        </a:solidFill>
                        <a:effectLst/>
                        <a:latin typeface="Calibri" charset="0"/>
                      </a:endParaRP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da-DK" sz="1600" b="1" i="0" u="none" strike="noStrike" dirty="0">
                          <a:solidFill>
                            <a:srgbClr val="000000"/>
                          </a:solidFill>
                          <a:effectLst/>
                          <a:latin typeface="Calibri" charset="0"/>
                        </a:rPr>
                        <a:t>X 1</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400" b="0" i="0" u="none" strike="noStrike" dirty="0">
                          <a:solidFill>
                            <a:srgbClr val="000000"/>
                          </a:solidFill>
                          <a:effectLst/>
                          <a:latin typeface="Calibri" charset="0"/>
                        </a:rPr>
                        <a:t>Chaîne d'information </a:t>
                      </a:r>
                      <a:r>
                        <a:rPr lang="fr-FR" sz="1400" b="0" i="0" u="none" strike="noStrike" dirty="0" err="1">
                          <a:solidFill>
                            <a:srgbClr val="000000"/>
                          </a:solidFill>
                          <a:effectLst/>
                          <a:latin typeface="Calibri" charset="0"/>
                        </a:rPr>
                        <a:t>didactisée</a:t>
                      </a:r>
                      <a:r>
                        <a:rPr lang="fr-FR" sz="1400" b="0" i="0" u="none" strike="noStrike" dirty="0">
                          <a:solidFill>
                            <a:srgbClr val="000000"/>
                          </a:solidFill>
                          <a:effectLst/>
                          <a:latin typeface="Calibri" charset="0"/>
                        </a:rPr>
                        <a:t> et prototypée proposant une démarche technique identifiée sur un système réel</a:t>
                      </a:r>
                    </a:p>
                  </a:txBody>
                  <a:tcPr marL="9128" marR="9128" marT="91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ZoneTexte 2"/>
          <p:cNvSpPr txBox="1"/>
          <p:nvPr/>
        </p:nvSpPr>
        <p:spPr>
          <a:xfrm>
            <a:off x="719322" y="227465"/>
            <a:ext cx="10753356" cy="461665"/>
          </a:xfrm>
          <a:prstGeom prst="rect">
            <a:avLst/>
          </a:prstGeom>
          <a:noFill/>
        </p:spPr>
        <p:txBody>
          <a:bodyPr wrap="square" rtlCol="0">
            <a:spAutoFit/>
          </a:bodyPr>
          <a:lstStyle/>
          <a:p>
            <a:r>
              <a:rPr lang="fr-FR" sz="2400" b="1" dirty="0" smtClean="0"/>
              <a:t>Exemples de scénarios et de centres d’intérêt associés</a:t>
            </a:r>
            <a:endParaRPr lang="fr-FR" sz="2400" b="1" dirty="0"/>
          </a:p>
        </p:txBody>
      </p:sp>
    </p:spTree>
    <p:extLst>
      <p:ext uri="{BB962C8B-B14F-4D97-AF65-F5344CB8AC3E}">
        <p14:creationId xmlns:p14="http://schemas.microsoft.com/office/powerpoint/2010/main" val="6179499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84094"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3" name="Tableau 2"/>
          <p:cNvGraphicFramePr>
            <a:graphicFrameLocks noGrp="1"/>
          </p:cNvGraphicFramePr>
          <p:nvPr>
            <p:extLst/>
          </p:nvPr>
        </p:nvGraphicFramePr>
        <p:xfrm>
          <a:off x="143437" y="255491"/>
          <a:ext cx="11869269" cy="6252050"/>
        </p:xfrm>
        <a:graphic>
          <a:graphicData uri="http://schemas.openxmlformats.org/drawingml/2006/table">
            <a:tbl>
              <a:tblPr/>
              <a:tblGrid>
                <a:gridCol w="1163893"/>
                <a:gridCol w="803370"/>
                <a:gridCol w="2426088"/>
                <a:gridCol w="1940873"/>
                <a:gridCol w="1729732"/>
                <a:gridCol w="422281"/>
                <a:gridCol w="422281"/>
                <a:gridCol w="471007"/>
                <a:gridCol w="625301"/>
                <a:gridCol w="625301"/>
                <a:gridCol w="491821"/>
                <a:gridCol w="747321"/>
              </a:tblGrid>
              <a:tr h="293730">
                <a:tc gridSpan="5">
                  <a:txBody>
                    <a:bodyPr/>
                    <a:lstStyle/>
                    <a:p>
                      <a:pPr algn="ctr" fontAlgn="b"/>
                      <a:r>
                        <a:rPr lang="fr-FR" sz="1600" b="1" i="0" u="none" strike="noStrike" dirty="0">
                          <a:solidFill>
                            <a:srgbClr val="000000"/>
                          </a:solidFill>
                          <a:effectLst/>
                          <a:latin typeface="Calibri" charset="0"/>
                        </a:rPr>
                        <a:t>Exemples de Centres d'intérêt pour l'élève relatifs à des séquences d'activités</a:t>
                      </a:r>
                    </a:p>
                  </a:txBody>
                  <a:tcPr marL="10299" marR="10299" marT="102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algn="ctr" fontAlgn="ctr"/>
                      <a:r>
                        <a:rPr lang="fr-FR" sz="1200" b="1" i="0" u="none" strike="noStrike">
                          <a:solidFill>
                            <a:srgbClr val="000000"/>
                          </a:solidFill>
                          <a:effectLst/>
                          <a:latin typeface="Calibri" charset="0"/>
                        </a:rPr>
                        <a:t>Niveaux</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rowSpan="2">
                  <a:txBody>
                    <a:bodyPr/>
                    <a:lstStyle/>
                    <a:p>
                      <a:pPr algn="ctr" fontAlgn="b"/>
                      <a:r>
                        <a:rPr lang="fr-FR" sz="1200" b="1" i="0" u="none" strike="noStrike" dirty="0">
                          <a:solidFill>
                            <a:srgbClr val="000000"/>
                          </a:solidFill>
                          <a:effectLst/>
                          <a:latin typeface="Calibri" charset="0"/>
                        </a:rPr>
                        <a:t>Approche techno</a:t>
                      </a:r>
                    </a:p>
                  </a:txBody>
                  <a:tcPr marL="10299" marR="10299" marT="10299" marB="0" vert="vert27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fr-FR" sz="1200" b="1" i="0" u="none" strike="noStrike" dirty="0">
                          <a:solidFill>
                            <a:srgbClr val="000000"/>
                          </a:solidFill>
                          <a:effectLst/>
                          <a:latin typeface="Calibri" charset="0"/>
                        </a:rPr>
                        <a:t>Démarche</a:t>
                      </a:r>
                    </a:p>
                  </a:txBody>
                  <a:tcPr marL="10299" marR="10299" marT="10299"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fr-FR" sz="1200" b="1" i="0" u="none" strike="noStrike" dirty="0" smtClean="0">
                          <a:solidFill>
                            <a:srgbClr val="000000"/>
                          </a:solidFill>
                          <a:effectLst/>
                          <a:latin typeface="Calibri" charset="0"/>
                        </a:rPr>
                        <a:t>Attendus fin de cycle</a:t>
                      </a:r>
                      <a:endParaRPr lang="fr-FR" sz="1200" b="1" i="0" u="none" strike="noStrike" dirty="0">
                        <a:solidFill>
                          <a:srgbClr val="000000"/>
                        </a:solidFill>
                        <a:effectLst/>
                        <a:latin typeface="Calibri" charset="0"/>
                      </a:endParaRPr>
                    </a:p>
                  </a:txBody>
                  <a:tcPr marL="10299" marR="10299" marT="10299"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fr-FR" sz="1200" b="1" i="0" u="none" strike="noStrike" dirty="0">
                          <a:solidFill>
                            <a:srgbClr val="000000"/>
                          </a:solidFill>
                          <a:effectLst/>
                          <a:latin typeface="Calibri" charset="0"/>
                        </a:rPr>
                        <a:t>Pistes d'EPI</a:t>
                      </a:r>
                    </a:p>
                  </a:txBody>
                  <a:tcPr marL="10299" marR="10299" marT="10299"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9845">
                <a:tc>
                  <a:txBody>
                    <a:bodyPr/>
                    <a:lstStyle/>
                    <a:p>
                      <a:pPr algn="ctr" fontAlgn="ctr"/>
                      <a:r>
                        <a:rPr lang="fr-FR" sz="1200" b="1" i="0" u="none" strike="noStrike">
                          <a:solidFill>
                            <a:srgbClr val="000000"/>
                          </a:solidFill>
                          <a:effectLst/>
                          <a:latin typeface="Calibri" charset="0"/>
                        </a:rPr>
                        <a:t>Domaines techniques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charset="0"/>
                        </a:rPr>
                        <a:t>Scénario</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1" i="1" u="none" strike="noStrike" dirty="0">
                          <a:solidFill>
                            <a:srgbClr val="000000"/>
                          </a:solidFill>
                          <a:effectLst/>
                          <a:latin typeface="Calibri" charset="0"/>
                        </a:rPr>
                        <a:t>Centre d'intérêt pour l'élève</a:t>
                      </a:r>
                      <a:r>
                        <a:rPr lang="fr-FR" sz="1200" b="0" i="1" u="none" strike="noStrike" dirty="0">
                          <a:solidFill>
                            <a:srgbClr val="000000"/>
                          </a:solidFill>
                          <a:effectLst/>
                          <a:latin typeface="Calibri" charset="0"/>
                        </a:rPr>
                        <a:t>(question interpellant les élèves)</a:t>
                      </a:r>
                      <a:endParaRPr lang="fr-FR" sz="1200" b="1" i="1" u="none" strike="noStrike" dirty="0">
                        <a:solidFill>
                          <a:srgbClr val="000000"/>
                        </a:solidFill>
                        <a:effectLst/>
                        <a:latin typeface="Calibri" charset="0"/>
                      </a:endParaRP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1" i="0" u="none" strike="noStrike" dirty="0">
                          <a:solidFill>
                            <a:srgbClr val="000000"/>
                          </a:solidFill>
                          <a:effectLst/>
                          <a:latin typeface="Calibri" charset="0"/>
                        </a:rPr>
                        <a:t>Contenus abordés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r-FR" sz="1200" b="1" i="0" u="none" strike="noStrike">
                          <a:solidFill>
                            <a:srgbClr val="000000"/>
                          </a:solidFill>
                          <a:effectLst/>
                          <a:latin typeface="Calibri" charset="0"/>
                        </a:rPr>
                        <a:t>Supports mobilisables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charset="0"/>
                        </a:rPr>
                        <a:t>5ème</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charset="0"/>
                        </a:rPr>
                        <a:t>4ème</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charset="0"/>
                        </a:rPr>
                        <a:t>3ème</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889012">
                <a:tc rowSpan="2">
                  <a:txBody>
                    <a:bodyPr/>
                    <a:lstStyle/>
                    <a:p>
                      <a:pPr algn="ctr" fontAlgn="ctr"/>
                      <a:r>
                        <a:rPr lang="fr-FR" sz="1200" b="1" i="0" u="none" strike="noStrike">
                          <a:solidFill>
                            <a:srgbClr val="000000"/>
                          </a:solidFill>
                          <a:effectLst/>
                          <a:latin typeface="Calibri" charset="0"/>
                        </a:rPr>
                        <a:t>Habitat</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sz="1200" b="1" i="0" u="none" strike="noStrike">
                          <a:solidFill>
                            <a:srgbClr val="000000"/>
                          </a:solidFill>
                          <a:effectLst/>
                          <a:latin typeface="Calibri" charset="0"/>
                        </a:rPr>
                        <a:t>S1</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1" i="1" u="none" strike="noStrike">
                          <a:solidFill>
                            <a:srgbClr val="000000"/>
                          </a:solidFill>
                          <a:effectLst/>
                          <a:latin typeface="Calibri" charset="0"/>
                        </a:rPr>
                        <a:t>Comment mon environnement de vie (ville, village, quartier,collège, maison…) a évolué?</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Architecture, urbanisme, économie, constructions…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Plan, échelle, topographie, maquettes prototypées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1" i="0" u="none" strike="noStrike">
                          <a:solidFill>
                            <a:srgbClr val="000000"/>
                          </a:solidFill>
                          <a:effectLst/>
                          <a:latin typeface="Calibri" charset="0"/>
                        </a:rPr>
                        <a:t>T1</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1" i="0" u="none" strike="noStrike">
                          <a:solidFill>
                            <a:srgbClr val="000000"/>
                          </a:solidFill>
                          <a:effectLst/>
                          <a:latin typeface="Calibri" charset="0"/>
                        </a:rPr>
                        <a:t>P</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0" i="0" u="none" strike="noStrike">
                          <a:solidFill>
                            <a:srgbClr val="000000"/>
                          </a:solidFill>
                          <a:effectLst/>
                          <a:latin typeface="Calibri" charset="0"/>
                        </a:rPr>
                        <a:t>Fc4</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HG/Maths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450677">
                <a:tc vMerge="1">
                  <a:txBody>
                    <a:bodyPr/>
                    <a:lstStyle/>
                    <a:p>
                      <a:endParaRPr lang="fr-FR"/>
                    </a:p>
                  </a:txBody>
                  <a:tcPr/>
                </a:tc>
                <a:tc>
                  <a:txBody>
                    <a:bodyPr/>
                    <a:lstStyle/>
                    <a:p>
                      <a:pPr algn="ctr" fontAlgn="ctr"/>
                      <a:r>
                        <a:rPr lang="is-IS" sz="1200" b="1" i="0" u="none" strike="noStrike">
                          <a:solidFill>
                            <a:srgbClr val="000000"/>
                          </a:solidFill>
                          <a:effectLst/>
                          <a:latin typeface="Calibri" charset="0"/>
                        </a:rPr>
                        <a:t>S2</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1" i="1" u="none" strike="noStrike">
                          <a:solidFill>
                            <a:srgbClr val="000000"/>
                          </a:solidFill>
                          <a:effectLst/>
                          <a:latin typeface="Calibri" charset="0"/>
                        </a:rPr>
                        <a:t>Comment créer des meubles écologiques?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Design, matériaux, ergonomie</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CAO, imprimante 3D</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fr-FR" sz="1200" b="1" i="0" u="none" strike="noStrike">
                          <a:solidFill>
                            <a:srgbClr val="000000"/>
                          </a:solidFill>
                          <a:effectLst/>
                          <a:latin typeface="Calibri" charset="0"/>
                        </a:rPr>
                        <a:t>T3</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1" i="0" u="none" strike="noStrike">
                          <a:solidFill>
                            <a:srgbClr val="000000"/>
                          </a:solidFill>
                          <a:effectLst/>
                          <a:latin typeface="Calibri" charset="0"/>
                        </a:rPr>
                        <a:t>P</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0" i="0" u="none" strike="noStrike">
                          <a:solidFill>
                            <a:srgbClr val="000000"/>
                          </a:solidFill>
                          <a:effectLst/>
                          <a:latin typeface="Calibri" charset="0"/>
                        </a:rPr>
                        <a:t>Fc1</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Arts plastiques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794045">
                <a:tc rowSpan="2">
                  <a:txBody>
                    <a:bodyPr/>
                    <a:lstStyle/>
                    <a:p>
                      <a:pPr algn="ctr" fontAlgn="ctr"/>
                      <a:r>
                        <a:rPr lang="fr-FR" sz="1200" b="1" i="0" u="none" strike="noStrike">
                          <a:solidFill>
                            <a:srgbClr val="000000"/>
                          </a:solidFill>
                          <a:effectLst/>
                          <a:latin typeface="Calibri" charset="0"/>
                        </a:rPr>
                        <a:t>Déplacements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charset="0"/>
                        </a:rPr>
                        <a:t>S1</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1" i="1" u="none" strike="noStrike">
                          <a:solidFill>
                            <a:srgbClr val="000000"/>
                          </a:solidFill>
                          <a:effectLst/>
                          <a:latin typeface="Calibri" charset="0"/>
                        </a:rPr>
                        <a:t>Comment garantir un freinage efficace?</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0" i="0" u="none" strike="noStrike">
                          <a:solidFill>
                            <a:srgbClr val="000000"/>
                          </a:solidFill>
                          <a:effectLst/>
                          <a:latin typeface="Calibri" charset="0"/>
                        </a:rPr>
                        <a:t>Sécurité, frein, énergie, chaine d'énergie, régluation</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0" i="0" u="none" strike="noStrike">
                          <a:solidFill>
                            <a:srgbClr val="000000"/>
                          </a:solidFill>
                          <a:effectLst/>
                          <a:latin typeface="Calibri" charset="0"/>
                        </a:rPr>
                        <a:t>Maquette  didactique freinage, simulation numérique de freinage ABS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s-IS" sz="1200" b="1" i="0" u="none" strike="noStrike">
                          <a:solidFill>
                            <a:srgbClr val="000000"/>
                          </a:solidFill>
                          <a:effectLst/>
                          <a:latin typeface="Calibri" charset="0"/>
                        </a:rPr>
                        <a:t>T2</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charset="0"/>
                        </a:rPr>
                        <a:t>I</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g-BG" sz="1200" b="0" i="0" u="none" strike="noStrike">
                          <a:solidFill>
                            <a:srgbClr val="000000"/>
                          </a:solidFill>
                          <a:effectLst/>
                          <a:latin typeface="Calibri" charset="0"/>
                        </a:rPr>
                        <a:t>Fc6/Fc7</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0" i="0" u="none" strike="noStrike">
                          <a:solidFill>
                            <a:srgbClr val="000000"/>
                          </a:solidFill>
                          <a:effectLst/>
                          <a:latin typeface="Calibri" charset="0"/>
                        </a:rPr>
                        <a:t>SVT/PC</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510">
                <a:tc vMerge="1">
                  <a:txBody>
                    <a:bodyPr/>
                    <a:lstStyle/>
                    <a:p>
                      <a:endParaRPr lang="fr-FR"/>
                    </a:p>
                  </a:txBody>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1" i="1"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0677">
                <a:tc rowSpan="2">
                  <a:txBody>
                    <a:bodyPr/>
                    <a:lstStyle/>
                    <a:p>
                      <a:pPr algn="ctr" fontAlgn="ctr"/>
                      <a:r>
                        <a:rPr lang="fr-FR" sz="1200" b="1" i="0" u="none" strike="noStrike">
                          <a:solidFill>
                            <a:srgbClr val="000000"/>
                          </a:solidFill>
                          <a:effectLst/>
                          <a:latin typeface="Calibri" charset="0"/>
                        </a:rPr>
                        <a:t>Domotique</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1" i="0" u="none" strike="noStrike">
                          <a:solidFill>
                            <a:srgbClr val="000000"/>
                          </a:solidFill>
                          <a:effectLst/>
                          <a:latin typeface="Calibri" charset="0"/>
                        </a:rPr>
                        <a:t>S4</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1" i="1" u="none" strike="noStrike">
                          <a:solidFill>
                            <a:srgbClr val="000000"/>
                          </a:solidFill>
                          <a:effectLst/>
                          <a:latin typeface="Calibri" charset="0"/>
                        </a:rPr>
                        <a:t>Comment réguler la température d'une pièce</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Capteur, traitement numérique, programmation</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Cartes Ardouino Modules capteur, logiciel MB Blocs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s-IS" sz="1200" b="1" i="0" u="none" strike="noStrike">
                          <a:solidFill>
                            <a:srgbClr val="000000"/>
                          </a:solidFill>
                          <a:effectLst/>
                          <a:latin typeface="Calibri" charset="0"/>
                        </a:rPr>
                        <a:t>T2</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bg-BG" sz="1200" b="1" i="0" u="none" strike="noStrike">
                          <a:solidFill>
                            <a:srgbClr val="000000"/>
                          </a:solidFill>
                          <a:effectLst/>
                          <a:latin typeface="Calibri" charset="0"/>
                        </a:rPr>
                        <a:t>I/R</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0" i="0" u="none" strike="noStrike">
                          <a:solidFill>
                            <a:srgbClr val="000000"/>
                          </a:solidFill>
                          <a:effectLst/>
                          <a:latin typeface="Calibri" charset="0"/>
                        </a:rPr>
                        <a:t>Fc8</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Maths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231510">
                <a:tc vMerge="1">
                  <a:txBody>
                    <a:bodyPr/>
                    <a:lstStyle/>
                    <a:p>
                      <a:endParaRPr lang="fr-FR"/>
                    </a:p>
                  </a:txBody>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sk-SK" sz="1200" b="1" i="1"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450677">
                <a:tc rowSpan="2">
                  <a:txBody>
                    <a:bodyPr/>
                    <a:lstStyle/>
                    <a:p>
                      <a:pPr algn="ctr" fontAlgn="ctr"/>
                      <a:r>
                        <a:rPr lang="fr-FR" sz="1200" b="1" i="0" u="none" strike="noStrike">
                          <a:solidFill>
                            <a:srgbClr val="000000"/>
                          </a:solidFill>
                          <a:effectLst/>
                          <a:latin typeface="Calibri" charset="0"/>
                        </a:rPr>
                        <a:t>Constructions et ouvrages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charset="0"/>
                        </a:rPr>
                        <a:t>S1</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1" i="1" u="none" strike="noStrike">
                          <a:solidFill>
                            <a:srgbClr val="000000"/>
                          </a:solidFill>
                          <a:effectLst/>
                          <a:latin typeface="Calibri" charset="0"/>
                        </a:rPr>
                        <a:t>Pourquoi les ponts ne s'éffondrent pas?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0" i="0" u="none" strike="noStrike">
                          <a:solidFill>
                            <a:srgbClr val="000000"/>
                          </a:solidFill>
                          <a:effectLst/>
                          <a:latin typeface="Calibri" charset="0"/>
                        </a:rPr>
                        <a:t>Efforts, structures, matériaux</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0" i="0" u="none" strike="noStrike">
                          <a:solidFill>
                            <a:srgbClr val="000000"/>
                          </a:solidFill>
                          <a:effectLst/>
                          <a:latin typeface="Calibri" charset="0"/>
                        </a:rPr>
                        <a:t>Maquettes de construction / CAO</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charset="0"/>
                        </a:rPr>
                        <a:t>T1</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charset="0"/>
                        </a:rPr>
                        <a:t>I</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a:solidFill>
                            <a:srgbClr val="000000"/>
                          </a:solidFill>
                          <a:effectLst/>
                          <a:latin typeface="Calibri" charset="0"/>
                        </a:rPr>
                        <a:t>Fc4</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0" i="0" u="none" strike="noStrike">
                          <a:solidFill>
                            <a:srgbClr val="000000"/>
                          </a:solidFill>
                          <a:effectLst/>
                          <a:latin typeface="Calibri" charset="0"/>
                        </a:rPr>
                        <a:t>PC</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510">
                <a:tc vMerge="1">
                  <a:txBody>
                    <a:bodyPr/>
                    <a:lstStyle/>
                    <a:p>
                      <a:endParaRPr lang="fr-FR"/>
                    </a:p>
                  </a:txBody>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1" i="1"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1"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9012">
                <a:tc rowSpan="2">
                  <a:txBody>
                    <a:bodyPr/>
                    <a:lstStyle/>
                    <a:p>
                      <a:pPr algn="ctr" fontAlgn="ctr"/>
                      <a:r>
                        <a:rPr lang="fr-FR" sz="1200" b="1" i="0" u="none" strike="noStrike">
                          <a:solidFill>
                            <a:srgbClr val="000000"/>
                          </a:solidFill>
                          <a:effectLst/>
                          <a:latin typeface="Calibri" charset="0"/>
                        </a:rPr>
                        <a:t>Communication</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1" i="0" u="none" strike="noStrike">
                          <a:solidFill>
                            <a:srgbClr val="000000"/>
                          </a:solidFill>
                          <a:effectLst/>
                          <a:latin typeface="Calibri" charset="0"/>
                        </a:rPr>
                        <a:t>S4</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1" i="1" u="none" strike="noStrike">
                          <a:solidFill>
                            <a:srgbClr val="000000"/>
                          </a:solidFill>
                          <a:effectLst/>
                          <a:latin typeface="Calibri" charset="0"/>
                        </a:rPr>
                        <a:t>Comment ouvrir un garage à distance?</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Programmation, maquette expérimentale</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Cartes Ardouino avec modules WIFI et motorisation, logiciel MB Blocs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is-IS" sz="1200" b="1" i="0" u="none" strike="noStrike">
                          <a:solidFill>
                            <a:srgbClr val="000000"/>
                          </a:solidFill>
                          <a:effectLst/>
                          <a:latin typeface="Calibri" charset="0"/>
                        </a:rPr>
                        <a:t>T2</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bg-BG" sz="1200" b="1" i="0" u="none" strike="noStrike">
                          <a:solidFill>
                            <a:srgbClr val="000000"/>
                          </a:solidFill>
                          <a:effectLst/>
                          <a:latin typeface="Calibri" charset="0"/>
                        </a:rPr>
                        <a:t>I/R</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sz="1200" b="0" i="0" u="none" strike="noStrike">
                          <a:solidFill>
                            <a:srgbClr val="000000"/>
                          </a:solidFill>
                          <a:effectLst/>
                          <a:latin typeface="Calibri" charset="0"/>
                        </a:rPr>
                        <a:t>Fc2/Fc3</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Maths</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669845">
                <a:tc vMerge="1">
                  <a:txBody>
                    <a:bodyPr/>
                    <a:lstStyle/>
                    <a:p>
                      <a:endParaRPr lang="fr-FR"/>
                    </a:p>
                  </a:txBody>
                  <a:tcPr/>
                </a:tc>
                <a:tc>
                  <a:txBody>
                    <a:bodyPr/>
                    <a:lstStyle/>
                    <a:p>
                      <a:pPr algn="ctr" fontAlgn="ctr"/>
                      <a:r>
                        <a:rPr lang="fr-FR" sz="1200" b="1" i="0" u="none" strike="noStrike">
                          <a:solidFill>
                            <a:srgbClr val="000000"/>
                          </a:solidFill>
                          <a:effectLst/>
                          <a:latin typeface="Calibri" charset="0"/>
                        </a:rPr>
                        <a:t>S5</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fr-FR" sz="1200" b="1" i="1" u="none" strike="noStrike">
                          <a:solidFill>
                            <a:srgbClr val="000000"/>
                          </a:solidFill>
                          <a:effectLst/>
                          <a:latin typeface="Calibri" charset="0"/>
                        </a:rPr>
                        <a:t>Comment créer un site internet pour promouvoir une activité</a:t>
                      </a:r>
                    </a:p>
                  </a:txBody>
                  <a:tcPr marL="10299" marR="10299" marT="102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Réseau IP, langage HTML, communication en français et LV,</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200" b="0" i="0" u="none" strike="noStrike">
                          <a:solidFill>
                            <a:srgbClr val="000000"/>
                          </a:solidFill>
                          <a:effectLst/>
                          <a:latin typeface="Calibri" charset="0"/>
                        </a:rPr>
                        <a:t>Logiciels de création WEB</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sk-SK" sz="1200" b="0" i="0" u="none" strike="noStrike">
                          <a:solidFill>
                            <a:srgbClr val="000000"/>
                          </a:solidFill>
                          <a:effectLst/>
                          <a:latin typeface="Calibri" charset="0"/>
                        </a:rPr>
                        <a:t> </a:t>
                      </a:r>
                    </a:p>
                  </a:txBody>
                  <a:tcPr marL="10299" marR="10299" marT="10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1" i="0" u="none" strike="noStrike">
                          <a:solidFill>
                            <a:srgbClr val="000000"/>
                          </a:solidFill>
                          <a:effectLst/>
                          <a:latin typeface="Calibri" charset="0"/>
                        </a:rPr>
                        <a:t>T3</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200" b="1" i="0" u="none" strike="noStrike">
                          <a:solidFill>
                            <a:srgbClr val="000000"/>
                          </a:solidFill>
                          <a:effectLst/>
                          <a:latin typeface="Calibri" charset="0"/>
                        </a:rPr>
                        <a:t>P</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bg-BG" sz="1200" b="0" i="0" u="none" strike="noStrike">
                          <a:solidFill>
                            <a:srgbClr val="000000"/>
                          </a:solidFill>
                          <a:effectLst/>
                          <a:latin typeface="Calibri" charset="0"/>
                        </a:rPr>
                        <a:t>Fc8/FC10</a:t>
                      </a:r>
                    </a:p>
                  </a:txBody>
                  <a:tcPr marL="10299" marR="10299" marT="102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fr-FR" sz="1200" b="0" i="0" u="none" strike="noStrike" dirty="0">
                          <a:solidFill>
                            <a:srgbClr val="000000"/>
                          </a:solidFill>
                          <a:effectLst/>
                          <a:latin typeface="Calibri" charset="0"/>
                        </a:rPr>
                        <a:t>Français/LV</a:t>
                      </a:r>
                    </a:p>
                  </a:txBody>
                  <a:tcPr marL="10299" marR="10299" marT="102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654481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rme libre 8"/>
          <p:cNvSpPr/>
          <p:nvPr/>
        </p:nvSpPr>
        <p:spPr>
          <a:xfrm>
            <a:off x="2012731" y="1716252"/>
            <a:ext cx="8229600" cy="2755901"/>
          </a:xfrm>
          <a:custGeom>
            <a:avLst/>
            <a:gdLst>
              <a:gd name="connsiteX0" fmla="*/ 0 w 1828800"/>
              <a:gd name="connsiteY0" fmla="*/ 101600 h 1016000"/>
              <a:gd name="connsiteX1" fmla="*/ 101600 w 1828800"/>
              <a:gd name="connsiteY1" fmla="*/ 0 h 1016000"/>
              <a:gd name="connsiteX2" fmla="*/ 1727200 w 1828800"/>
              <a:gd name="connsiteY2" fmla="*/ 0 h 1016000"/>
              <a:gd name="connsiteX3" fmla="*/ 1828800 w 1828800"/>
              <a:gd name="connsiteY3" fmla="*/ 101600 h 1016000"/>
              <a:gd name="connsiteX4" fmla="*/ 1828800 w 1828800"/>
              <a:gd name="connsiteY4" fmla="*/ 914400 h 1016000"/>
              <a:gd name="connsiteX5" fmla="*/ 1727200 w 1828800"/>
              <a:gd name="connsiteY5" fmla="*/ 1016000 h 1016000"/>
              <a:gd name="connsiteX6" fmla="*/ 101600 w 1828800"/>
              <a:gd name="connsiteY6" fmla="*/ 1016000 h 1016000"/>
              <a:gd name="connsiteX7" fmla="*/ 0 w 1828800"/>
              <a:gd name="connsiteY7" fmla="*/ 914400 h 1016000"/>
              <a:gd name="connsiteX8" fmla="*/ 0 w 1828800"/>
              <a:gd name="connsiteY8" fmla="*/ 101600 h 1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016000">
                <a:moveTo>
                  <a:pt x="0" y="101600"/>
                </a:moveTo>
                <a:cubicBezTo>
                  <a:pt x="0" y="45488"/>
                  <a:pt x="45488" y="0"/>
                  <a:pt x="101600" y="0"/>
                </a:cubicBezTo>
                <a:lnTo>
                  <a:pt x="1727200" y="0"/>
                </a:lnTo>
                <a:cubicBezTo>
                  <a:pt x="1783312" y="0"/>
                  <a:pt x="1828800" y="45488"/>
                  <a:pt x="1828800" y="101600"/>
                </a:cubicBezTo>
                <a:lnTo>
                  <a:pt x="1828800" y="914400"/>
                </a:lnTo>
                <a:cubicBezTo>
                  <a:pt x="1828800" y="970512"/>
                  <a:pt x="1783312" y="1016000"/>
                  <a:pt x="1727200" y="1016000"/>
                </a:cubicBezTo>
                <a:lnTo>
                  <a:pt x="101600" y="1016000"/>
                </a:lnTo>
                <a:cubicBezTo>
                  <a:pt x="45488" y="1016000"/>
                  <a:pt x="0" y="970512"/>
                  <a:pt x="0" y="914400"/>
                </a:cubicBezTo>
                <a:lnTo>
                  <a:pt x="0" y="101600"/>
                </a:lnTo>
                <a:close/>
              </a:path>
            </a:pathLst>
          </a:custGeom>
        </p:spPr>
        <p:style>
          <a:lnRef idx="0">
            <a:schemeClr val="lt1">
              <a:hueOff val="0"/>
              <a:satOff val="0"/>
              <a:lumOff val="0"/>
              <a:alphaOff val="0"/>
            </a:schemeClr>
          </a:lnRef>
          <a:fillRef idx="3">
            <a:schemeClr val="accent3">
              <a:hueOff val="11250266"/>
              <a:satOff val="-16880"/>
              <a:lumOff val="-2745"/>
              <a:alphaOff val="0"/>
            </a:schemeClr>
          </a:fillRef>
          <a:effectRef idx="2">
            <a:schemeClr val="accent3">
              <a:hueOff val="11250266"/>
              <a:satOff val="-16880"/>
              <a:lumOff val="-2745"/>
              <a:alphaOff val="0"/>
            </a:schemeClr>
          </a:effectRef>
          <a:fontRef idx="minor">
            <a:schemeClr val="lt1"/>
          </a:fontRef>
        </p:style>
        <p:txBody>
          <a:bodyPr spcFirstLastPara="0" vert="horz" wrap="square" lIns="102148" tIns="102148" rIns="102148" bIns="102148" numCol="1" spcCol="1270" anchor="ctr" anchorCtr="0">
            <a:noAutofit/>
          </a:bodyPr>
          <a:lstStyle/>
          <a:p>
            <a:pPr algn="ctr" defTabSz="844550">
              <a:lnSpc>
                <a:spcPct val="90000"/>
              </a:lnSpc>
              <a:spcBef>
                <a:spcPct val="0"/>
              </a:spcBef>
              <a:spcAft>
                <a:spcPct val="35000"/>
              </a:spcAft>
            </a:pPr>
            <a:endParaRPr lang="fr-FR" sz="2000" b="1" dirty="0">
              <a:solidFill>
                <a:schemeClr val="tx1"/>
              </a:solidFill>
            </a:endParaRPr>
          </a:p>
        </p:txBody>
      </p:sp>
      <p:sp>
        <p:nvSpPr>
          <p:cNvPr id="7" name="Forme libre 6"/>
          <p:cNvSpPr/>
          <p:nvPr/>
        </p:nvSpPr>
        <p:spPr>
          <a:xfrm>
            <a:off x="2012731" y="1716252"/>
            <a:ext cx="5156200" cy="2082799"/>
          </a:xfrm>
          <a:custGeom>
            <a:avLst/>
            <a:gdLst>
              <a:gd name="connsiteX0" fmla="*/ 0 w 1828800"/>
              <a:gd name="connsiteY0" fmla="*/ 101600 h 1016000"/>
              <a:gd name="connsiteX1" fmla="*/ 101600 w 1828800"/>
              <a:gd name="connsiteY1" fmla="*/ 0 h 1016000"/>
              <a:gd name="connsiteX2" fmla="*/ 1727200 w 1828800"/>
              <a:gd name="connsiteY2" fmla="*/ 0 h 1016000"/>
              <a:gd name="connsiteX3" fmla="*/ 1828800 w 1828800"/>
              <a:gd name="connsiteY3" fmla="*/ 101600 h 1016000"/>
              <a:gd name="connsiteX4" fmla="*/ 1828800 w 1828800"/>
              <a:gd name="connsiteY4" fmla="*/ 914400 h 1016000"/>
              <a:gd name="connsiteX5" fmla="*/ 1727200 w 1828800"/>
              <a:gd name="connsiteY5" fmla="*/ 1016000 h 1016000"/>
              <a:gd name="connsiteX6" fmla="*/ 101600 w 1828800"/>
              <a:gd name="connsiteY6" fmla="*/ 1016000 h 1016000"/>
              <a:gd name="connsiteX7" fmla="*/ 0 w 1828800"/>
              <a:gd name="connsiteY7" fmla="*/ 914400 h 1016000"/>
              <a:gd name="connsiteX8" fmla="*/ 0 w 1828800"/>
              <a:gd name="connsiteY8" fmla="*/ 101600 h 1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016000">
                <a:moveTo>
                  <a:pt x="0" y="101600"/>
                </a:moveTo>
                <a:cubicBezTo>
                  <a:pt x="0" y="45488"/>
                  <a:pt x="45488" y="0"/>
                  <a:pt x="101600" y="0"/>
                </a:cubicBezTo>
                <a:lnTo>
                  <a:pt x="1727200" y="0"/>
                </a:lnTo>
                <a:cubicBezTo>
                  <a:pt x="1783312" y="0"/>
                  <a:pt x="1828800" y="45488"/>
                  <a:pt x="1828800" y="101600"/>
                </a:cubicBezTo>
                <a:lnTo>
                  <a:pt x="1828800" y="914400"/>
                </a:lnTo>
                <a:cubicBezTo>
                  <a:pt x="1828800" y="970512"/>
                  <a:pt x="1783312" y="1016000"/>
                  <a:pt x="1727200" y="1016000"/>
                </a:cubicBezTo>
                <a:lnTo>
                  <a:pt x="101600" y="1016000"/>
                </a:lnTo>
                <a:cubicBezTo>
                  <a:pt x="45488" y="1016000"/>
                  <a:pt x="0" y="970512"/>
                  <a:pt x="0" y="914400"/>
                </a:cubicBezTo>
                <a:lnTo>
                  <a:pt x="0" y="101600"/>
                </a:lnTo>
                <a:close/>
              </a:path>
            </a:pathLst>
          </a:custGeom>
        </p:spPr>
        <p:style>
          <a:lnRef idx="0">
            <a:schemeClr val="lt1">
              <a:hueOff val="0"/>
              <a:satOff val="0"/>
              <a:lumOff val="0"/>
              <a:alphaOff val="0"/>
            </a:schemeClr>
          </a:lnRef>
          <a:fillRef idx="3">
            <a:schemeClr val="accent3">
              <a:hueOff val="5625133"/>
              <a:satOff val="-8440"/>
              <a:lumOff val="-1373"/>
              <a:alphaOff val="0"/>
            </a:schemeClr>
          </a:fillRef>
          <a:effectRef idx="2">
            <a:schemeClr val="accent3">
              <a:hueOff val="5625133"/>
              <a:satOff val="-8440"/>
              <a:lumOff val="-1373"/>
              <a:alphaOff val="0"/>
            </a:schemeClr>
          </a:effectRef>
          <a:fontRef idx="minor">
            <a:schemeClr val="lt1"/>
          </a:fontRef>
        </p:style>
        <p:txBody>
          <a:bodyPr spcFirstLastPara="0" vert="horz" wrap="square" lIns="102148" tIns="102148" rIns="102148" bIns="102148" numCol="1" spcCol="1270" anchor="ctr" anchorCtr="0">
            <a:noAutofit/>
          </a:bodyPr>
          <a:lstStyle/>
          <a:p>
            <a:pPr algn="ctr" defTabSz="844550">
              <a:lnSpc>
                <a:spcPct val="90000"/>
              </a:lnSpc>
              <a:spcBef>
                <a:spcPct val="0"/>
              </a:spcBef>
              <a:spcAft>
                <a:spcPct val="35000"/>
              </a:spcAft>
            </a:pPr>
            <a:endParaRPr lang="fr-FR" sz="2000" b="1" dirty="0">
              <a:solidFill>
                <a:schemeClr val="tx1"/>
              </a:solidFill>
            </a:endParaRPr>
          </a:p>
        </p:txBody>
      </p:sp>
      <p:sp>
        <p:nvSpPr>
          <p:cNvPr id="2" name="Titre 1"/>
          <p:cNvSpPr>
            <a:spLocks noGrp="1"/>
          </p:cNvSpPr>
          <p:nvPr>
            <p:ph type="title"/>
          </p:nvPr>
        </p:nvSpPr>
        <p:spPr>
          <a:xfrm>
            <a:off x="838200" y="193780"/>
            <a:ext cx="10515600" cy="1325563"/>
          </a:xfrm>
        </p:spPr>
        <p:txBody>
          <a:bodyPr>
            <a:normAutofit/>
          </a:bodyPr>
          <a:lstStyle/>
          <a:p>
            <a:r>
              <a:rPr lang="fr-FR" sz="4000" dirty="0" smtClean="0"/>
              <a:t>3 démarches pédagogiques complémentaires et imbriquées </a:t>
            </a:r>
            <a:endParaRPr lang="fr-FR" sz="4000" dirty="0"/>
          </a:p>
        </p:txBody>
      </p:sp>
      <p:sp>
        <p:nvSpPr>
          <p:cNvPr id="5" name="Forme libre 4"/>
          <p:cNvSpPr/>
          <p:nvPr/>
        </p:nvSpPr>
        <p:spPr>
          <a:xfrm>
            <a:off x="2012731" y="1716251"/>
            <a:ext cx="2070100" cy="1016000"/>
          </a:xfrm>
          <a:custGeom>
            <a:avLst/>
            <a:gdLst>
              <a:gd name="connsiteX0" fmla="*/ 0 w 1828800"/>
              <a:gd name="connsiteY0" fmla="*/ 101600 h 1016000"/>
              <a:gd name="connsiteX1" fmla="*/ 101600 w 1828800"/>
              <a:gd name="connsiteY1" fmla="*/ 0 h 1016000"/>
              <a:gd name="connsiteX2" fmla="*/ 1727200 w 1828800"/>
              <a:gd name="connsiteY2" fmla="*/ 0 h 1016000"/>
              <a:gd name="connsiteX3" fmla="*/ 1828800 w 1828800"/>
              <a:gd name="connsiteY3" fmla="*/ 101600 h 1016000"/>
              <a:gd name="connsiteX4" fmla="*/ 1828800 w 1828800"/>
              <a:gd name="connsiteY4" fmla="*/ 914400 h 1016000"/>
              <a:gd name="connsiteX5" fmla="*/ 1727200 w 1828800"/>
              <a:gd name="connsiteY5" fmla="*/ 1016000 h 1016000"/>
              <a:gd name="connsiteX6" fmla="*/ 101600 w 1828800"/>
              <a:gd name="connsiteY6" fmla="*/ 1016000 h 1016000"/>
              <a:gd name="connsiteX7" fmla="*/ 0 w 1828800"/>
              <a:gd name="connsiteY7" fmla="*/ 914400 h 1016000"/>
              <a:gd name="connsiteX8" fmla="*/ 0 w 1828800"/>
              <a:gd name="connsiteY8" fmla="*/ 101600 h 1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016000">
                <a:moveTo>
                  <a:pt x="0" y="101600"/>
                </a:moveTo>
                <a:cubicBezTo>
                  <a:pt x="0" y="45488"/>
                  <a:pt x="45488" y="0"/>
                  <a:pt x="101600" y="0"/>
                </a:cubicBezTo>
                <a:lnTo>
                  <a:pt x="1727200" y="0"/>
                </a:lnTo>
                <a:cubicBezTo>
                  <a:pt x="1783312" y="0"/>
                  <a:pt x="1828800" y="45488"/>
                  <a:pt x="1828800" y="101600"/>
                </a:cubicBezTo>
                <a:lnTo>
                  <a:pt x="1828800" y="914400"/>
                </a:lnTo>
                <a:cubicBezTo>
                  <a:pt x="1828800" y="970512"/>
                  <a:pt x="1783312" y="1016000"/>
                  <a:pt x="1727200" y="1016000"/>
                </a:cubicBezTo>
                <a:lnTo>
                  <a:pt x="101600" y="1016000"/>
                </a:lnTo>
                <a:cubicBezTo>
                  <a:pt x="45488" y="1016000"/>
                  <a:pt x="0" y="970512"/>
                  <a:pt x="0" y="914400"/>
                </a:cubicBezTo>
                <a:lnTo>
                  <a:pt x="0" y="101600"/>
                </a:lnTo>
                <a:close/>
              </a:path>
            </a:pathLst>
          </a:cu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102148" tIns="102148" rIns="102148" bIns="102148" numCol="1" spcCol="1270" anchor="ctr" anchorCtr="0">
            <a:noAutofit/>
          </a:bodyPr>
          <a:lstStyle/>
          <a:p>
            <a:pPr algn="ctr" defTabSz="844550">
              <a:lnSpc>
                <a:spcPct val="90000"/>
              </a:lnSpc>
              <a:spcBef>
                <a:spcPct val="0"/>
              </a:spcBef>
              <a:spcAft>
                <a:spcPct val="35000"/>
              </a:spcAft>
            </a:pPr>
            <a:r>
              <a:rPr lang="fr-FR" sz="2000" b="1" dirty="0">
                <a:solidFill>
                  <a:schemeClr val="tx1"/>
                </a:solidFill>
              </a:rPr>
              <a:t>Démarche d’investigation</a:t>
            </a:r>
          </a:p>
        </p:txBody>
      </p:sp>
      <p:sp>
        <p:nvSpPr>
          <p:cNvPr id="10" name="Forme libre 9"/>
          <p:cNvSpPr/>
          <p:nvPr/>
        </p:nvSpPr>
        <p:spPr>
          <a:xfrm>
            <a:off x="2158781" y="4726151"/>
            <a:ext cx="1924050" cy="1714500"/>
          </a:xfrm>
          <a:custGeom>
            <a:avLst/>
            <a:gdLst>
              <a:gd name="connsiteX0" fmla="*/ 0 w 1828800"/>
              <a:gd name="connsiteY0" fmla="*/ 101600 h 1016000"/>
              <a:gd name="connsiteX1" fmla="*/ 101600 w 1828800"/>
              <a:gd name="connsiteY1" fmla="*/ 0 h 1016000"/>
              <a:gd name="connsiteX2" fmla="*/ 1727200 w 1828800"/>
              <a:gd name="connsiteY2" fmla="*/ 0 h 1016000"/>
              <a:gd name="connsiteX3" fmla="*/ 1828800 w 1828800"/>
              <a:gd name="connsiteY3" fmla="*/ 101600 h 1016000"/>
              <a:gd name="connsiteX4" fmla="*/ 1828800 w 1828800"/>
              <a:gd name="connsiteY4" fmla="*/ 914400 h 1016000"/>
              <a:gd name="connsiteX5" fmla="*/ 1727200 w 1828800"/>
              <a:gd name="connsiteY5" fmla="*/ 1016000 h 1016000"/>
              <a:gd name="connsiteX6" fmla="*/ 101600 w 1828800"/>
              <a:gd name="connsiteY6" fmla="*/ 1016000 h 1016000"/>
              <a:gd name="connsiteX7" fmla="*/ 0 w 1828800"/>
              <a:gd name="connsiteY7" fmla="*/ 914400 h 1016000"/>
              <a:gd name="connsiteX8" fmla="*/ 0 w 1828800"/>
              <a:gd name="connsiteY8" fmla="*/ 101600 h 1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016000">
                <a:moveTo>
                  <a:pt x="0" y="101600"/>
                </a:moveTo>
                <a:cubicBezTo>
                  <a:pt x="0" y="45488"/>
                  <a:pt x="45488" y="0"/>
                  <a:pt x="101600" y="0"/>
                </a:cubicBezTo>
                <a:lnTo>
                  <a:pt x="1727200" y="0"/>
                </a:lnTo>
                <a:cubicBezTo>
                  <a:pt x="1783312" y="0"/>
                  <a:pt x="1828800" y="45488"/>
                  <a:pt x="1828800" y="101600"/>
                </a:cubicBezTo>
                <a:lnTo>
                  <a:pt x="1828800" y="914400"/>
                </a:lnTo>
                <a:cubicBezTo>
                  <a:pt x="1828800" y="970512"/>
                  <a:pt x="1783312" y="1016000"/>
                  <a:pt x="1727200" y="1016000"/>
                </a:cubicBezTo>
                <a:lnTo>
                  <a:pt x="101600" y="1016000"/>
                </a:lnTo>
                <a:cubicBezTo>
                  <a:pt x="45488" y="1016000"/>
                  <a:pt x="0" y="970512"/>
                  <a:pt x="0" y="914400"/>
                </a:cubicBezTo>
                <a:lnTo>
                  <a:pt x="0" y="101600"/>
                </a:lnTo>
                <a:close/>
              </a:path>
            </a:pathLst>
          </a:custGeom>
        </p:spPr>
        <p:style>
          <a:lnRef idx="1">
            <a:schemeClr val="accent3"/>
          </a:lnRef>
          <a:fillRef idx="2">
            <a:schemeClr val="accent3"/>
          </a:fillRef>
          <a:effectRef idx="1">
            <a:schemeClr val="accent3"/>
          </a:effectRef>
          <a:fontRef idx="minor">
            <a:schemeClr val="dk1"/>
          </a:fontRef>
        </p:style>
        <p:txBody>
          <a:bodyPr spcFirstLastPara="0" vert="horz" wrap="square" lIns="102148" tIns="102148" rIns="102148" bIns="102148" numCol="1" spcCol="1270" anchor="ctr" anchorCtr="0">
            <a:noAutofit/>
          </a:bodyPr>
          <a:lstStyle/>
          <a:p>
            <a:pPr algn="ctr" defTabSz="844550">
              <a:lnSpc>
                <a:spcPct val="90000"/>
              </a:lnSpc>
              <a:spcBef>
                <a:spcPct val="0"/>
              </a:spcBef>
              <a:spcAft>
                <a:spcPct val="35000"/>
              </a:spcAft>
            </a:pPr>
            <a:r>
              <a:rPr lang="fr-FR" i="1" dirty="0">
                <a:solidFill>
                  <a:schemeClr val="tx1"/>
                </a:solidFill>
              </a:rPr>
              <a:t>Collective, induit des phases d’appropriation, de recherche, d’hypothèses et de vérifications.</a:t>
            </a:r>
          </a:p>
        </p:txBody>
      </p:sp>
      <p:sp>
        <p:nvSpPr>
          <p:cNvPr id="11" name="Forme libre 10"/>
          <p:cNvSpPr/>
          <p:nvPr/>
        </p:nvSpPr>
        <p:spPr>
          <a:xfrm>
            <a:off x="4197131" y="4726151"/>
            <a:ext cx="2692400" cy="1714500"/>
          </a:xfrm>
          <a:custGeom>
            <a:avLst/>
            <a:gdLst>
              <a:gd name="connsiteX0" fmla="*/ 0 w 1828800"/>
              <a:gd name="connsiteY0" fmla="*/ 101600 h 1016000"/>
              <a:gd name="connsiteX1" fmla="*/ 101600 w 1828800"/>
              <a:gd name="connsiteY1" fmla="*/ 0 h 1016000"/>
              <a:gd name="connsiteX2" fmla="*/ 1727200 w 1828800"/>
              <a:gd name="connsiteY2" fmla="*/ 0 h 1016000"/>
              <a:gd name="connsiteX3" fmla="*/ 1828800 w 1828800"/>
              <a:gd name="connsiteY3" fmla="*/ 101600 h 1016000"/>
              <a:gd name="connsiteX4" fmla="*/ 1828800 w 1828800"/>
              <a:gd name="connsiteY4" fmla="*/ 914400 h 1016000"/>
              <a:gd name="connsiteX5" fmla="*/ 1727200 w 1828800"/>
              <a:gd name="connsiteY5" fmla="*/ 1016000 h 1016000"/>
              <a:gd name="connsiteX6" fmla="*/ 101600 w 1828800"/>
              <a:gd name="connsiteY6" fmla="*/ 1016000 h 1016000"/>
              <a:gd name="connsiteX7" fmla="*/ 0 w 1828800"/>
              <a:gd name="connsiteY7" fmla="*/ 914400 h 1016000"/>
              <a:gd name="connsiteX8" fmla="*/ 0 w 1828800"/>
              <a:gd name="connsiteY8" fmla="*/ 101600 h 1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016000">
                <a:moveTo>
                  <a:pt x="0" y="101600"/>
                </a:moveTo>
                <a:cubicBezTo>
                  <a:pt x="0" y="45488"/>
                  <a:pt x="45488" y="0"/>
                  <a:pt x="101600" y="0"/>
                </a:cubicBezTo>
                <a:lnTo>
                  <a:pt x="1727200" y="0"/>
                </a:lnTo>
                <a:cubicBezTo>
                  <a:pt x="1783312" y="0"/>
                  <a:pt x="1828800" y="45488"/>
                  <a:pt x="1828800" y="101600"/>
                </a:cubicBezTo>
                <a:lnTo>
                  <a:pt x="1828800" y="914400"/>
                </a:lnTo>
                <a:cubicBezTo>
                  <a:pt x="1828800" y="970512"/>
                  <a:pt x="1783312" y="1016000"/>
                  <a:pt x="1727200" y="1016000"/>
                </a:cubicBezTo>
                <a:lnTo>
                  <a:pt x="101600" y="1016000"/>
                </a:lnTo>
                <a:cubicBezTo>
                  <a:pt x="45488" y="1016000"/>
                  <a:pt x="0" y="970512"/>
                  <a:pt x="0" y="914400"/>
                </a:cubicBezTo>
                <a:lnTo>
                  <a:pt x="0" y="101600"/>
                </a:lnTo>
                <a:close/>
              </a:path>
            </a:pathLst>
          </a:custGeom>
        </p:spPr>
        <p:style>
          <a:lnRef idx="1">
            <a:schemeClr val="accent1"/>
          </a:lnRef>
          <a:fillRef idx="2">
            <a:schemeClr val="accent1"/>
          </a:fillRef>
          <a:effectRef idx="1">
            <a:schemeClr val="accent1"/>
          </a:effectRef>
          <a:fontRef idx="minor">
            <a:schemeClr val="dk1"/>
          </a:fontRef>
        </p:style>
        <p:txBody>
          <a:bodyPr spcFirstLastPara="0" vert="horz" wrap="square" lIns="102148" tIns="102148" rIns="102148" bIns="102148" numCol="1" spcCol="1270" anchor="ctr" anchorCtr="0">
            <a:noAutofit/>
          </a:bodyPr>
          <a:lstStyle/>
          <a:p>
            <a:pPr algn="ctr" defTabSz="844550">
              <a:lnSpc>
                <a:spcPct val="90000"/>
              </a:lnSpc>
              <a:spcBef>
                <a:spcPct val="0"/>
              </a:spcBef>
              <a:spcAft>
                <a:spcPct val="35000"/>
              </a:spcAft>
            </a:pPr>
            <a:r>
              <a:rPr lang="fr-FR" i="1" dirty="0">
                <a:solidFill>
                  <a:schemeClr val="tx1"/>
                </a:solidFill>
              </a:rPr>
              <a:t>Individuelle ou en collective, s’appuie sur un problème technique et exige l’application de méthodes formalisées</a:t>
            </a:r>
          </a:p>
        </p:txBody>
      </p:sp>
      <p:sp>
        <p:nvSpPr>
          <p:cNvPr id="12" name="Forme libre 11"/>
          <p:cNvSpPr/>
          <p:nvPr/>
        </p:nvSpPr>
        <p:spPr>
          <a:xfrm>
            <a:off x="7168931" y="4726152"/>
            <a:ext cx="3073400" cy="1714499"/>
          </a:xfrm>
          <a:custGeom>
            <a:avLst/>
            <a:gdLst>
              <a:gd name="connsiteX0" fmla="*/ 0 w 1828800"/>
              <a:gd name="connsiteY0" fmla="*/ 101600 h 1016000"/>
              <a:gd name="connsiteX1" fmla="*/ 101600 w 1828800"/>
              <a:gd name="connsiteY1" fmla="*/ 0 h 1016000"/>
              <a:gd name="connsiteX2" fmla="*/ 1727200 w 1828800"/>
              <a:gd name="connsiteY2" fmla="*/ 0 h 1016000"/>
              <a:gd name="connsiteX3" fmla="*/ 1828800 w 1828800"/>
              <a:gd name="connsiteY3" fmla="*/ 101600 h 1016000"/>
              <a:gd name="connsiteX4" fmla="*/ 1828800 w 1828800"/>
              <a:gd name="connsiteY4" fmla="*/ 914400 h 1016000"/>
              <a:gd name="connsiteX5" fmla="*/ 1727200 w 1828800"/>
              <a:gd name="connsiteY5" fmla="*/ 1016000 h 1016000"/>
              <a:gd name="connsiteX6" fmla="*/ 101600 w 1828800"/>
              <a:gd name="connsiteY6" fmla="*/ 1016000 h 1016000"/>
              <a:gd name="connsiteX7" fmla="*/ 0 w 1828800"/>
              <a:gd name="connsiteY7" fmla="*/ 914400 h 1016000"/>
              <a:gd name="connsiteX8" fmla="*/ 0 w 1828800"/>
              <a:gd name="connsiteY8" fmla="*/ 101600 h 1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016000">
                <a:moveTo>
                  <a:pt x="0" y="101600"/>
                </a:moveTo>
                <a:cubicBezTo>
                  <a:pt x="0" y="45488"/>
                  <a:pt x="45488" y="0"/>
                  <a:pt x="101600" y="0"/>
                </a:cubicBezTo>
                <a:lnTo>
                  <a:pt x="1727200" y="0"/>
                </a:lnTo>
                <a:cubicBezTo>
                  <a:pt x="1783312" y="0"/>
                  <a:pt x="1828800" y="45488"/>
                  <a:pt x="1828800" y="101600"/>
                </a:cubicBezTo>
                <a:lnTo>
                  <a:pt x="1828800" y="914400"/>
                </a:lnTo>
                <a:cubicBezTo>
                  <a:pt x="1828800" y="970512"/>
                  <a:pt x="1783312" y="1016000"/>
                  <a:pt x="1727200" y="1016000"/>
                </a:cubicBezTo>
                <a:lnTo>
                  <a:pt x="101600" y="1016000"/>
                </a:lnTo>
                <a:cubicBezTo>
                  <a:pt x="45488" y="1016000"/>
                  <a:pt x="0" y="970512"/>
                  <a:pt x="0" y="914400"/>
                </a:cubicBezTo>
                <a:lnTo>
                  <a:pt x="0" y="101600"/>
                </a:lnTo>
                <a:close/>
              </a:path>
            </a:pathLst>
          </a:custGeom>
        </p:spPr>
        <p:style>
          <a:lnRef idx="1">
            <a:schemeClr val="accent4"/>
          </a:lnRef>
          <a:fillRef idx="2">
            <a:schemeClr val="accent4"/>
          </a:fillRef>
          <a:effectRef idx="1">
            <a:schemeClr val="accent4"/>
          </a:effectRef>
          <a:fontRef idx="minor">
            <a:schemeClr val="dk1"/>
          </a:fontRef>
        </p:style>
        <p:txBody>
          <a:bodyPr spcFirstLastPara="0" vert="horz" wrap="square" lIns="102148" tIns="102148" rIns="102148" bIns="102148" numCol="1" spcCol="1270" anchor="ctr" anchorCtr="0">
            <a:noAutofit/>
          </a:bodyPr>
          <a:lstStyle/>
          <a:p>
            <a:pPr algn="ctr" defTabSz="844550">
              <a:lnSpc>
                <a:spcPct val="90000"/>
              </a:lnSpc>
              <a:spcBef>
                <a:spcPct val="0"/>
              </a:spcBef>
              <a:spcAft>
                <a:spcPct val="35000"/>
              </a:spcAft>
            </a:pPr>
            <a:r>
              <a:rPr lang="fr-FR" i="1" dirty="0">
                <a:solidFill>
                  <a:schemeClr val="tx1"/>
                </a:solidFill>
              </a:rPr>
              <a:t>Collective, s’appuyant sur un objectif partagé entre élèves et professeur, exigeant de définir des fonctions, une organisation, une planification et des étapes</a:t>
            </a:r>
          </a:p>
        </p:txBody>
      </p:sp>
      <p:sp>
        <p:nvSpPr>
          <p:cNvPr id="13" name="Flèche vers la droite 12"/>
          <p:cNvSpPr/>
          <p:nvPr/>
        </p:nvSpPr>
        <p:spPr>
          <a:xfrm rot="5400000">
            <a:off x="8438931" y="4135601"/>
            <a:ext cx="508000" cy="4953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14" name="Flèche vers la droite 13"/>
          <p:cNvSpPr/>
          <p:nvPr/>
        </p:nvSpPr>
        <p:spPr>
          <a:xfrm rot="5400000">
            <a:off x="2047568" y="3389387"/>
            <a:ext cx="2025827" cy="4953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15" name="Flèche vers la droite 14"/>
          <p:cNvSpPr/>
          <p:nvPr/>
        </p:nvSpPr>
        <p:spPr>
          <a:xfrm rot="5400000">
            <a:off x="4867999" y="3917469"/>
            <a:ext cx="969664" cy="4953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3" name="ZoneTexte 2"/>
          <p:cNvSpPr txBox="1"/>
          <p:nvPr/>
        </p:nvSpPr>
        <p:spPr>
          <a:xfrm>
            <a:off x="4197131" y="2110627"/>
            <a:ext cx="2425700" cy="1569660"/>
          </a:xfrm>
          <a:prstGeom prst="rect">
            <a:avLst/>
          </a:prstGeom>
          <a:noFill/>
        </p:spPr>
        <p:txBody>
          <a:bodyPr wrap="square" rtlCol="0">
            <a:spAutoFit/>
          </a:bodyPr>
          <a:lstStyle/>
          <a:p>
            <a:pPr lvl="0"/>
            <a:r>
              <a:rPr lang="fr-FR" sz="2400" b="1" dirty="0"/>
              <a:t>Démarche de résolution d’un problème technique</a:t>
            </a:r>
          </a:p>
        </p:txBody>
      </p:sp>
      <p:sp>
        <p:nvSpPr>
          <p:cNvPr id="4" name="ZoneTexte 3"/>
          <p:cNvSpPr txBox="1"/>
          <p:nvPr/>
        </p:nvSpPr>
        <p:spPr>
          <a:xfrm>
            <a:off x="7473731" y="3068624"/>
            <a:ext cx="2362200" cy="954107"/>
          </a:xfrm>
          <a:prstGeom prst="rect">
            <a:avLst/>
          </a:prstGeom>
          <a:noFill/>
        </p:spPr>
        <p:txBody>
          <a:bodyPr wrap="square" rtlCol="0">
            <a:spAutoFit/>
          </a:bodyPr>
          <a:lstStyle/>
          <a:p>
            <a:pPr lvl="0"/>
            <a:r>
              <a:rPr lang="fr-FR" sz="2800" b="1" dirty="0"/>
              <a:t>Démarche de projet</a:t>
            </a:r>
          </a:p>
        </p:txBody>
      </p:sp>
    </p:spTree>
    <p:extLst>
      <p:ext uri="{BB962C8B-B14F-4D97-AF65-F5344CB8AC3E}">
        <p14:creationId xmlns:p14="http://schemas.microsoft.com/office/powerpoint/2010/main" val="4984996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6207" y="3355536"/>
            <a:ext cx="2360239" cy="109922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Centre d’intérêt</a:t>
            </a:r>
            <a:endParaRPr lang="fr-FR" sz="2800" dirty="0"/>
          </a:p>
        </p:txBody>
      </p:sp>
      <p:sp>
        <p:nvSpPr>
          <p:cNvPr id="7" name="Rectangle 6"/>
          <p:cNvSpPr/>
          <p:nvPr/>
        </p:nvSpPr>
        <p:spPr>
          <a:xfrm>
            <a:off x="9296196" y="3134344"/>
            <a:ext cx="2418472" cy="1527779"/>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smtClean="0"/>
              <a:t>Formalisation des  </a:t>
            </a:r>
            <a:r>
              <a:rPr lang="fr-FR" sz="2800" dirty="0" smtClean="0"/>
              <a:t>connaissances</a:t>
            </a:r>
            <a:endParaRPr lang="fr-FR" sz="2800" dirty="0"/>
          </a:p>
        </p:txBody>
      </p:sp>
      <p:cxnSp>
        <p:nvCxnSpPr>
          <p:cNvPr id="12" name="Connecteur droit avec flèche 11"/>
          <p:cNvCxnSpPr>
            <a:stCxn id="5" idx="3"/>
            <a:endCxn id="20" idx="2"/>
          </p:cNvCxnSpPr>
          <p:nvPr/>
        </p:nvCxnSpPr>
        <p:spPr>
          <a:xfrm flipV="1">
            <a:off x="2976446" y="3894647"/>
            <a:ext cx="695739" cy="10501"/>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3" name="ZoneTexte 42"/>
          <p:cNvSpPr txBox="1"/>
          <p:nvPr/>
        </p:nvSpPr>
        <p:spPr>
          <a:xfrm>
            <a:off x="616207" y="349108"/>
            <a:ext cx="3488264" cy="830997"/>
          </a:xfrm>
          <a:prstGeom prst="rect">
            <a:avLst/>
          </a:prstGeom>
          <a:noFill/>
        </p:spPr>
        <p:txBody>
          <a:bodyPr wrap="square" rtlCol="0">
            <a:spAutoFit/>
          </a:bodyPr>
          <a:lstStyle/>
          <a:p>
            <a:r>
              <a:rPr lang="fr-FR" sz="2400" b="1" dirty="0" smtClean="0"/>
              <a:t>Structuration d’un centre d’intérêt de l’</a:t>
            </a:r>
            <a:r>
              <a:rPr lang="fr-FR" sz="2400" b="1" dirty="0"/>
              <a:t>é</a:t>
            </a:r>
            <a:r>
              <a:rPr lang="fr-FR" sz="2400" b="1" dirty="0" smtClean="0"/>
              <a:t>lève</a:t>
            </a:r>
            <a:endParaRPr lang="fr-FR" sz="2400" b="1" dirty="0"/>
          </a:p>
        </p:txBody>
      </p:sp>
      <p:cxnSp>
        <p:nvCxnSpPr>
          <p:cNvPr id="36" name="Connecteur droit avec flèche 35"/>
          <p:cNvCxnSpPr>
            <a:stCxn id="20" idx="6"/>
            <a:endCxn id="7" idx="1"/>
          </p:cNvCxnSpPr>
          <p:nvPr/>
        </p:nvCxnSpPr>
        <p:spPr>
          <a:xfrm>
            <a:off x="8303871" y="3894647"/>
            <a:ext cx="992325" cy="3587"/>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4559991" y="2634191"/>
            <a:ext cx="1428037" cy="646331"/>
          </a:xfrm>
          <a:prstGeom prst="rect">
            <a:avLst/>
          </a:prstGeom>
          <a:noFill/>
        </p:spPr>
        <p:txBody>
          <a:bodyPr wrap="square" rtlCol="0">
            <a:spAutoFit/>
          </a:bodyPr>
          <a:lstStyle/>
          <a:p>
            <a:r>
              <a:rPr lang="fr-FR" b="1" dirty="0" smtClean="0"/>
              <a:t>Niveau de formation</a:t>
            </a:r>
            <a:endParaRPr lang="fr-FR" b="1" dirty="0"/>
          </a:p>
        </p:txBody>
      </p:sp>
      <p:sp>
        <p:nvSpPr>
          <p:cNvPr id="33" name="Secteurs 32"/>
          <p:cNvSpPr/>
          <p:nvPr/>
        </p:nvSpPr>
        <p:spPr>
          <a:xfrm>
            <a:off x="4182928" y="2117510"/>
            <a:ext cx="3600000" cy="3600000"/>
          </a:xfrm>
          <a:prstGeom prst="pie">
            <a:avLst>
              <a:gd name="adj1" fmla="val 10826874"/>
              <a:gd name="adj2" fmla="val 1622492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0" name="ZoneTexte 49"/>
          <p:cNvSpPr txBox="1"/>
          <p:nvPr/>
        </p:nvSpPr>
        <p:spPr>
          <a:xfrm>
            <a:off x="4294341" y="2339615"/>
            <a:ext cx="364808" cy="400110"/>
          </a:xfrm>
          <a:prstGeom prst="rect">
            <a:avLst/>
          </a:prstGeom>
          <a:noFill/>
        </p:spPr>
        <p:txBody>
          <a:bodyPr wrap="square" rtlCol="0">
            <a:spAutoFit/>
          </a:bodyPr>
          <a:lstStyle/>
          <a:p>
            <a:r>
              <a:rPr lang="fr-FR" sz="2000" b="1" dirty="0" smtClean="0"/>
              <a:t>4</a:t>
            </a:r>
            <a:endParaRPr lang="fr-FR" sz="2000" b="1" dirty="0"/>
          </a:p>
        </p:txBody>
      </p:sp>
      <p:sp>
        <p:nvSpPr>
          <p:cNvPr id="53" name="Arc plein 52"/>
          <p:cNvSpPr/>
          <p:nvPr/>
        </p:nvSpPr>
        <p:spPr>
          <a:xfrm>
            <a:off x="3668475" y="1576339"/>
            <a:ext cx="4643863" cy="4636616"/>
          </a:xfrm>
          <a:prstGeom prst="blockArc">
            <a:avLst>
              <a:gd name="adj1" fmla="val 10795524"/>
              <a:gd name="adj2" fmla="val 12410956"/>
              <a:gd name="adj3" fmla="val 114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bg1"/>
                </a:solidFill>
              </a:rPr>
              <a:t>5</a:t>
            </a:r>
            <a:endParaRPr lang="fr-FR" sz="2400" dirty="0">
              <a:solidFill>
                <a:schemeClr val="bg1"/>
              </a:solidFill>
            </a:endParaRPr>
          </a:p>
        </p:txBody>
      </p:sp>
      <p:sp>
        <p:nvSpPr>
          <p:cNvPr id="54" name="Arc plein 53"/>
          <p:cNvSpPr/>
          <p:nvPr/>
        </p:nvSpPr>
        <p:spPr>
          <a:xfrm>
            <a:off x="3660008" y="1584802"/>
            <a:ext cx="4643863" cy="4636616"/>
          </a:xfrm>
          <a:prstGeom prst="blockArc">
            <a:avLst>
              <a:gd name="adj1" fmla="val 14176996"/>
              <a:gd name="adj2" fmla="val 16205568"/>
              <a:gd name="adj3" fmla="val 114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bg1"/>
                </a:solidFill>
              </a:rPr>
              <a:t>3</a:t>
            </a:r>
            <a:endParaRPr lang="fr-FR" sz="2400" dirty="0">
              <a:solidFill>
                <a:schemeClr val="bg1"/>
              </a:solidFill>
            </a:endParaRPr>
          </a:p>
        </p:txBody>
      </p:sp>
      <p:grpSp>
        <p:nvGrpSpPr>
          <p:cNvPr id="22" name="Grouper 21"/>
          <p:cNvGrpSpPr/>
          <p:nvPr/>
        </p:nvGrpSpPr>
        <p:grpSpPr>
          <a:xfrm>
            <a:off x="3672185" y="1576339"/>
            <a:ext cx="4631686" cy="4636616"/>
            <a:chOff x="3309528" y="1708200"/>
            <a:chExt cx="2880000" cy="2880000"/>
          </a:xfrm>
        </p:grpSpPr>
        <p:sp>
          <p:nvSpPr>
            <p:cNvPr id="24" name="Ellipse 23"/>
            <p:cNvSpPr/>
            <p:nvPr/>
          </p:nvSpPr>
          <p:spPr>
            <a:xfrm>
              <a:off x="4329651" y="2737653"/>
              <a:ext cx="839755" cy="821094"/>
            </a:xfrm>
            <a:prstGeom prst="ellipse">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Scénario de f°</a:t>
              </a:r>
              <a:endParaRPr lang="fr-FR" sz="1600" b="1" dirty="0"/>
            </a:p>
          </p:txBody>
        </p:sp>
        <p:sp>
          <p:nvSpPr>
            <p:cNvPr id="20" name="Ellipse 19"/>
            <p:cNvSpPr/>
            <p:nvPr/>
          </p:nvSpPr>
          <p:spPr>
            <a:xfrm>
              <a:off x="3309528" y="1708200"/>
              <a:ext cx="2880000" cy="288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6" name="Connecteur droit 5"/>
            <p:cNvCxnSpPr>
              <a:stCxn id="24" idx="0"/>
              <a:endCxn id="20" idx="0"/>
            </p:cNvCxnSpPr>
            <p:nvPr/>
          </p:nvCxnSpPr>
          <p:spPr>
            <a:xfrm flipH="1" flipV="1">
              <a:off x="4749528" y="1708200"/>
              <a:ext cx="1" cy="102945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a:stCxn id="20" idx="4"/>
              <a:endCxn id="24" idx="4"/>
            </p:cNvCxnSpPr>
            <p:nvPr/>
          </p:nvCxnSpPr>
          <p:spPr>
            <a:xfrm flipV="1">
              <a:off x="4749528" y="3558747"/>
              <a:ext cx="1" cy="102945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a:stCxn id="20" idx="2"/>
              <a:endCxn id="24" idx="2"/>
            </p:cNvCxnSpPr>
            <p:nvPr/>
          </p:nvCxnSpPr>
          <p:spPr>
            <a:xfrm>
              <a:off x="3309528" y="3148200"/>
              <a:ext cx="10201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a:stCxn id="24" idx="6"/>
              <a:endCxn id="20" idx="6"/>
            </p:cNvCxnSpPr>
            <p:nvPr/>
          </p:nvCxnSpPr>
          <p:spPr>
            <a:xfrm>
              <a:off x="5169406" y="3148200"/>
              <a:ext cx="10201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5" name="ZoneTexte 54"/>
          <p:cNvSpPr txBox="1"/>
          <p:nvPr/>
        </p:nvSpPr>
        <p:spPr>
          <a:xfrm>
            <a:off x="5988028" y="1948171"/>
            <a:ext cx="1803855" cy="1200329"/>
          </a:xfrm>
          <a:prstGeom prst="rect">
            <a:avLst/>
          </a:prstGeom>
          <a:noFill/>
        </p:spPr>
        <p:txBody>
          <a:bodyPr wrap="square" rtlCol="0">
            <a:spAutoFit/>
          </a:bodyPr>
          <a:lstStyle/>
          <a:p>
            <a:r>
              <a:rPr lang="fr-FR" b="1" dirty="0" smtClean="0"/>
              <a:t>Approche technologique</a:t>
            </a:r>
          </a:p>
          <a:p>
            <a:r>
              <a:rPr lang="fr-FR" b="1" dirty="0" smtClean="0"/>
              <a:t>Démarche      </a:t>
            </a:r>
          </a:p>
          <a:p>
            <a:r>
              <a:rPr lang="fr-FR" b="1" dirty="0" smtClean="0"/>
              <a:t>pédagogique</a:t>
            </a:r>
            <a:endParaRPr lang="fr-FR" b="1" dirty="0"/>
          </a:p>
        </p:txBody>
      </p:sp>
      <p:sp>
        <p:nvSpPr>
          <p:cNvPr id="56" name="ZoneTexte 55"/>
          <p:cNvSpPr txBox="1"/>
          <p:nvPr/>
        </p:nvSpPr>
        <p:spPr>
          <a:xfrm>
            <a:off x="5988029" y="4644870"/>
            <a:ext cx="1725284" cy="923330"/>
          </a:xfrm>
          <a:prstGeom prst="rect">
            <a:avLst/>
          </a:prstGeom>
          <a:noFill/>
        </p:spPr>
        <p:txBody>
          <a:bodyPr wrap="square" rtlCol="0">
            <a:spAutoFit/>
          </a:bodyPr>
          <a:lstStyle/>
          <a:p>
            <a:r>
              <a:rPr lang="fr-FR" b="1" dirty="0" smtClean="0"/>
              <a:t>Supports réels &amp; didactiques mis en œuvre</a:t>
            </a:r>
            <a:endParaRPr lang="fr-FR" b="1" dirty="0"/>
          </a:p>
        </p:txBody>
      </p:sp>
      <p:sp>
        <p:nvSpPr>
          <p:cNvPr id="57" name="ZoneTexte 56"/>
          <p:cNvSpPr txBox="1"/>
          <p:nvPr/>
        </p:nvSpPr>
        <p:spPr>
          <a:xfrm>
            <a:off x="4548525" y="4524100"/>
            <a:ext cx="1439503" cy="1200329"/>
          </a:xfrm>
          <a:prstGeom prst="rect">
            <a:avLst/>
          </a:prstGeom>
          <a:noFill/>
        </p:spPr>
        <p:txBody>
          <a:bodyPr wrap="square" rtlCol="0">
            <a:spAutoFit/>
          </a:bodyPr>
          <a:lstStyle/>
          <a:p>
            <a:r>
              <a:rPr lang="fr-FR" b="1" dirty="0" smtClean="0"/>
              <a:t>Objectifs </a:t>
            </a:r>
          </a:p>
          <a:p>
            <a:r>
              <a:rPr lang="fr-FR" b="1" dirty="0" smtClean="0"/>
              <a:t>&amp; </a:t>
            </a:r>
          </a:p>
          <a:p>
            <a:r>
              <a:rPr lang="fr-FR" b="1" dirty="0" smtClean="0"/>
              <a:t>Activités proposées</a:t>
            </a:r>
            <a:endParaRPr lang="fr-FR" b="1" dirty="0"/>
          </a:p>
        </p:txBody>
      </p:sp>
      <p:sp>
        <p:nvSpPr>
          <p:cNvPr id="58" name="Flèche en arc 57"/>
          <p:cNvSpPr/>
          <p:nvPr/>
        </p:nvSpPr>
        <p:spPr>
          <a:xfrm>
            <a:off x="5073321" y="2979067"/>
            <a:ext cx="1800000" cy="1800000"/>
          </a:xfrm>
          <a:prstGeom prst="circularArrow">
            <a:avLst>
              <a:gd name="adj1" fmla="val 1595"/>
              <a:gd name="adj2" fmla="val 374949"/>
              <a:gd name="adj3" fmla="val 10005971"/>
              <a:gd name="adj4" fmla="val 11336804"/>
              <a:gd name="adj5" fmla="val 6117"/>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9" name="ZoneTexte 58"/>
          <p:cNvSpPr txBox="1"/>
          <p:nvPr/>
        </p:nvSpPr>
        <p:spPr>
          <a:xfrm>
            <a:off x="2970071" y="1681496"/>
            <a:ext cx="1173192" cy="400110"/>
          </a:xfrm>
          <a:prstGeom prst="rect">
            <a:avLst/>
          </a:prstGeom>
          <a:solidFill>
            <a:srgbClr val="FF0000"/>
          </a:solidFill>
        </p:spPr>
        <p:style>
          <a:lnRef idx="1">
            <a:schemeClr val="dk1"/>
          </a:lnRef>
          <a:fillRef idx="2">
            <a:schemeClr val="dk1"/>
          </a:fillRef>
          <a:effectRef idx="1">
            <a:schemeClr val="dk1"/>
          </a:effectRef>
          <a:fontRef idx="minor">
            <a:schemeClr val="dk1"/>
          </a:fontRef>
        </p:style>
        <p:txBody>
          <a:bodyPr wrap="square" rtlCol="0">
            <a:spAutoFit/>
          </a:bodyPr>
          <a:lstStyle/>
          <a:p>
            <a:r>
              <a:rPr lang="fr-FR" sz="2000" b="1" i="1" smtClean="0">
                <a:solidFill>
                  <a:schemeClr val="bg1"/>
                </a:solidFill>
              </a:rPr>
              <a:t>Quand?</a:t>
            </a:r>
            <a:endParaRPr lang="fr-FR" sz="2000" b="1" i="1">
              <a:solidFill>
                <a:schemeClr val="bg1"/>
              </a:solidFill>
            </a:endParaRPr>
          </a:p>
        </p:txBody>
      </p:sp>
      <p:sp>
        <p:nvSpPr>
          <p:cNvPr id="60" name="ZoneTexte 59"/>
          <p:cNvSpPr txBox="1"/>
          <p:nvPr/>
        </p:nvSpPr>
        <p:spPr>
          <a:xfrm>
            <a:off x="7871587" y="1717400"/>
            <a:ext cx="1329737" cy="400110"/>
          </a:xfrm>
          <a:prstGeom prst="rect">
            <a:avLst/>
          </a:prstGeom>
          <a:solidFill>
            <a:srgbClr val="FF0000"/>
          </a:solidFill>
        </p:spPr>
        <p:style>
          <a:lnRef idx="1">
            <a:schemeClr val="dk1"/>
          </a:lnRef>
          <a:fillRef idx="2">
            <a:schemeClr val="dk1"/>
          </a:fillRef>
          <a:effectRef idx="1">
            <a:schemeClr val="dk1"/>
          </a:effectRef>
          <a:fontRef idx="minor">
            <a:schemeClr val="dk1"/>
          </a:fontRef>
        </p:style>
        <p:txBody>
          <a:bodyPr wrap="square" rtlCol="0">
            <a:spAutoFit/>
          </a:bodyPr>
          <a:lstStyle/>
          <a:p>
            <a:r>
              <a:rPr lang="fr-FR" sz="2000" b="1" i="1" smtClean="0">
                <a:solidFill>
                  <a:schemeClr val="bg1"/>
                </a:solidFill>
              </a:rPr>
              <a:t>Comment?</a:t>
            </a:r>
            <a:endParaRPr lang="fr-FR" sz="2000" b="1" i="1" dirty="0">
              <a:solidFill>
                <a:schemeClr val="bg1"/>
              </a:solidFill>
            </a:endParaRPr>
          </a:p>
        </p:txBody>
      </p:sp>
      <p:sp>
        <p:nvSpPr>
          <p:cNvPr id="61" name="ZoneTexte 60"/>
          <p:cNvSpPr txBox="1"/>
          <p:nvPr/>
        </p:nvSpPr>
        <p:spPr>
          <a:xfrm>
            <a:off x="2823242" y="5681991"/>
            <a:ext cx="1320021" cy="400110"/>
          </a:xfrm>
          <a:prstGeom prst="rect">
            <a:avLst/>
          </a:prstGeom>
          <a:solidFill>
            <a:srgbClr val="FF0000"/>
          </a:solidFill>
        </p:spPr>
        <p:style>
          <a:lnRef idx="1">
            <a:schemeClr val="dk1"/>
          </a:lnRef>
          <a:fillRef idx="2">
            <a:schemeClr val="dk1"/>
          </a:fillRef>
          <a:effectRef idx="1">
            <a:schemeClr val="dk1"/>
          </a:effectRef>
          <a:fontRef idx="minor">
            <a:schemeClr val="dk1"/>
          </a:fontRef>
        </p:style>
        <p:txBody>
          <a:bodyPr wrap="square" rtlCol="0">
            <a:spAutoFit/>
          </a:bodyPr>
          <a:lstStyle/>
          <a:p>
            <a:r>
              <a:rPr lang="fr-FR" sz="2000" b="1" i="1" smtClean="0">
                <a:solidFill>
                  <a:schemeClr val="bg1"/>
                </a:solidFill>
              </a:rPr>
              <a:t>Pourquoi ?</a:t>
            </a:r>
            <a:endParaRPr lang="fr-FR" sz="2000" b="1" i="1" dirty="0">
              <a:solidFill>
                <a:schemeClr val="bg1"/>
              </a:solidFill>
            </a:endParaRPr>
          </a:p>
        </p:txBody>
      </p:sp>
      <p:sp>
        <p:nvSpPr>
          <p:cNvPr id="62" name="ZoneTexte 61"/>
          <p:cNvSpPr txBox="1"/>
          <p:nvPr/>
        </p:nvSpPr>
        <p:spPr>
          <a:xfrm>
            <a:off x="7871588" y="5717895"/>
            <a:ext cx="1424608" cy="400110"/>
          </a:xfrm>
          <a:prstGeom prst="rect">
            <a:avLst/>
          </a:prstGeom>
          <a:solidFill>
            <a:srgbClr val="FF0000"/>
          </a:solidFill>
        </p:spPr>
        <p:style>
          <a:lnRef idx="1">
            <a:schemeClr val="dk1"/>
          </a:lnRef>
          <a:fillRef idx="2">
            <a:schemeClr val="dk1"/>
          </a:fillRef>
          <a:effectRef idx="1">
            <a:schemeClr val="dk1"/>
          </a:effectRef>
          <a:fontRef idx="minor">
            <a:schemeClr val="dk1"/>
          </a:fontRef>
        </p:style>
        <p:txBody>
          <a:bodyPr wrap="square" rtlCol="0">
            <a:spAutoFit/>
          </a:bodyPr>
          <a:lstStyle/>
          <a:p>
            <a:r>
              <a:rPr lang="fr-FR" sz="2000" b="1" i="1" smtClean="0">
                <a:solidFill>
                  <a:schemeClr val="bg1"/>
                </a:solidFill>
              </a:rPr>
              <a:t>Avec quoi ?</a:t>
            </a:r>
            <a:endParaRPr lang="fr-FR" sz="2000" b="1" i="1" dirty="0">
              <a:solidFill>
                <a:schemeClr val="bg1"/>
              </a:solidFill>
            </a:endParaRPr>
          </a:p>
        </p:txBody>
      </p:sp>
    </p:spTree>
    <p:extLst>
      <p:ext uri="{BB962C8B-B14F-4D97-AF65-F5344CB8AC3E}">
        <p14:creationId xmlns:p14="http://schemas.microsoft.com/office/powerpoint/2010/main" val="4509774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lumMod val="20000"/>
              <a:lumOff val="80000"/>
            </a:schemeClr>
          </a:solidFill>
        </p:spPr>
        <p:txBody>
          <a:bodyPr/>
          <a:lstStyle/>
          <a:p>
            <a:r>
              <a:rPr lang="fr-FR" dirty="0" smtClean="0"/>
              <a:t>D. L’organisation des lieux de formation</a:t>
            </a:r>
          </a:p>
        </p:txBody>
      </p:sp>
    </p:spTree>
    <p:extLst>
      <p:ext uri="{BB962C8B-B14F-4D97-AF65-F5344CB8AC3E}">
        <p14:creationId xmlns:p14="http://schemas.microsoft.com/office/powerpoint/2010/main" val="12152335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222704" y="1300655"/>
            <a:ext cx="10152993" cy="5262979"/>
          </a:xfrm>
          <a:prstGeom prst="rect">
            <a:avLst/>
          </a:prstGeom>
          <a:noFill/>
        </p:spPr>
        <p:txBody>
          <a:bodyPr wrap="square" rtlCol="0">
            <a:spAutoFit/>
          </a:bodyPr>
          <a:lstStyle/>
          <a:p>
            <a:pPr marL="342900" indent="-342900">
              <a:buFont typeface="Arial" charset="0"/>
              <a:buChar char="•"/>
            </a:pPr>
            <a:r>
              <a:rPr lang="fr-FR" sz="2400" dirty="0" smtClean="0"/>
              <a:t>Les </a:t>
            </a:r>
            <a:r>
              <a:rPr lang="fr-FR" sz="2400" b="1" dirty="0" smtClean="0">
                <a:solidFill>
                  <a:srgbClr val="FF0000"/>
                </a:solidFill>
              </a:rPr>
              <a:t>compétences professionnelles </a:t>
            </a:r>
            <a:r>
              <a:rPr lang="fr-FR" sz="2400" dirty="0" smtClean="0"/>
              <a:t>s’exercent dans un contexte industriel et métier, le plus souvent de manière autonome, lors des périodes de formation en milieu professionnel ou des des ateliers et des plateaux techniques de type industriels</a:t>
            </a:r>
          </a:p>
          <a:p>
            <a:pPr marL="342900" indent="-342900">
              <a:buFont typeface="Arial" charset="0"/>
              <a:buChar char="•"/>
            </a:pPr>
            <a:r>
              <a:rPr lang="fr-FR" sz="2400" dirty="0" smtClean="0"/>
              <a:t>Les </a:t>
            </a:r>
            <a:r>
              <a:rPr lang="fr-FR" sz="2400" b="1" dirty="0" smtClean="0">
                <a:solidFill>
                  <a:srgbClr val="FF0000"/>
                </a:solidFill>
              </a:rPr>
              <a:t>compétences métiers intermédiaires et les compétences technologiques </a:t>
            </a:r>
            <a:r>
              <a:rPr lang="fr-FR" sz="2400" dirty="0" smtClean="0"/>
              <a:t>se découvrent et s’apprennent dans des laboratoires et sur des plateaux techniques didactiques, privilégiant la découverte, l’analyse et la compréhension des concepts</a:t>
            </a:r>
            <a:r>
              <a:rPr lang="is-IS" sz="2400" dirty="0" smtClean="0"/>
              <a:t>… le plus souvent dans des phases de travail collaboratif facilitant les échanges, l’émulation et la prise de responsabilité.</a:t>
            </a:r>
          </a:p>
          <a:p>
            <a:pPr marL="342900" indent="-342900">
              <a:buFont typeface="Arial" charset="0"/>
              <a:buChar char="•"/>
            </a:pPr>
            <a:r>
              <a:rPr lang="is-IS" sz="2400" dirty="0" smtClean="0"/>
              <a:t>Des plans de financement des équipements de plus en plus sérrés imposant la mise en oeuvre de </a:t>
            </a:r>
            <a:r>
              <a:rPr lang="is-IS" sz="2400" b="1" dirty="0" smtClean="0">
                <a:solidFill>
                  <a:srgbClr val="FF0000"/>
                </a:solidFill>
              </a:rPr>
              <a:t>nouvelles modalités de travail, </a:t>
            </a:r>
            <a:r>
              <a:rPr lang="is-IS" sz="2400" dirty="0" smtClean="0"/>
              <a:t>comme le </a:t>
            </a:r>
            <a:r>
              <a:rPr lang="is-IS" sz="2400" b="1" dirty="0" smtClean="0">
                <a:solidFill>
                  <a:srgbClr val="FF0000"/>
                </a:solidFill>
              </a:rPr>
              <a:t>partage en réseau de certains équipements</a:t>
            </a:r>
            <a:r>
              <a:rPr lang="is-IS" sz="2400" dirty="0" smtClean="0"/>
              <a:t>, le travail collaboratif et à distance, des collaborations plus étroites avec les entreprises pour travailler certaines compétences...</a:t>
            </a:r>
            <a:endParaRPr lang="fr-FR" sz="2400" dirty="0" smtClean="0"/>
          </a:p>
        </p:txBody>
      </p:sp>
      <p:sp>
        <p:nvSpPr>
          <p:cNvPr id="5" name="ZoneTexte 4"/>
          <p:cNvSpPr txBox="1"/>
          <p:nvPr/>
        </p:nvSpPr>
        <p:spPr>
          <a:xfrm>
            <a:off x="696747" y="424793"/>
            <a:ext cx="10893973"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3600" smtClean="0">
                <a:latin typeface="+mj-lt"/>
              </a:rPr>
              <a:t>Vers un nouveau paradigme de formation:</a:t>
            </a:r>
            <a:endParaRPr lang="fr-FR" sz="3600" dirty="0" smtClean="0">
              <a:latin typeface="+mj-lt"/>
            </a:endParaRPr>
          </a:p>
        </p:txBody>
      </p:sp>
    </p:spTree>
    <p:extLst>
      <p:ext uri="{BB962C8B-B14F-4D97-AF65-F5344CB8AC3E}">
        <p14:creationId xmlns:p14="http://schemas.microsoft.com/office/powerpoint/2010/main" val="6230317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324304" y="1702676"/>
            <a:ext cx="10152993" cy="3785652"/>
          </a:xfrm>
          <a:prstGeom prst="rect">
            <a:avLst/>
          </a:prstGeom>
          <a:noFill/>
        </p:spPr>
        <p:txBody>
          <a:bodyPr wrap="square" rtlCol="0">
            <a:spAutoFit/>
          </a:bodyPr>
          <a:lstStyle/>
          <a:p>
            <a:r>
              <a:rPr lang="fr-FR" sz="2400" dirty="0" smtClean="0"/>
              <a:t>Ils sont organisés pour </a:t>
            </a:r>
            <a:r>
              <a:rPr lang="fr-FR" sz="2400" b="1" dirty="0" smtClean="0">
                <a:solidFill>
                  <a:srgbClr val="FF0000"/>
                </a:solidFill>
              </a:rPr>
              <a:t>faciliter le travail collaboratif </a:t>
            </a:r>
            <a:r>
              <a:rPr lang="fr-FR" sz="2400" dirty="0" smtClean="0"/>
              <a:t>en mettant en valeur des systèmes industriels récents, ayant du sens pour les élèves:</a:t>
            </a:r>
          </a:p>
          <a:p>
            <a:pPr marL="342900" indent="-342900">
              <a:buFont typeface="Arial" charset="0"/>
              <a:buChar char="•"/>
            </a:pPr>
            <a:r>
              <a:rPr lang="fr-FR" sz="2400" b="1" dirty="0" smtClean="0">
                <a:solidFill>
                  <a:srgbClr val="FF0000"/>
                </a:solidFill>
              </a:rPr>
              <a:t>Organisation en îlots </a:t>
            </a:r>
            <a:r>
              <a:rPr lang="fr-FR" sz="2400" dirty="0" smtClean="0"/>
              <a:t>des laboratoire de technologie collège, de Sciences de l’ingénieur et de STI2D.</a:t>
            </a:r>
            <a:r>
              <a:rPr lang="fr-FR" sz="2400" dirty="0"/>
              <a:t/>
            </a:r>
            <a:br>
              <a:rPr lang="fr-FR" sz="2400" dirty="0"/>
            </a:br>
            <a:r>
              <a:rPr lang="fr-FR" sz="2400" dirty="0" smtClean="0"/>
              <a:t>Chaque ilot permet d’accueillir un ou plusieurs systèmes techniques ainsi que les équipements connexes utiles aux apprentissages (mesures, investigation, informatique, etc.).</a:t>
            </a:r>
          </a:p>
          <a:p>
            <a:pPr marL="342900" indent="-342900">
              <a:buFont typeface="Arial" charset="0"/>
              <a:buChar char="•"/>
            </a:pPr>
            <a:r>
              <a:rPr lang="fr-FR" sz="2400" dirty="0" smtClean="0"/>
              <a:t>Organisation de certains laboratoire STI2D par « </a:t>
            </a:r>
            <a:r>
              <a:rPr lang="fr-FR" sz="2400" b="1" dirty="0" smtClean="0">
                <a:solidFill>
                  <a:srgbClr val="FF0000"/>
                </a:solidFill>
              </a:rPr>
              <a:t>univers </a:t>
            </a:r>
            <a:r>
              <a:rPr lang="fr-FR" sz="2400" dirty="0" smtClean="0"/>
              <a:t>»</a:t>
            </a:r>
            <a:r>
              <a:rPr lang="is-IS" sz="2400" dirty="0" smtClean="0"/>
              <a:t>… chaque univers rassemblant dans un </a:t>
            </a:r>
            <a:r>
              <a:rPr lang="fr-FR" sz="2400" dirty="0" smtClean="0"/>
              <a:t>îlot ou une zone dédiée un ensemble de systèmes relatifs à un même thème (santé, sports, déplacements, etc.).</a:t>
            </a:r>
          </a:p>
        </p:txBody>
      </p:sp>
      <p:sp>
        <p:nvSpPr>
          <p:cNvPr id="5" name="ZoneTexte 4"/>
          <p:cNvSpPr txBox="1"/>
          <p:nvPr/>
        </p:nvSpPr>
        <p:spPr>
          <a:xfrm>
            <a:off x="709447" y="551793"/>
            <a:ext cx="10893973" cy="646331"/>
          </a:xfrm>
          <a:prstGeom prst="rect">
            <a:avLst/>
          </a:prstGeom>
          <a:noFill/>
        </p:spPr>
        <p:txBody>
          <a:bodyPr wrap="square" rtlCol="0">
            <a:spAutoFit/>
          </a:bodyPr>
          <a:lstStyle/>
          <a:p>
            <a:r>
              <a:rPr lang="fr-FR" sz="3600" dirty="0" smtClean="0">
                <a:latin typeface="+mj-lt"/>
              </a:rPr>
              <a:t>Les laboratoires de technologie industrielle</a:t>
            </a:r>
            <a:endParaRPr lang="fr-FR" sz="3600" dirty="0">
              <a:latin typeface="+mj-lt"/>
            </a:endParaRPr>
          </a:p>
        </p:txBody>
      </p:sp>
    </p:spTree>
    <p:extLst>
      <p:ext uri="{BB962C8B-B14F-4D97-AF65-F5344CB8AC3E}">
        <p14:creationId xmlns:p14="http://schemas.microsoft.com/office/powerpoint/2010/main" val="8838673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lumMod val="20000"/>
              <a:lumOff val="80000"/>
            </a:schemeClr>
          </a:solidFill>
        </p:spPr>
        <p:txBody>
          <a:bodyPr/>
          <a:lstStyle/>
          <a:p>
            <a:r>
              <a:rPr lang="fr-FR" dirty="0"/>
              <a:t>E</a:t>
            </a:r>
            <a:r>
              <a:rPr lang="fr-FR" dirty="0" smtClean="0"/>
              <a:t>. L’innovation pédagogique, c’est possible!</a:t>
            </a:r>
          </a:p>
        </p:txBody>
      </p:sp>
      <p:sp>
        <p:nvSpPr>
          <p:cNvPr id="3" name="ZoneTexte 2"/>
          <p:cNvSpPr txBox="1"/>
          <p:nvPr/>
        </p:nvSpPr>
        <p:spPr>
          <a:xfrm>
            <a:off x="2286000" y="5057775"/>
            <a:ext cx="9061450" cy="954107"/>
          </a:xfrm>
          <a:prstGeom prst="rect">
            <a:avLst/>
          </a:prstGeom>
          <a:noFill/>
        </p:spPr>
        <p:txBody>
          <a:bodyPr wrap="square" rtlCol="0">
            <a:spAutoFit/>
          </a:bodyPr>
          <a:lstStyle/>
          <a:p>
            <a:r>
              <a:rPr lang="fr-FR" sz="2800" b="1" dirty="0">
                <a:solidFill>
                  <a:srgbClr val="FF0000"/>
                </a:solidFill>
              </a:rPr>
              <a:t>e</a:t>
            </a:r>
            <a:r>
              <a:rPr lang="fr-FR" sz="2800" b="1" dirty="0" smtClean="0">
                <a:solidFill>
                  <a:srgbClr val="FF0000"/>
                </a:solidFill>
              </a:rPr>
              <a:t>t même indispensable pour suivre les évolutions sociétales, techniques et scientifiques!</a:t>
            </a:r>
            <a:endParaRPr lang="fr-FR" sz="2800" b="1" dirty="0">
              <a:solidFill>
                <a:srgbClr val="FF0000"/>
              </a:solidFill>
            </a:endParaRPr>
          </a:p>
        </p:txBody>
      </p:sp>
    </p:spTree>
    <p:extLst>
      <p:ext uri="{BB962C8B-B14F-4D97-AF65-F5344CB8AC3E}">
        <p14:creationId xmlns:p14="http://schemas.microsoft.com/office/powerpoint/2010/main" val="7757098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7900" y="1046540"/>
            <a:ext cx="5359400" cy="1754326"/>
          </a:xfrm>
          <a:prstGeom prst="rect">
            <a:avLst/>
          </a:prstGeom>
        </p:spPr>
        <p:txBody>
          <a:bodyPr wrap="square">
            <a:spAutoFit/>
          </a:bodyPr>
          <a:lstStyle/>
          <a:p>
            <a:pPr marR="95250" algn="just">
              <a:spcBef>
                <a:spcPts val="500"/>
              </a:spcBef>
              <a:spcAft>
                <a:spcPts val="0"/>
              </a:spcAft>
            </a:pPr>
            <a:r>
              <a:rPr lang="fr-FR" b="1" dirty="0" smtClean="0">
                <a:effectLst/>
                <a:latin typeface="Arial" charset="0"/>
                <a:ea typeface="Times New Roman" charset="0"/>
              </a:rPr>
              <a:t>« A 35 par classe, je ne suis pas Shiva, je ne peux pas m’occuper de tous ! </a:t>
            </a:r>
            <a:endParaRPr lang="fr-FR" sz="2000" dirty="0" smtClean="0">
              <a:effectLst/>
              <a:latin typeface="Times New Roman" charset="0"/>
              <a:ea typeface="Times New Roman" charset="0"/>
            </a:endParaRPr>
          </a:p>
          <a:p>
            <a:pPr>
              <a:spcAft>
                <a:spcPts val="0"/>
              </a:spcAft>
            </a:pPr>
            <a:r>
              <a:rPr lang="fr-FR" i="0" spc="0" dirty="0" smtClean="0">
                <a:solidFill>
                  <a:srgbClr val="4F81BD"/>
                </a:solidFill>
                <a:effectLst/>
                <a:latin typeface="Arial" charset="0"/>
                <a:ea typeface="Times New Roman" charset="0"/>
                <a:cs typeface="Times New Roman" charset="0"/>
              </a:rPr>
              <a:t> </a:t>
            </a:r>
            <a:endParaRPr lang="fr-FR" sz="2000" i="1" spc="75" dirty="0" smtClean="0">
              <a:solidFill>
                <a:srgbClr val="4F81BD"/>
              </a:solidFill>
              <a:effectLst/>
              <a:latin typeface="Cambria" charset="0"/>
              <a:ea typeface="Times New Roman" charset="0"/>
              <a:cs typeface="Times New Roman" charset="0"/>
            </a:endParaRPr>
          </a:p>
          <a:p>
            <a:pPr algn="just">
              <a:spcAft>
                <a:spcPts val="0"/>
              </a:spcAft>
            </a:pPr>
            <a:r>
              <a:rPr lang="fr-FR" i="0" spc="0" dirty="0" smtClean="0">
                <a:solidFill>
                  <a:srgbClr val="4F81BD"/>
                </a:solidFill>
                <a:effectLst/>
                <a:latin typeface="Arial" charset="0"/>
                <a:ea typeface="Times New Roman" charset="0"/>
                <a:cs typeface="Times New Roman" charset="0"/>
              </a:rPr>
              <a:t>Pour y répondre, cette étude s’est inspirée d’une méthode de résolution de problèmes utilisée en Sciences et Techniques Industrielles, TRIZ.</a:t>
            </a:r>
            <a:endParaRPr lang="fr-FR" sz="2000" i="1" spc="75" dirty="0">
              <a:solidFill>
                <a:srgbClr val="4F81BD"/>
              </a:solidFill>
              <a:effectLst/>
              <a:latin typeface="Cambria" charset="0"/>
              <a:ea typeface="Times New Roman" charset="0"/>
              <a:cs typeface="Times New Roman" charset="0"/>
            </a:endParaRPr>
          </a:p>
        </p:txBody>
      </p:sp>
      <p:sp>
        <p:nvSpPr>
          <p:cNvPr id="5" name="ZoneTexte 4"/>
          <p:cNvSpPr txBox="1"/>
          <p:nvPr/>
        </p:nvSpPr>
        <p:spPr>
          <a:xfrm>
            <a:off x="7086600" y="328474"/>
            <a:ext cx="4787900" cy="6186309"/>
          </a:xfrm>
          <a:prstGeom prst="rect">
            <a:avLst/>
          </a:prstGeom>
          <a:solidFill>
            <a:schemeClr val="accent1">
              <a:lumMod val="20000"/>
              <a:lumOff val="80000"/>
            </a:schemeClr>
          </a:solidFill>
        </p:spPr>
        <p:txBody>
          <a:bodyPr wrap="square" rtlCol="0">
            <a:spAutoFit/>
          </a:bodyPr>
          <a:lstStyle/>
          <a:p>
            <a:r>
              <a:rPr lang="fr-FR" b="1" i="1" u="sng" dirty="0"/>
              <a:t>TRIZ pour les non-initiés</a:t>
            </a:r>
            <a:endParaRPr lang="fr-FR" i="1" dirty="0"/>
          </a:p>
          <a:p>
            <a:r>
              <a:rPr lang="fr-FR" dirty="0"/>
              <a:t> </a:t>
            </a:r>
          </a:p>
          <a:p>
            <a:r>
              <a:rPr lang="fr-FR" dirty="0"/>
              <a:t>TRIZ, acronyme russe de "Théorie de la Résolution des Problèmes Inventive", est une méthodologie dédiée à l'analyse et à la résolution des problèmes techniques. </a:t>
            </a:r>
          </a:p>
          <a:p>
            <a:r>
              <a:rPr lang="fr-FR" dirty="0"/>
              <a:t>TRIZ est issu de l'étude d'un très grand nombre de brevets dans tous les domaines des sciences et techniques. Cette démarche a été initiée en 1946 par l'ingénieur russe, </a:t>
            </a:r>
            <a:r>
              <a:rPr lang="fr-FR" dirty="0" err="1"/>
              <a:t>Genrich</a:t>
            </a:r>
            <a:r>
              <a:rPr lang="fr-FR" dirty="0"/>
              <a:t> </a:t>
            </a:r>
            <a:r>
              <a:rPr lang="fr-FR" dirty="0" err="1"/>
              <a:t>Altshuller</a:t>
            </a:r>
            <a:r>
              <a:rPr lang="fr-FR" dirty="0"/>
              <a:t>.  40 principes solutions ont été listés, inspirant aux concepteurs des pistes de solutions auxquelles ils n'auraient pas pensé naturellement.</a:t>
            </a:r>
          </a:p>
          <a:p>
            <a:r>
              <a:rPr lang="fr-FR" dirty="0"/>
              <a:t> </a:t>
            </a:r>
          </a:p>
          <a:p>
            <a:r>
              <a:rPr lang="fr-FR" dirty="0"/>
              <a:t>L’identification des solutions potentielles se fait par une matrice qui croise paramètres physiques à améliorer et paramètres physiques à conserver (masse, volume, dimensions, ..). TRIZ suggère pour chaque croisement des principes de solutions susceptibles de résoudre l’antagonisme entre ces deux paramètres.</a:t>
            </a:r>
          </a:p>
          <a:p>
            <a:endParaRPr lang="fr-FR" dirty="0"/>
          </a:p>
        </p:txBody>
      </p:sp>
      <p:sp>
        <p:nvSpPr>
          <p:cNvPr id="6" name="Rectangle 5"/>
          <p:cNvSpPr/>
          <p:nvPr/>
        </p:nvSpPr>
        <p:spPr>
          <a:xfrm>
            <a:off x="977900" y="2939365"/>
            <a:ext cx="5359400" cy="1477328"/>
          </a:xfrm>
          <a:prstGeom prst="rect">
            <a:avLst/>
          </a:prstGeom>
        </p:spPr>
        <p:txBody>
          <a:bodyPr wrap="square">
            <a:spAutoFit/>
          </a:bodyPr>
          <a:lstStyle/>
          <a:p>
            <a:r>
              <a:rPr lang="fr-FR" b="1" dirty="0" smtClean="0">
                <a:solidFill>
                  <a:srgbClr val="FF0000"/>
                </a:solidFill>
                <a:latin typeface="Arial" charset="0"/>
                <a:ea typeface="Times New Roman" charset="0"/>
              </a:rPr>
              <a:t>I</a:t>
            </a:r>
            <a:r>
              <a:rPr lang="fr-FR" b="1" dirty="0" smtClean="0">
                <a:solidFill>
                  <a:srgbClr val="FF0000"/>
                </a:solidFill>
                <a:effectLst/>
                <a:latin typeface="Arial" charset="0"/>
                <a:ea typeface="Times New Roman" charset="0"/>
              </a:rPr>
              <a:t>l s’est agit de construire une grille de choix de stratégies pédagogiques, s’appuyant sur des objectifs de progrès identifiés. La démarche TRIZ a inspiré notre approche par sa rigueur et son appui sur du vécu.</a:t>
            </a:r>
            <a:r>
              <a:rPr lang="fr-FR" b="1" dirty="0" smtClean="0">
                <a:solidFill>
                  <a:srgbClr val="FF0000"/>
                </a:solidFill>
                <a:effectLst/>
              </a:rPr>
              <a:t> </a:t>
            </a:r>
            <a:endParaRPr lang="fr-FR" b="1" dirty="0">
              <a:solidFill>
                <a:srgbClr val="FF0000"/>
              </a:solidFill>
            </a:endParaRPr>
          </a:p>
        </p:txBody>
      </p:sp>
      <p:pic>
        <p:nvPicPr>
          <p:cNvPr id="7" name="pic00001.png" descr="MindMap Preview"/>
          <p:cNvPicPr/>
          <p:nvPr/>
        </p:nvPicPr>
        <p:blipFill>
          <a:blip r:embed="rId2" cstate="print"/>
          <a:srcRect/>
          <a:stretch>
            <a:fillRect/>
          </a:stretch>
        </p:blipFill>
        <p:spPr bwMode="auto">
          <a:xfrm>
            <a:off x="951230" y="4416693"/>
            <a:ext cx="5760720" cy="1995170"/>
          </a:xfrm>
          <a:prstGeom prst="rect">
            <a:avLst/>
          </a:prstGeom>
          <a:noFill/>
          <a:ln>
            <a:noFill/>
          </a:ln>
        </p:spPr>
      </p:pic>
      <p:sp>
        <p:nvSpPr>
          <p:cNvPr id="2" name="ZoneTexte 1"/>
          <p:cNvSpPr txBox="1"/>
          <p:nvPr/>
        </p:nvSpPr>
        <p:spPr>
          <a:xfrm>
            <a:off x="785813" y="328474"/>
            <a:ext cx="5229225" cy="461665"/>
          </a:xfrm>
          <a:prstGeom prst="rect">
            <a:avLst/>
          </a:prstGeom>
          <a:noFill/>
        </p:spPr>
        <p:txBody>
          <a:bodyPr wrap="square" rtlCol="0">
            <a:spAutoFit/>
          </a:bodyPr>
          <a:lstStyle/>
          <a:p>
            <a:r>
              <a:rPr lang="fr-FR" sz="2400" b="1" i="1" dirty="0" smtClean="0">
                <a:solidFill>
                  <a:srgbClr val="FF0000"/>
                </a:solidFill>
              </a:rPr>
              <a:t>Exemple d’une réflexion en cours</a:t>
            </a:r>
            <a:r>
              <a:rPr lang="is-IS" sz="2400" b="1" i="1" dirty="0" smtClean="0">
                <a:solidFill>
                  <a:srgbClr val="FF0000"/>
                </a:solidFill>
              </a:rPr>
              <a:t>…</a:t>
            </a:r>
            <a:endParaRPr lang="fr-FR" sz="2400" b="1" i="1" dirty="0">
              <a:solidFill>
                <a:srgbClr val="FF0000"/>
              </a:solidFill>
            </a:endParaRPr>
          </a:p>
        </p:txBody>
      </p:sp>
    </p:spTree>
    <p:extLst>
      <p:ext uri="{BB962C8B-B14F-4D97-AF65-F5344CB8AC3E}">
        <p14:creationId xmlns:p14="http://schemas.microsoft.com/office/powerpoint/2010/main" val="16094554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2"/>
          <a:stretch>
            <a:fillRect/>
          </a:stretch>
        </p:blipFill>
        <p:spPr>
          <a:xfrm>
            <a:off x="546100" y="337185"/>
            <a:ext cx="5760720" cy="1852930"/>
          </a:xfrm>
          <a:prstGeom prst="rect">
            <a:avLst/>
          </a:prstGeom>
        </p:spPr>
      </p:pic>
      <p:pic>
        <p:nvPicPr>
          <p:cNvPr id="6" name="Image 5"/>
          <p:cNvPicPr/>
          <p:nvPr/>
        </p:nvPicPr>
        <p:blipFill>
          <a:blip r:embed="rId3"/>
          <a:stretch>
            <a:fillRect/>
          </a:stretch>
        </p:blipFill>
        <p:spPr>
          <a:xfrm>
            <a:off x="2949892" y="2609215"/>
            <a:ext cx="7577455" cy="3985260"/>
          </a:xfrm>
          <a:prstGeom prst="rect">
            <a:avLst/>
          </a:prstGeom>
          <a:ln>
            <a:noFill/>
          </a:ln>
          <a:effectLst>
            <a:outerShdw blurRad="292100" dist="139700" dir="2700000" algn="tl" rotWithShape="0">
              <a:srgbClr val="333333">
                <a:alpha val="65000"/>
              </a:srgbClr>
            </a:outerShdw>
          </a:effectLst>
        </p:spPr>
      </p:pic>
      <p:sp>
        <p:nvSpPr>
          <p:cNvPr id="8" name="ZoneTexte 7"/>
          <p:cNvSpPr txBox="1"/>
          <p:nvPr/>
        </p:nvSpPr>
        <p:spPr>
          <a:xfrm>
            <a:off x="6832600" y="848151"/>
            <a:ext cx="3111500" cy="830997"/>
          </a:xfrm>
          <a:prstGeom prst="rect">
            <a:avLst/>
          </a:prstGeom>
          <a:noFill/>
        </p:spPr>
        <p:txBody>
          <a:bodyPr wrap="square" rtlCol="0">
            <a:spAutoFit/>
          </a:bodyPr>
          <a:lstStyle/>
          <a:p>
            <a:r>
              <a:rPr lang="fr-FR" sz="2400" b="1" dirty="0" smtClean="0"/>
              <a:t>Principe de la matrice </a:t>
            </a:r>
            <a:r>
              <a:rPr lang="fr-FR" sz="2400" b="1" smtClean="0"/>
              <a:t>de caractérisation</a:t>
            </a:r>
            <a:endParaRPr lang="fr-FR" sz="2400" b="1" dirty="0"/>
          </a:p>
        </p:txBody>
      </p:sp>
      <p:sp>
        <p:nvSpPr>
          <p:cNvPr id="9" name="ZoneTexte 8"/>
          <p:cNvSpPr txBox="1"/>
          <p:nvPr/>
        </p:nvSpPr>
        <p:spPr>
          <a:xfrm>
            <a:off x="546100" y="4601845"/>
            <a:ext cx="1752600" cy="2031325"/>
          </a:xfrm>
          <a:prstGeom prst="rect">
            <a:avLst/>
          </a:prstGeom>
          <a:noFill/>
        </p:spPr>
        <p:txBody>
          <a:bodyPr wrap="square" rtlCol="0">
            <a:spAutoFit/>
          </a:bodyPr>
          <a:lstStyle/>
          <a:p>
            <a:r>
              <a:rPr lang="fr-FR" i="1" dirty="0" smtClean="0"/>
              <a:t>Proposé par Fabien </a:t>
            </a:r>
            <a:r>
              <a:rPr lang="fr-FR" i="1" dirty="0" err="1" smtClean="0"/>
              <a:t>Jonquières</a:t>
            </a:r>
            <a:r>
              <a:rPr lang="fr-FR" i="1" dirty="0" smtClean="0"/>
              <a:t> et Rodolphe Pivert, professeurs dans l’</a:t>
            </a:r>
            <a:r>
              <a:rPr lang="fr-FR" i="1" dirty="0"/>
              <a:t>a</a:t>
            </a:r>
            <a:r>
              <a:rPr lang="fr-FR" i="1" dirty="0" smtClean="0"/>
              <a:t>cadémie de Nantes </a:t>
            </a:r>
            <a:endParaRPr lang="fr-FR" i="1" dirty="0"/>
          </a:p>
        </p:txBody>
      </p:sp>
    </p:spTree>
    <p:extLst>
      <p:ext uri="{BB962C8B-B14F-4D97-AF65-F5344CB8AC3E}">
        <p14:creationId xmlns:p14="http://schemas.microsoft.com/office/powerpoint/2010/main" val="300672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14463" y="985838"/>
            <a:ext cx="9144000" cy="1446550"/>
          </a:xfrm>
          <a:prstGeom prst="rect">
            <a:avLst/>
          </a:prstGeom>
          <a:noFill/>
        </p:spPr>
        <p:txBody>
          <a:bodyPr wrap="square" rtlCol="0">
            <a:spAutoFit/>
          </a:bodyPr>
          <a:lstStyle/>
          <a:p>
            <a:r>
              <a:rPr lang="fr-FR" sz="4400" b="1" smtClean="0"/>
              <a:t>Merci de votre attention</a:t>
            </a:r>
            <a:r>
              <a:rPr lang="is-IS" sz="4400" b="1" dirty="0" smtClean="0"/>
              <a:t>.</a:t>
            </a:r>
          </a:p>
          <a:p>
            <a:pPr marL="285750" indent="-285750">
              <a:buFont typeface="Arial" charset="0"/>
              <a:buChar char="•"/>
            </a:pPr>
            <a:endParaRPr lang="fr-FR" sz="4400" b="1" dirty="0"/>
          </a:p>
        </p:txBody>
      </p:sp>
    </p:spTree>
    <p:extLst>
      <p:ext uri="{BB962C8B-B14F-4D97-AF65-F5344CB8AC3E}">
        <p14:creationId xmlns:p14="http://schemas.microsoft.com/office/powerpoint/2010/main" val="216068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démarche d’investigation</a:t>
            </a:r>
            <a:endParaRPr lang="fr-FR" dirty="0"/>
          </a:p>
        </p:txBody>
      </p:sp>
      <p:sp>
        <p:nvSpPr>
          <p:cNvPr id="3" name="Espace réservé du contenu 2"/>
          <p:cNvSpPr>
            <a:spLocks noGrp="1"/>
          </p:cNvSpPr>
          <p:nvPr>
            <p:ph idx="1"/>
          </p:nvPr>
        </p:nvSpPr>
        <p:spPr>
          <a:xfrm>
            <a:off x="2857500" y="1803400"/>
            <a:ext cx="7353300" cy="4559300"/>
          </a:xfrm>
        </p:spPr>
        <p:txBody>
          <a:bodyPr>
            <a:normAutofit lnSpcReduction="10000"/>
          </a:bodyPr>
          <a:lstStyle/>
          <a:p>
            <a:pPr marL="514350" indent="-514350">
              <a:buFont typeface="+mj-lt"/>
              <a:buAutoNum type="arabicPeriod"/>
            </a:pPr>
            <a:r>
              <a:rPr lang="fr-FR" dirty="0"/>
              <a:t>À partir d’une </a:t>
            </a:r>
            <a:r>
              <a:rPr lang="fr-FR" b="1" dirty="0">
                <a:solidFill>
                  <a:srgbClr val="FF0000"/>
                </a:solidFill>
              </a:rPr>
              <a:t>situation problème</a:t>
            </a:r>
          </a:p>
          <a:p>
            <a:pPr marL="514350" indent="-514350">
              <a:buFont typeface="+mj-lt"/>
              <a:buAutoNum type="arabicPeriod"/>
            </a:pPr>
            <a:r>
              <a:rPr lang="fr-FR" dirty="0"/>
              <a:t>Passe par une appropriation </a:t>
            </a:r>
            <a:r>
              <a:rPr lang="fr-FR" b="1" dirty="0">
                <a:solidFill>
                  <a:srgbClr val="FF0000"/>
                </a:solidFill>
              </a:rPr>
              <a:t>collective</a:t>
            </a:r>
            <a:r>
              <a:rPr lang="fr-FR" dirty="0"/>
              <a:t> du problème et une </a:t>
            </a:r>
            <a:r>
              <a:rPr lang="fr-FR" b="1" dirty="0">
                <a:solidFill>
                  <a:srgbClr val="FF0000"/>
                </a:solidFill>
              </a:rPr>
              <a:t>reformulation</a:t>
            </a:r>
          </a:p>
          <a:p>
            <a:pPr marL="514350" indent="-514350">
              <a:buFont typeface="+mj-lt"/>
              <a:buAutoNum type="arabicPeriod"/>
            </a:pPr>
            <a:r>
              <a:rPr lang="fr-FR" dirty="0"/>
              <a:t>Amène à proposer des </a:t>
            </a:r>
            <a:r>
              <a:rPr lang="fr-FR" b="1" dirty="0">
                <a:solidFill>
                  <a:srgbClr val="FF0000"/>
                </a:solidFill>
              </a:rPr>
              <a:t>hypothèses</a:t>
            </a:r>
            <a:r>
              <a:rPr lang="fr-FR" dirty="0"/>
              <a:t> de solution et à les comparer</a:t>
            </a:r>
          </a:p>
          <a:p>
            <a:pPr marL="514350" indent="-514350">
              <a:buFont typeface="+mj-lt"/>
              <a:buAutoNum type="arabicPeriod"/>
            </a:pPr>
            <a:r>
              <a:rPr lang="fr-FR" dirty="0"/>
              <a:t>Pour en retenir certaines et les </a:t>
            </a:r>
            <a:r>
              <a:rPr lang="fr-FR" b="1" dirty="0">
                <a:solidFill>
                  <a:srgbClr val="FF0000"/>
                </a:solidFill>
              </a:rPr>
              <a:t>expérimenter</a:t>
            </a:r>
            <a:r>
              <a:rPr lang="fr-FR" dirty="0"/>
              <a:t> </a:t>
            </a:r>
          </a:p>
          <a:p>
            <a:pPr marL="514350" indent="-514350">
              <a:buFont typeface="+mj-lt"/>
              <a:buAutoNum type="arabicPeriod"/>
            </a:pPr>
            <a:r>
              <a:rPr lang="fr-FR" dirty="0"/>
              <a:t>Permettant de </a:t>
            </a:r>
            <a:r>
              <a:rPr lang="fr-FR" b="1" dirty="0">
                <a:solidFill>
                  <a:srgbClr val="FF0000"/>
                </a:solidFill>
              </a:rPr>
              <a:t>comparer les résultats obtenus </a:t>
            </a:r>
            <a:r>
              <a:rPr lang="fr-FR" dirty="0"/>
              <a:t>aux effets recherchés</a:t>
            </a:r>
          </a:p>
          <a:p>
            <a:pPr marL="514350" indent="-514350">
              <a:buFont typeface="+mj-lt"/>
              <a:buAutoNum type="arabicPeriod"/>
            </a:pPr>
            <a:r>
              <a:rPr lang="fr-FR" dirty="0"/>
              <a:t>Pour </a:t>
            </a:r>
            <a:r>
              <a:rPr lang="fr-FR" b="1" dirty="0">
                <a:solidFill>
                  <a:srgbClr val="FF0000"/>
                </a:solidFill>
              </a:rPr>
              <a:t>conclure en formalisant </a:t>
            </a:r>
            <a:r>
              <a:rPr lang="fr-FR" dirty="0"/>
              <a:t>et en présentant des conclusions </a:t>
            </a:r>
            <a:r>
              <a:rPr lang="fr-FR" b="1" dirty="0">
                <a:solidFill>
                  <a:srgbClr val="FF0000"/>
                </a:solidFill>
              </a:rPr>
              <a:t>validées par le professeur</a:t>
            </a:r>
          </a:p>
          <a:p>
            <a:endParaRPr lang="fr-FR" dirty="0"/>
          </a:p>
        </p:txBody>
      </p:sp>
    </p:spTree>
    <p:extLst>
      <p:ext uri="{BB962C8B-B14F-4D97-AF65-F5344CB8AC3E}">
        <p14:creationId xmlns:p14="http://schemas.microsoft.com/office/powerpoint/2010/main" val="454741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démarche de résolution de problème technique</a:t>
            </a:r>
            <a:endParaRPr lang="fr-FR" dirty="0"/>
          </a:p>
        </p:txBody>
      </p:sp>
      <p:sp>
        <p:nvSpPr>
          <p:cNvPr id="3" name="Espace réservé du contenu 2"/>
          <p:cNvSpPr>
            <a:spLocks noGrp="1"/>
          </p:cNvSpPr>
          <p:nvPr>
            <p:ph idx="1"/>
          </p:nvPr>
        </p:nvSpPr>
        <p:spPr>
          <a:xfrm>
            <a:off x="3009900" y="2133601"/>
            <a:ext cx="7200900" cy="4297363"/>
          </a:xfrm>
        </p:spPr>
        <p:txBody>
          <a:bodyPr>
            <a:normAutofit lnSpcReduction="10000"/>
          </a:bodyPr>
          <a:lstStyle/>
          <a:p>
            <a:pPr marL="514350" indent="-514350">
              <a:buFont typeface="+mj-lt"/>
              <a:buAutoNum type="arabicPeriod"/>
            </a:pPr>
            <a:r>
              <a:rPr lang="fr-FR" dirty="0" smtClean="0"/>
              <a:t>Part d’un </a:t>
            </a:r>
            <a:r>
              <a:rPr lang="fr-FR" b="1" dirty="0" smtClean="0">
                <a:solidFill>
                  <a:srgbClr val="FF0000"/>
                </a:solidFill>
              </a:rPr>
              <a:t>problème technique identifié</a:t>
            </a:r>
            <a:r>
              <a:rPr lang="fr-FR" dirty="0" smtClean="0"/>
              <a:t>, formalisé associé à des </a:t>
            </a:r>
            <a:r>
              <a:rPr lang="fr-FR" b="1" dirty="0" smtClean="0">
                <a:solidFill>
                  <a:srgbClr val="FF0000"/>
                </a:solidFill>
              </a:rPr>
              <a:t>résultats attendus</a:t>
            </a:r>
            <a:r>
              <a:rPr lang="fr-FR" dirty="0" smtClean="0"/>
              <a:t>;</a:t>
            </a:r>
          </a:p>
          <a:p>
            <a:pPr marL="514350" indent="-514350">
              <a:buFont typeface="+mj-lt"/>
              <a:buAutoNum type="arabicPeriod"/>
            </a:pPr>
            <a:r>
              <a:rPr lang="fr-FR" dirty="0" smtClean="0"/>
              <a:t>Passe par </a:t>
            </a:r>
            <a:r>
              <a:rPr lang="fr-FR" b="1" dirty="0" smtClean="0">
                <a:solidFill>
                  <a:srgbClr val="FF0000"/>
                </a:solidFill>
              </a:rPr>
              <a:t>l’application de lois</a:t>
            </a:r>
            <a:r>
              <a:rPr lang="fr-FR" dirty="0" smtClean="0"/>
              <a:t>, règles, démarches et processus connues;</a:t>
            </a:r>
          </a:p>
          <a:p>
            <a:pPr marL="514350" indent="-514350">
              <a:buFont typeface="+mj-lt"/>
              <a:buAutoNum type="arabicPeriod"/>
            </a:pPr>
            <a:r>
              <a:rPr lang="fr-FR" dirty="0" smtClean="0"/>
              <a:t>Mettant en </a:t>
            </a:r>
            <a:r>
              <a:rPr lang="fr-FR" dirty="0" err="1"/>
              <a:t>o</a:t>
            </a:r>
            <a:r>
              <a:rPr lang="fr-FR" dirty="0" err="1" smtClean="0"/>
              <a:t>euvre</a:t>
            </a:r>
            <a:r>
              <a:rPr lang="fr-FR" dirty="0" smtClean="0"/>
              <a:t> des </a:t>
            </a:r>
            <a:r>
              <a:rPr lang="fr-FR" b="1" dirty="0" smtClean="0">
                <a:solidFill>
                  <a:srgbClr val="FF0000"/>
                </a:solidFill>
              </a:rPr>
              <a:t>outils identifiés </a:t>
            </a:r>
            <a:r>
              <a:rPr lang="fr-FR" dirty="0" smtClean="0"/>
              <a:t>et des </a:t>
            </a:r>
            <a:r>
              <a:rPr lang="fr-FR" b="1" dirty="0">
                <a:solidFill>
                  <a:srgbClr val="FF0000"/>
                </a:solidFill>
              </a:rPr>
              <a:t>procédures </a:t>
            </a:r>
            <a:r>
              <a:rPr lang="fr-FR" b="1" dirty="0" smtClean="0">
                <a:solidFill>
                  <a:srgbClr val="FF0000"/>
                </a:solidFill>
              </a:rPr>
              <a:t>définies</a:t>
            </a:r>
            <a:r>
              <a:rPr lang="fr-FR" dirty="0" smtClean="0"/>
              <a:t>;</a:t>
            </a:r>
          </a:p>
          <a:p>
            <a:pPr marL="514350" indent="-514350">
              <a:buFont typeface="+mj-lt"/>
              <a:buAutoNum type="arabicPeriod"/>
            </a:pPr>
            <a:r>
              <a:rPr lang="fr-FR" dirty="0" smtClean="0"/>
              <a:t>Pour </a:t>
            </a:r>
            <a:r>
              <a:rPr lang="fr-FR" b="1" dirty="0" smtClean="0">
                <a:solidFill>
                  <a:srgbClr val="FF0000"/>
                </a:solidFill>
              </a:rPr>
              <a:t>obtenir et garantir </a:t>
            </a:r>
            <a:r>
              <a:rPr lang="fr-FR" dirty="0" smtClean="0"/>
              <a:t>des résultats conformes au </a:t>
            </a:r>
            <a:r>
              <a:rPr lang="fr-FR" b="1" dirty="0" smtClean="0">
                <a:solidFill>
                  <a:srgbClr val="FF0000"/>
                </a:solidFill>
              </a:rPr>
              <a:t>cahier des charges</a:t>
            </a:r>
            <a:r>
              <a:rPr lang="fr-FR" dirty="0" smtClean="0"/>
              <a:t>;</a:t>
            </a:r>
          </a:p>
          <a:p>
            <a:pPr marL="514350" indent="-514350">
              <a:buFont typeface="+mj-lt"/>
              <a:buAutoNum type="arabicPeriod"/>
            </a:pPr>
            <a:r>
              <a:rPr lang="fr-FR" dirty="0" smtClean="0"/>
              <a:t>Dans des</a:t>
            </a:r>
            <a:r>
              <a:rPr lang="fr-FR" b="1" dirty="0" smtClean="0">
                <a:solidFill>
                  <a:srgbClr val="FF0000"/>
                </a:solidFill>
              </a:rPr>
              <a:t> délais </a:t>
            </a:r>
            <a:r>
              <a:rPr lang="fr-FR" dirty="0" smtClean="0"/>
              <a:t>et des niveaux de </a:t>
            </a:r>
            <a:r>
              <a:rPr lang="fr-FR" b="1" dirty="0" smtClean="0">
                <a:solidFill>
                  <a:srgbClr val="FF0000"/>
                </a:solidFill>
              </a:rPr>
              <a:t>qualité</a:t>
            </a:r>
            <a:r>
              <a:rPr lang="fr-FR" dirty="0" smtClean="0"/>
              <a:t> attendus.</a:t>
            </a:r>
          </a:p>
          <a:p>
            <a:endParaRPr lang="fr-FR" dirty="0"/>
          </a:p>
        </p:txBody>
      </p:sp>
    </p:spTree>
    <p:extLst>
      <p:ext uri="{BB962C8B-B14F-4D97-AF65-F5344CB8AC3E}">
        <p14:creationId xmlns:p14="http://schemas.microsoft.com/office/powerpoint/2010/main" val="209298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concept de projet</a:t>
            </a:r>
            <a:endParaRPr lang="fr-FR" dirty="0"/>
          </a:p>
        </p:txBody>
      </p:sp>
      <p:sp>
        <p:nvSpPr>
          <p:cNvPr id="4" name="Espace réservé du contenu 2"/>
          <p:cNvSpPr>
            <a:spLocks noGrp="1"/>
          </p:cNvSpPr>
          <p:nvPr>
            <p:ph idx="1"/>
          </p:nvPr>
        </p:nvSpPr>
        <p:spPr>
          <a:xfrm>
            <a:off x="3086100" y="1600201"/>
            <a:ext cx="7124700" cy="3200400"/>
          </a:xfrm>
        </p:spPr>
        <p:txBody>
          <a:bodyPr>
            <a:normAutofit fontScale="92500"/>
          </a:bodyPr>
          <a:lstStyle/>
          <a:p>
            <a:r>
              <a:rPr lang="fr-FR" sz="2400" dirty="0"/>
              <a:t>C’est :</a:t>
            </a:r>
          </a:p>
          <a:p>
            <a:pPr>
              <a:buNone/>
            </a:pPr>
            <a:r>
              <a:rPr lang="fr-FR" sz="2400" dirty="0"/>
              <a:t>		</a:t>
            </a:r>
            <a:r>
              <a:rPr lang="fr-FR" sz="2400" b="1" i="1" dirty="0"/>
              <a:t>Ce qu’on se propose de faire pour la première fois</a:t>
            </a:r>
          </a:p>
          <a:p>
            <a:r>
              <a:rPr lang="fr-FR" sz="2400" dirty="0"/>
              <a:t>Ou bien alors :</a:t>
            </a:r>
          </a:p>
          <a:p>
            <a:pPr>
              <a:buNone/>
            </a:pPr>
            <a:r>
              <a:rPr lang="fr-FR" sz="2400" dirty="0"/>
              <a:t>		</a:t>
            </a:r>
            <a:r>
              <a:rPr lang="fr-FR" sz="2400" b="1" i="1" dirty="0"/>
              <a:t>L’idée que l’on se fait d’un objet à créer, d’un résultat à obtenir et encore inconnu</a:t>
            </a:r>
          </a:p>
          <a:p>
            <a:r>
              <a:rPr lang="fr-FR" sz="2400" dirty="0"/>
              <a:t>Mais c’est aussi :</a:t>
            </a:r>
          </a:p>
          <a:p>
            <a:pPr>
              <a:buNone/>
            </a:pPr>
            <a:r>
              <a:rPr lang="fr-FR" sz="2400" dirty="0"/>
              <a:t>		</a:t>
            </a:r>
            <a:r>
              <a:rPr lang="fr-FR" sz="2400" b="1" i="1" dirty="0"/>
              <a:t>La chaîne d’actions permettant d’atteindre l’objectif fixé</a:t>
            </a:r>
          </a:p>
        </p:txBody>
      </p:sp>
      <p:sp>
        <p:nvSpPr>
          <p:cNvPr id="5" name="ZoneTexte 4"/>
          <p:cNvSpPr txBox="1"/>
          <p:nvPr/>
        </p:nvSpPr>
        <p:spPr>
          <a:xfrm>
            <a:off x="1981200" y="5080001"/>
            <a:ext cx="8229600" cy="461665"/>
          </a:xfrm>
          <a:prstGeom prst="rect">
            <a:avLst/>
          </a:prstGeom>
          <a:noFill/>
        </p:spPr>
        <p:txBody>
          <a:bodyPr wrap="square" rtlCol="0">
            <a:spAutoFit/>
          </a:bodyPr>
          <a:lstStyle/>
          <a:p>
            <a:pPr algn="ctr"/>
            <a:r>
              <a:rPr lang="fr-FR" sz="2400" b="1" i="1" dirty="0">
                <a:solidFill>
                  <a:srgbClr val="FF0000"/>
                </a:solidFill>
              </a:rPr>
              <a:t>C’est ce que l’on veut obtenir et la manière dont on va l’obtenir</a:t>
            </a:r>
          </a:p>
        </p:txBody>
      </p:sp>
      <p:sp>
        <p:nvSpPr>
          <p:cNvPr id="6" name="Ellipse 5"/>
          <p:cNvSpPr/>
          <p:nvPr/>
        </p:nvSpPr>
        <p:spPr>
          <a:xfrm>
            <a:off x="3733800" y="5080000"/>
            <a:ext cx="2146300" cy="558800"/>
          </a:xfrm>
          <a:prstGeom prst="ellipse">
            <a:avLst/>
          </a:prstGeom>
          <a:noFill/>
          <a:ln w="28575"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Ellipse 6"/>
          <p:cNvSpPr/>
          <p:nvPr/>
        </p:nvSpPr>
        <p:spPr>
          <a:xfrm>
            <a:off x="6273800" y="5080000"/>
            <a:ext cx="4076700" cy="558800"/>
          </a:xfrm>
          <a:prstGeom prst="ellipse">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2203450" y="5880100"/>
            <a:ext cx="3060700" cy="707886"/>
          </a:xfrm>
          <a:prstGeom prst="rect">
            <a:avLst/>
          </a:prstGeom>
          <a:noFill/>
        </p:spPr>
        <p:txBody>
          <a:bodyPr wrap="square" rtlCol="0">
            <a:spAutoFit/>
          </a:bodyPr>
          <a:lstStyle/>
          <a:p>
            <a:pPr algn="r"/>
            <a:r>
              <a:rPr lang="fr-FR" sz="2000" b="1" i="1" dirty="0">
                <a:solidFill>
                  <a:srgbClr val="008000"/>
                </a:solidFill>
              </a:rPr>
              <a:t>Projection dans l’avenir…</a:t>
            </a:r>
          </a:p>
          <a:p>
            <a:pPr algn="r"/>
            <a:r>
              <a:rPr lang="fr-FR" sz="2000" b="1" i="1" dirty="0">
                <a:solidFill>
                  <a:srgbClr val="008000"/>
                </a:solidFill>
              </a:rPr>
              <a:t>Projet = « Se projeter »</a:t>
            </a:r>
          </a:p>
        </p:txBody>
      </p:sp>
      <p:sp>
        <p:nvSpPr>
          <p:cNvPr id="9" name="ZoneTexte 8"/>
          <p:cNvSpPr txBox="1"/>
          <p:nvPr/>
        </p:nvSpPr>
        <p:spPr>
          <a:xfrm>
            <a:off x="6731000" y="5880100"/>
            <a:ext cx="3479800" cy="707886"/>
          </a:xfrm>
          <a:prstGeom prst="rect">
            <a:avLst/>
          </a:prstGeom>
          <a:noFill/>
        </p:spPr>
        <p:txBody>
          <a:bodyPr wrap="square" rtlCol="0">
            <a:spAutoFit/>
          </a:bodyPr>
          <a:lstStyle/>
          <a:p>
            <a:r>
              <a:rPr lang="fr-FR" sz="2000" b="1" i="1" dirty="0">
                <a:solidFill>
                  <a:srgbClr val="3366FF"/>
                </a:solidFill>
              </a:rPr>
              <a:t>S’organiser pour y arriver</a:t>
            </a:r>
          </a:p>
          <a:p>
            <a:r>
              <a:rPr lang="fr-FR" sz="2000" b="1" i="1" dirty="0">
                <a:solidFill>
                  <a:srgbClr val="3366FF"/>
                </a:solidFill>
              </a:rPr>
              <a:t>Projet = « Faire un projet »</a:t>
            </a:r>
          </a:p>
        </p:txBody>
      </p:sp>
    </p:spTree>
    <p:extLst>
      <p:ext uri="{BB962C8B-B14F-4D97-AF65-F5344CB8AC3E}">
        <p14:creationId xmlns:p14="http://schemas.microsoft.com/office/powerpoint/2010/main" val="103741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projet dans les enseignements</a:t>
            </a:r>
            <a:endParaRPr lang="fr-FR" dirty="0"/>
          </a:p>
        </p:txBody>
      </p:sp>
      <p:sp>
        <p:nvSpPr>
          <p:cNvPr id="3" name="Espace réservé du contenu 2"/>
          <p:cNvSpPr>
            <a:spLocks noGrp="1"/>
          </p:cNvSpPr>
          <p:nvPr>
            <p:ph idx="1"/>
          </p:nvPr>
        </p:nvSpPr>
        <p:spPr>
          <a:xfrm>
            <a:off x="3136900" y="1711350"/>
            <a:ext cx="7073900" cy="4525963"/>
          </a:xfrm>
        </p:spPr>
        <p:txBody>
          <a:bodyPr>
            <a:normAutofit/>
          </a:bodyPr>
          <a:lstStyle/>
          <a:p>
            <a:r>
              <a:rPr lang="fr-FR" dirty="0"/>
              <a:t>Les réalisations collectives en technologie au collège</a:t>
            </a:r>
          </a:p>
          <a:p>
            <a:r>
              <a:rPr lang="fr-FR" dirty="0"/>
              <a:t>Le projet de créativité en EE CIT de seconde</a:t>
            </a:r>
          </a:p>
          <a:p>
            <a:r>
              <a:rPr lang="fr-FR" dirty="0"/>
              <a:t>Le PPE (</a:t>
            </a:r>
            <a:r>
              <a:rPr lang="fr-FR" sz="1600" dirty="0"/>
              <a:t>projet pluritechnologique encadré</a:t>
            </a:r>
            <a:r>
              <a:rPr lang="fr-FR" dirty="0"/>
              <a:t>) en </a:t>
            </a:r>
            <a:r>
              <a:rPr lang="fr-FR" dirty="0" err="1"/>
              <a:t>T</a:t>
            </a:r>
            <a:r>
              <a:rPr lang="fr-FR" baseline="30000" dirty="0" err="1"/>
              <a:t>le</a:t>
            </a:r>
            <a:r>
              <a:rPr lang="fr-FR" dirty="0"/>
              <a:t> SSI</a:t>
            </a:r>
          </a:p>
          <a:p>
            <a:r>
              <a:rPr lang="fr-FR" dirty="0"/>
              <a:t>Le PPCP en lycée professionnel</a:t>
            </a:r>
          </a:p>
          <a:p>
            <a:r>
              <a:rPr lang="fr-FR" dirty="0"/>
              <a:t>Le projet partenarial industriel en STS</a:t>
            </a:r>
          </a:p>
          <a:p>
            <a:r>
              <a:rPr lang="fr-FR" dirty="0"/>
              <a:t>Le PFE (</a:t>
            </a:r>
            <a:r>
              <a:rPr lang="fr-FR" sz="1600" dirty="0"/>
              <a:t>projet de fin d’étude</a:t>
            </a:r>
            <a:r>
              <a:rPr lang="fr-FR" dirty="0"/>
              <a:t>) en formation d’ingénieur</a:t>
            </a:r>
          </a:p>
          <a:p>
            <a:r>
              <a:rPr lang="fr-FR" dirty="0"/>
              <a:t>Le </a:t>
            </a:r>
            <a:r>
              <a:rPr lang="fr-FR" b="1" dirty="0">
                <a:solidFill>
                  <a:srgbClr val="FF0000"/>
                </a:solidFill>
              </a:rPr>
              <a:t>projet technologique </a:t>
            </a:r>
            <a:r>
              <a:rPr lang="fr-FR" dirty="0"/>
              <a:t>en STI2D</a:t>
            </a:r>
          </a:p>
        </p:txBody>
      </p:sp>
      <p:sp>
        <p:nvSpPr>
          <p:cNvPr id="5" name="Espace réservé du numéro de diapositive 4"/>
          <p:cNvSpPr>
            <a:spLocks noGrp="1"/>
          </p:cNvSpPr>
          <p:nvPr>
            <p:ph type="sldNum" sz="quarter" idx="12"/>
          </p:nvPr>
        </p:nvSpPr>
        <p:spPr/>
        <p:txBody>
          <a:bodyPr/>
          <a:lstStyle/>
          <a:p>
            <a:fld id="{1241D18C-4869-4210-9335-0F84A51A443B}" type="slidenum">
              <a:rPr lang="fr-FR" smtClean="0"/>
              <a:pPr/>
              <a:t>8</a:t>
            </a:fld>
            <a:endParaRPr lang="fr-FR"/>
          </a:p>
        </p:txBody>
      </p:sp>
    </p:spTree>
    <p:extLst>
      <p:ext uri="{BB962C8B-B14F-4D97-AF65-F5344CB8AC3E}">
        <p14:creationId xmlns:p14="http://schemas.microsoft.com/office/powerpoint/2010/main" val="379603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803401" y="4134904"/>
            <a:ext cx="8722261" cy="0"/>
          </a:xfrm>
          <a:prstGeom prst="line">
            <a:avLst/>
          </a:prstGeom>
          <a:ln w="6350" cmpd="sng"/>
        </p:spPr>
        <p:style>
          <a:lnRef idx="2">
            <a:schemeClr val="accent1"/>
          </a:lnRef>
          <a:fillRef idx="0">
            <a:schemeClr val="accent1"/>
          </a:fillRef>
          <a:effectRef idx="1">
            <a:schemeClr val="accent1"/>
          </a:effectRef>
          <a:fontRef idx="minor">
            <a:schemeClr val="tx1"/>
          </a:fontRef>
        </p:style>
      </p:cxnSp>
      <p:cxnSp>
        <p:nvCxnSpPr>
          <p:cNvPr id="8" name="Connecteur droit 7"/>
          <p:cNvCxnSpPr/>
          <p:nvPr/>
        </p:nvCxnSpPr>
        <p:spPr>
          <a:xfrm>
            <a:off x="1803401" y="5291103"/>
            <a:ext cx="8722261" cy="0"/>
          </a:xfrm>
          <a:prstGeom prst="line">
            <a:avLst/>
          </a:prstGeom>
          <a:ln w="6350" cmpd="sng"/>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flipV="1">
            <a:off x="2070101" y="6457354"/>
            <a:ext cx="8455561" cy="73140"/>
          </a:xfrm>
          <a:prstGeom prst="line">
            <a:avLst/>
          </a:prstGeom>
          <a:ln w="6350" cmpd="sng"/>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3725270" y="2640035"/>
            <a:ext cx="1800000" cy="148481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dirty="0"/>
              <a:t>De l’idée à la créativité</a:t>
            </a:r>
          </a:p>
        </p:txBody>
      </p:sp>
      <p:sp>
        <p:nvSpPr>
          <p:cNvPr id="14" name="Rectangle 13"/>
          <p:cNvSpPr/>
          <p:nvPr/>
        </p:nvSpPr>
        <p:spPr>
          <a:xfrm>
            <a:off x="6103501" y="1728785"/>
            <a:ext cx="1800000" cy="80433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b="1" dirty="0"/>
              <a:t>Valider une solution</a:t>
            </a:r>
          </a:p>
        </p:txBody>
      </p:sp>
      <p:sp>
        <p:nvSpPr>
          <p:cNvPr id="15" name="Rectangle 14"/>
          <p:cNvSpPr/>
          <p:nvPr/>
        </p:nvSpPr>
        <p:spPr>
          <a:xfrm>
            <a:off x="8481731" y="2640035"/>
            <a:ext cx="1800000" cy="38173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6" name="Rectangle 15"/>
          <p:cNvSpPr/>
          <p:nvPr/>
        </p:nvSpPr>
        <p:spPr>
          <a:xfrm>
            <a:off x="3725270" y="1728785"/>
            <a:ext cx="1800000" cy="80433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b="1" dirty="0"/>
              <a:t>Valider une idée</a:t>
            </a:r>
          </a:p>
        </p:txBody>
      </p:sp>
      <p:sp>
        <p:nvSpPr>
          <p:cNvPr id="17" name="Rectangle 16"/>
          <p:cNvSpPr/>
          <p:nvPr/>
        </p:nvSpPr>
        <p:spPr>
          <a:xfrm>
            <a:off x="6103501" y="2629985"/>
            <a:ext cx="1800000" cy="26611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8" name="Rectangle 17"/>
          <p:cNvSpPr/>
          <p:nvPr/>
        </p:nvSpPr>
        <p:spPr>
          <a:xfrm>
            <a:off x="8481731" y="1728785"/>
            <a:ext cx="1800000" cy="80433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a:t>Valider une industrialisation</a:t>
            </a:r>
          </a:p>
        </p:txBody>
      </p:sp>
      <p:sp>
        <p:nvSpPr>
          <p:cNvPr id="49" name="Flèche vers le bas 48"/>
          <p:cNvSpPr/>
          <p:nvPr/>
        </p:nvSpPr>
        <p:spPr>
          <a:xfrm>
            <a:off x="1314450" y="2640037"/>
            <a:ext cx="1187450" cy="1484815"/>
          </a:xfrm>
          <a:prstGeom prst="downArrow">
            <a:avLst/>
          </a:prstGeom>
        </p:spPr>
        <p:style>
          <a:lnRef idx="1">
            <a:schemeClr val="accent5"/>
          </a:lnRef>
          <a:fillRef idx="2">
            <a:schemeClr val="accent5"/>
          </a:fillRef>
          <a:effectRef idx="1">
            <a:schemeClr val="accent5"/>
          </a:effectRef>
          <a:fontRef idx="minor">
            <a:schemeClr val="dk1"/>
          </a:fontRef>
        </p:style>
        <p:txBody>
          <a:bodyPr vert="vert270" rtlCol="0" anchor="ctr"/>
          <a:lstStyle/>
          <a:p>
            <a:pPr algn="ctr"/>
            <a:r>
              <a:rPr lang="fr-FR" dirty="0" smtClean="0"/>
              <a:t>Techno</a:t>
            </a:r>
          </a:p>
          <a:p>
            <a:pPr algn="ctr"/>
            <a:r>
              <a:rPr lang="fr-FR" dirty="0" smtClean="0"/>
              <a:t>Seconde</a:t>
            </a:r>
            <a:endParaRPr lang="fr-FR" dirty="0"/>
          </a:p>
        </p:txBody>
      </p:sp>
      <p:sp>
        <p:nvSpPr>
          <p:cNvPr id="50" name="Flèche vers le bas 49"/>
          <p:cNvSpPr/>
          <p:nvPr/>
        </p:nvSpPr>
        <p:spPr>
          <a:xfrm>
            <a:off x="2501900" y="2640036"/>
            <a:ext cx="584200" cy="2651067"/>
          </a:xfrm>
          <a:prstGeom prst="downArrow">
            <a:avLst/>
          </a:prstGeom>
        </p:spPr>
        <p:style>
          <a:lnRef idx="1">
            <a:schemeClr val="accent3"/>
          </a:lnRef>
          <a:fillRef idx="2">
            <a:schemeClr val="accent3"/>
          </a:fillRef>
          <a:effectRef idx="1">
            <a:schemeClr val="accent3"/>
          </a:effectRef>
          <a:fontRef idx="minor">
            <a:schemeClr val="dk1"/>
          </a:fontRef>
        </p:style>
        <p:txBody>
          <a:bodyPr vert="vert270" rtlCol="0" anchor="ctr"/>
          <a:lstStyle/>
          <a:p>
            <a:pPr algn="ctr"/>
            <a:r>
              <a:rPr lang="fr-FR" dirty="0"/>
              <a:t>STI2D</a:t>
            </a:r>
          </a:p>
        </p:txBody>
      </p:sp>
      <p:sp>
        <p:nvSpPr>
          <p:cNvPr id="51" name="Flèche vers le bas 50"/>
          <p:cNvSpPr/>
          <p:nvPr/>
        </p:nvSpPr>
        <p:spPr>
          <a:xfrm>
            <a:off x="3086100" y="2640035"/>
            <a:ext cx="584200" cy="3890459"/>
          </a:xfrm>
          <a:prstGeom prst="downArrow">
            <a:avLst/>
          </a:prstGeom>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fr-FR" dirty="0"/>
              <a:t>BTS</a:t>
            </a:r>
          </a:p>
        </p:txBody>
      </p:sp>
      <p:sp>
        <p:nvSpPr>
          <p:cNvPr id="52" name="ZoneTexte 51"/>
          <p:cNvSpPr txBox="1"/>
          <p:nvPr/>
        </p:nvSpPr>
        <p:spPr>
          <a:xfrm>
            <a:off x="6103501" y="3340100"/>
            <a:ext cx="1800000" cy="369332"/>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dirty="0"/>
              <a:t>Idée</a:t>
            </a:r>
          </a:p>
        </p:txBody>
      </p:sp>
      <p:sp>
        <p:nvSpPr>
          <p:cNvPr id="53" name="ZoneTexte 52"/>
          <p:cNvSpPr txBox="1"/>
          <p:nvPr/>
        </p:nvSpPr>
        <p:spPr>
          <a:xfrm>
            <a:off x="6103501" y="4470401"/>
            <a:ext cx="1800000" cy="646331"/>
          </a:xfrm>
          <a:prstGeom prst="rect">
            <a:avLst/>
          </a:prstGeom>
          <a:noFill/>
        </p:spPr>
        <p:txBody>
          <a:bodyPr wrap="square" rtlCol="0">
            <a:spAutoFit/>
          </a:bodyPr>
          <a:lstStyle/>
          <a:p>
            <a:pPr algn="ctr"/>
            <a:r>
              <a:rPr lang="fr-FR" dirty="0"/>
              <a:t>Solution prototype</a:t>
            </a:r>
          </a:p>
        </p:txBody>
      </p:sp>
      <p:sp>
        <p:nvSpPr>
          <p:cNvPr id="54" name="ZoneTexte 53"/>
          <p:cNvSpPr txBox="1"/>
          <p:nvPr/>
        </p:nvSpPr>
        <p:spPr>
          <a:xfrm>
            <a:off x="8481731" y="3155434"/>
            <a:ext cx="1800000" cy="369332"/>
          </a:xfrm>
          <a:prstGeom prst="rect">
            <a:avLst/>
          </a:prstGeom>
          <a:noFill/>
        </p:spPr>
        <p:txBody>
          <a:bodyPr wrap="square" rtlCol="0">
            <a:spAutoFit/>
          </a:bodyPr>
          <a:lstStyle/>
          <a:p>
            <a:pPr algn="ctr"/>
            <a:r>
              <a:rPr lang="fr-FR" dirty="0">
                <a:solidFill>
                  <a:schemeClr val="bg1"/>
                </a:solidFill>
              </a:rPr>
              <a:t>Idée</a:t>
            </a:r>
          </a:p>
        </p:txBody>
      </p:sp>
      <p:sp>
        <p:nvSpPr>
          <p:cNvPr id="55" name="ZoneTexte 54"/>
          <p:cNvSpPr txBox="1"/>
          <p:nvPr/>
        </p:nvSpPr>
        <p:spPr>
          <a:xfrm>
            <a:off x="8481731" y="4124853"/>
            <a:ext cx="1800000" cy="646331"/>
          </a:xfrm>
          <a:prstGeom prst="rect">
            <a:avLst/>
          </a:prstGeom>
          <a:noFill/>
        </p:spPr>
        <p:txBody>
          <a:bodyPr wrap="square" rtlCol="0">
            <a:spAutoFit/>
          </a:bodyPr>
          <a:lstStyle/>
          <a:p>
            <a:pPr algn="ctr"/>
            <a:r>
              <a:rPr lang="fr-FR" dirty="0"/>
              <a:t>Solution technique</a:t>
            </a:r>
          </a:p>
        </p:txBody>
      </p:sp>
      <p:sp>
        <p:nvSpPr>
          <p:cNvPr id="56" name="ZoneTexte 55"/>
          <p:cNvSpPr txBox="1"/>
          <p:nvPr/>
        </p:nvSpPr>
        <p:spPr>
          <a:xfrm>
            <a:off x="8481731" y="5432953"/>
            <a:ext cx="1800000" cy="646331"/>
          </a:xfrm>
          <a:prstGeom prst="rect">
            <a:avLst/>
          </a:prstGeom>
          <a:noFill/>
        </p:spPr>
        <p:txBody>
          <a:bodyPr wrap="square" rtlCol="0">
            <a:spAutoFit/>
          </a:bodyPr>
          <a:lstStyle/>
          <a:p>
            <a:pPr algn="ctr"/>
            <a:r>
              <a:rPr lang="fr-FR" dirty="0">
                <a:solidFill>
                  <a:schemeClr val="bg1"/>
                </a:solidFill>
              </a:rPr>
              <a:t>Solution</a:t>
            </a:r>
          </a:p>
          <a:p>
            <a:pPr algn="ctr"/>
            <a:r>
              <a:rPr lang="fr-FR" dirty="0">
                <a:solidFill>
                  <a:schemeClr val="bg1"/>
                </a:solidFill>
              </a:rPr>
              <a:t>industrialisée</a:t>
            </a:r>
          </a:p>
        </p:txBody>
      </p:sp>
      <p:sp>
        <p:nvSpPr>
          <p:cNvPr id="57" name="Flèche en arc 56"/>
          <p:cNvSpPr>
            <a:spLocks noChangeAspect="1"/>
          </p:cNvSpPr>
          <p:nvPr/>
        </p:nvSpPr>
        <p:spPr>
          <a:xfrm>
            <a:off x="6578601" y="3622136"/>
            <a:ext cx="859691" cy="899999"/>
          </a:xfrm>
          <a:prstGeom prst="circularArrow">
            <a:avLst>
              <a:gd name="adj1" fmla="val 182"/>
              <a:gd name="adj2" fmla="val 1111914"/>
              <a:gd name="adj3" fmla="val 13261573"/>
              <a:gd name="adj4" fmla="val 17732557"/>
              <a:gd name="adj5" fmla="val 8852"/>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58" name="Flèche en arc 57"/>
          <p:cNvSpPr>
            <a:spLocks/>
          </p:cNvSpPr>
          <p:nvPr/>
        </p:nvSpPr>
        <p:spPr>
          <a:xfrm>
            <a:off x="8957733" y="3376601"/>
            <a:ext cx="900000" cy="900000"/>
          </a:xfrm>
          <a:prstGeom prst="circularArrow">
            <a:avLst>
              <a:gd name="adj1" fmla="val 182"/>
              <a:gd name="adj2" fmla="val 1111914"/>
              <a:gd name="adj3" fmla="val 13261573"/>
              <a:gd name="adj4" fmla="val 17732557"/>
              <a:gd name="adj5" fmla="val 8852"/>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59" name="Flèche en arc 58"/>
          <p:cNvSpPr>
            <a:spLocks/>
          </p:cNvSpPr>
          <p:nvPr/>
        </p:nvSpPr>
        <p:spPr>
          <a:xfrm>
            <a:off x="8957733" y="4666731"/>
            <a:ext cx="900000" cy="900000"/>
          </a:xfrm>
          <a:prstGeom prst="circularArrow">
            <a:avLst>
              <a:gd name="adj1" fmla="val 182"/>
              <a:gd name="adj2" fmla="val 1111914"/>
              <a:gd name="adj3" fmla="val 13261573"/>
              <a:gd name="adj4" fmla="val 17732557"/>
              <a:gd name="adj5" fmla="val 8852"/>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cxnSp>
        <p:nvCxnSpPr>
          <p:cNvPr id="5" name="Connecteur droit 4"/>
          <p:cNvCxnSpPr/>
          <p:nvPr/>
        </p:nvCxnSpPr>
        <p:spPr>
          <a:xfrm>
            <a:off x="1803401" y="2629985"/>
            <a:ext cx="8722261"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p:txBody>
          <a:bodyPr>
            <a:normAutofit/>
          </a:bodyPr>
          <a:lstStyle/>
          <a:p>
            <a:r>
              <a:rPr lang="fr-FR" dirty="0" smtClean="0"/>
              <a:t>Les types de projets en lycée technologique</a:t>
            </a:r>
            <a:endParaRPr lang="fr-FR" dirty="0"/>
          </a:p>
        </p:txBody>
      </p:sp>
    </p:spTree>
    <p:extLst>
      <p:ext uri="{BB962C8B-B14F-4D97-AF65-F5344CB8AC3E}">
        <p14:creationId xmlns:p14="http://schemas.microsoft.com/office/powerpoint/2010/main" val="163074662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TotalTime>
  <Words>3044</Words>
  <Application>Microsoft Office PowerPoint</Application>
  <PresentationFormat>Grand écran</PresentationFormat>
  <Paragraphs>1131</Paragraphs>
  <Slides>47</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47</vt:i4>
      </vt:variant>
    </vt:vector>
  </HeadingPairs>
  <TitlesOfParts>
    <vt:vector size="55" baseType="lpstr">
      <vt:lpstr>Arial</vt:lpstr>
      <vt:lpstr>Calibri</vt:lpstr>
      <vt:lpstr>Calibri (Corps)</vt:lpstr>
      <vt:lpstr>Calibri Light</vt:lpstr>
      <vt:lpstr>Cambria</vt:lpstr>
      <vt:lpstr>Symbol</vt:lpstr>
      <vt:lpstr>Times New Roman</vt:lpstr>
      <vt:lpstr>Thème Office</vt:lpstr>
      <vt:lpstr>Présentation PowerPoint</vt:lpstr>
      <vt:lpstr>Présentation PowerPoint</vt:lpstr>
      <vt:lpstr>A. Les démarches pédagogiques en Technologie</vt:lpstr>
      <vt:lpstr>3 démarches pédagogiques complémentaires et imbriquées </vt:lpstr>
      <vt:lpstr>La démarche d’investigation</vt:lpstr>
      <vt:lpstr>La démarche de résolution de problème technique</vt:lpstr>
      <vt:lpstr>Le concept de projet</vt:lpstr>
      <vt:lpstr>Le projet dans les enseignements</vt:lpstr>
      <vt:lpstr>Les types de projets en lycée technologique</vt:lpstr>
      <vt:lpstr>3 démarches spécifiques et complémentaires</vt:lpstr>
      <vt:lpstr>B. La structuration d’un apprentissage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 L’organisation des apprentissages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 L’organisation des lieux de formation</vt:lpstr>
      <vt:lpstr>Présentation PowerPoint</vt:lpstr>
      <vt:lpstr>Présentation PowerPoint</vt:lpstr>
      <vt:lpstr>E. L’innovation pédagogique, c’est possible!</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Dominique Taraud</dc:creator>
  <cp:lastModifiedBy>pblanc</cp:lastModifiedBy>
  <cp:revision>48</cp:revision>
  <dcterms:created xsi:type="dcterms:W3CDTF">2015-12-12T11:12:19Z</dcterms:created>
  <dcterms:modified xsi:type="dcterms:W3CDTF">2016-01-21T13:12:23Z</dcterms:modified>
</cp:coreProperties>
</file>